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7" r:id="rId2"/>
    <p:sldId id="258" r:id="rId3"/>
    <p:sldId id="277" r:id="rId4"/>
    <p:sldId id="308" r:id="rId5"/>
    <p:sldId id="315" r:id="rId6"/>
    <p:sldId id="325" r:id="rId7"/>
    <p:sldId id="270" r:id="rId8"/>
    <p:sldId id="272" r:id="rId9"/>
    <p:sldId id="339" r:id="rId10"/>
    <p:sldId id="274" r:id="rId11"/>
    <p:sldId id="336" r:id="rId12"/>
    <p:sldId id="287" r:id="rId13"/>
    <p:sldId id="303" r:id="rId14"/>
    <p:sldId id="300" r:id="rId15"/>
    <p:sldId id="299" r:id="rId16"/>
    <p:sldId id="301" r:id="rId17"/>
    <p:sldId id="278" r:id="rId18"/>
    <p:sldId id="314" r:id="rId19"/>
    <p:sldId id="289" r:id="rId20"/>
    <p:sldId id="295" r:id="rId21"/>
    <p:sldId id="291" r:id="rId22"/>
    <p:sldId id="290" r:id="rId23"/>
    <p:sldId id="327" r:id="rId24"/>
    <p:sldId id="292" r:id="rId25"/>
    <p:sldId id="338" r:id="rId26"/>
    <p:sldId id="337" r:id="rId27"/>
    <p:sldId id="285" r:id="rId28"/>
    <p:sldId id="310" r:id="rId29"/>
    <p:sldId id="313" r:id="rId30"/>
    <p:sldId id="312" r:id="rId31"/>
    <p:sldId id="311" r:id="rId32"/>
    <p:sldId id="322" r:id="rId33"/>
    <p:sldId id="286" r:id="rId34"/>
    <p:sldId id="302" r:id="rId35"/>
    <p:sldId id="283" r:id="rId36"/>
    <p:sldId id="284" r:id="rId37"/>
    <p:sldId id="332" r:id="rId38"/>
    <p:sldId id="297" r:id="rId39"/>
    <p:sldId id="323" r:id="rId40"/>
    <p:sldId id="331" r:id="rId41"/>
    <p:sldId id="294" r:id="rId42"/>
    <p:sldId id="306" r:id="rId43"/>
    <p:sldId id="333" r:id="rId44"/>
    <p:sldId id="334" r:id="rId45"/>
    <p:sldId id="335" r:id="rId46"/>
    <p:sldId id="307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083A5"/>
    <a:srgbClr val="007D8C"/>
    <a:srgbClr val="1A0F37"/>
    <a:srgbClr val="FF5050"/>
    <a:srgbClr val="FF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3" autoAdjust="0"/>
    <p:restoredTop sz="97739" autoAdjust="0"/>
  </p:normalViewPr>
  <p:slideViewPr>
    <p:cSldViewPr snapToGrid="0">
      <p:cViewPr varScale="1">
        <p:scale>
          <a:sx n="80" d="100"/>
          <a:sy n="80" d="100"/>
        </p:scale>
        <p:origin x="62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Volné a chráněné strany v ČDK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počet stran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20-466C-A2FD-32D86378611A}"/>
              </c:ext>
            </c:extLst>
          </c:dPt>
          <c:dPt>
            <c:idx val="1"/>
            <c:bubble3D val="0"/>
            <c:spPr>
              <a:solidFill>
                <a:srgbClr val="FF5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E20-466C-A2FD-32D86378611A}"/>
              </c:ext>
            </c:extLst>
          </c:dPt>
          <c:cat>
            <c:strRef>
              <c:f>List1!$A$2:$A$3</c:f>
              <c:strCache>
                <c:ptCount val="2"/>
                <c:pt idx="0">
                  <c:v>volné</c:v>
                </c:pt>
                <c:pt idx="1">
                  <c:v>chráněné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26664010</c:v>
                </c:pt>
                <c:pt idx="1">
                  <c:v>119296616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20-466C-A2FD-32D863786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strany v ČDK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Tituly v NDK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20-466C-A2FD-32D86378611A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E20-466C-A2FD-32D86378611A}"/>
              </c:ext>
            </c:extLst>
          </c:dPt>
          <c:dPt>
            <c:idx val="2"/>
            <c:bubble3D val="0"/>
            <c:spPr>
              <a:solidFill>
                <a:srgbClr val="FF5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34-4F28-B772-6ADD9BC693A3}"/>
              </c:ext>
            </c:extLst>
          </c:dPt>
          <c:cat>
            <c:strRef>
              <c:f>List1!$A$2:$A$4</c:f>
              <c:strCache>
                <c:ptCount val="3"/>
                <c:pt idx="0">
                  <c:v>volné</c:v>
                </c:pt>
                <c:pt idx="1">
                  <c:v>online</c:v>
                </c:pt>
                <c:pt idx="2">
                  <c:v>chráněné a ostatní licence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26664010</c:v>
                </c:pt>
                <c:pt idx="1">
                  <c:v>88071087</c:v>
                </c:pt>
                <c:pt idx="2">
                  <c:v>31225529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20-466C-A2FD-32D863786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310C249-B4EA-480E-AFF6-4E5036722E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749FA2-EFAA-4C75-9EBA-A0AEBBDE18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BAB77-0F08-4D0A-B2A2-9BAE1E2525E0}" type="datetimeFigureOut">
              <a:rPr lang="cs-CZ" smtClean="0"/>
              <a:t>23.03.2025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67C585-3F98-4EC0-BB1E-10BD35364B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621C35-B30D-4C0D-921B-B06F21CA52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D8F15-2BEF-42A8-82EB-EC2BE8A6ED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2144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BC50-8746-46C3-A1F1-22983FD5E6D2}" type="datetimeFigureOut">
              <a:rPr lang="cs-CZ" smtClean="0"/>
              <a:t>23.03.2025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E4503-D828-4240-A85B-7DD5409538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2404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F0304-BCB9-7078-88E2-D89B3491E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33BB7CB-B912-CF78-67CF-664B4D210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535CAA1-A7D0-193C-BA31-83249703E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68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37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990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BE085-73E3-EC57-254B-94C607B68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0B7AE9-0684-C89A-6969-D4AEBC9DE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1C3AB41-E5E8-B60D-76D8-2407AF85F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138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ánka (var.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3">
            <a:extLst>
              <a:ext uri="{FF2B5EF4-FFF2-40B4-BE49-F238E27FC236}">
                <a16:creationId xmlns:a16="http://schemas.microsoft.com/office/drawing/2014/main" id="{B8F17F75-A778-4671-B7B2-F6FAFCAA5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872" y="2533113"/>
            <a:ext cx="10107613" cy="13065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dirty="0"/>
              <a:t>Přidat název prezentace</a:t>
            </a:r>
            <a:br>
              <a:rPr lang="cs-CZ" dirty="0"/>
            </a:br>
            <a:r>
              <a:rPr lang="cs-CZ" dirty="0"/>
              <a:t>(1–2 řádky)</a:t>
            </a:r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E9AFD8F7-F193-4F2A-8463-093AC0DC5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871" y="4184912"/>
            <a:ext cx="10107613" cy="15557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dirty="0"/>
              <a:t>Přidat podnadpis</a:t>
            </a:r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24601517-1FB6-4BAF-92F4-C2803C4D3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 (zde zápatí zarovnat na střed a vymazat číslo strany)</a:t>
            </a:r>
            <a:endParaRPr lang="cs-CZ" dirty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8C5FB3B7-C005-482F-AA9F-256C3536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5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graf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BCD251A-B672-4465-9AF4-F05E681D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6656" y="1630636"/>
            <a:ext cx="2980944" cy="4459268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buNone/>
              <a:defRPr lang="cs-CZ" sz="1100" kern="1200" dirty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Zde vložte popis grafu</a:t>
            </a:r>
          </a:p>
        </p:txBody>
      </p:sp>
      <p:sp>
        <p:nvSpPr>
          <p:cNvPr id="8" name="Zástupný objekt grafu 5">
            <a:extLst>
              <a:ext uri="{FF2B5EF4-FFF2-40B4-BE49-F238E27FC236}">
                <a16:creationId xmlns:a16="http://schemas.microsoft.com/office/drawing/2014/main" id="{A3E29D04-8F53-4434-9466-803E0C8DE20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019175" y="1630363"/>
            <a:ext cx="7226300" cy="4373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Zde vložte graf</a:t>
            </a:r>
          </a:p>
        </p:txBody>
      </p:sp>
    </p:spTree>
    <p:extLst>
      <p:ext uri="{BB962C8B-B14F-4D97-AF65-F5344CB8AC3E}">
        <p14:creationId xmlns:p14="http://schemas.microsoft.com/office/powerpoint/2010/main" val="1440640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9861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C5752FFB-79CD-4E8A-B00D-1A49A6C10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776" y="2980017"/>
            <a:ext cx="10487024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cs-CZ" sz="3400" b="1" i="0" u="none" strike="noStrike" kern="1200" cap="none" spc="0" normalizeH="0" baseline="0" dirty="0">
                <a:ln>
                  <a:noFill/>
                </a:ln>
                <a:solidFill>
                  <a:srgbClr val="0083A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12160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/>
              <a:t>Kontakty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4C50B96-E79C-4F2B-97D7-899EFDDD58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33813"/>
            <a:ext cx="4991100" cy="22469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Vložit kontakty</a:t>
            </a: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B5F74071-158E-466A-853E-3191345541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2700" y="3833813"/>
            <a:ext cx="4991100" cy="22469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Vložit kontakty</a:t>
            </a:r>
          </a:p>
        </p:txBody>
      </p:sp>
    </p:spTree>
    <p:extLst>
      <p:ext uri="{BB962C8B-B14F-4D97-AF65-F5344CB8AC3E}">
        <p14:creationId xmlns:p14="http://schemas.microsoft.com/office/powerpoint/2010/main" val="751959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(var.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3">
            <a:extLst>
              <a:ext uri="{FF2B5EF4-FFF2-40B4-BE49-F238E27FC236}">
                <a16:creationId xmlns:a16="http://schemas.microsoft.com/office/drawing/2014/main" id="{B8F17F75-A778-4671-B7B2-F6FAFCAA5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872" y="2533113"/>
            <a:ext cx="10107613" cy="13065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dirty="0"/>
              <a:t>Rozloučení. </a:t>
            </a:r>
            <a:br>
              <a:rPr lang="cs-CZ" dirty="0"/>
            </a:br>
            <a:r>
              <a:rPr lang="cs-CZ" dirty="0"/>
              <a:t>Poděkování.</a:t>
            </a:r>
          </a:p>
        </p:txBody>
      </p:sp>
      <p:sp>
        <p:nvSpPr>
          <p:cNvPr id="4" name="Zástupný symbol pro zápatí 2">
            <a:extLst>
              <a:ext uri="{FF2B5EF4-FFF2-40B4-BE49-F238E27FC236}">
                <a16:creationId xmlns:a16="http://schemas.microsoft.com/office/drawing/2014/main" id="{11AC1D3D-D7C6-4196-BC21-3CD2F1D0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 (zde zápatí zarovnat na střed a vymazat číslo strany)</a:t>
            </a:r>
            <a:endParaRPr lang="cs-CZ" dirty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D1C78EC5-400B-4458-98E0-877DE79D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9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(var.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3">
            <a:extLst>
              <a:ext uri="{FF2B5EF4-FFF2-40B4-BE49-F238E27FC236}">
                <a16:creationId xmlns:a16="http://schemas.microsoft.com/office/drawing/2014/main" id="{B8F17F75-A778-4671-B7B2-F6FAFCAA5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872" y="2533113"/>
            <a:ext cx="10107613" cy="13065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dirty="0"/>
              <a:t>Rozloučení.</a:t>
            </a:r>
            <a:br>
              <a:rPr lang="cs-CZ" dirty="0"/>
            </a:br>
            <a:r>
              <a:rPr lang="cs-CZ" dirty="0"/>
              <a:t>Poděkování.</a:t>
            </a:r>
          </a:p>
        </p:txBody>
      </p:sp>
      <p:sp>
        <p:nvSpPr>
          <p:cNvPr id="4" name="Zástupný symbol pro zápatí 2">
            <a:extLst>
              <a:ext uri="{FF2B5EF4-FFF2-40B4-BE49-F238E27FC236}">
                <a16:creationId xmlns:a16="http://schemas.microsoft.com/office/drawing/2014/main" id="{0E38C9BE-E39C-461C-9EB4-94D6C4D2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Autor prezentace, Název oddělení, Datum prezentace (zde zápatí zarovnat na střed a vymazat číslo strany)</a:t>
            </a:r>
            <a:endParaRPr lang="cs-CZ" dirty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350F2EF4-0C48-4E9C-870D-E6C94E62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952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ánka (var.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3">
            <a:extLst>
              <a:ext uri="{FF2B5EF4-FFF2-40B4-BE49-F238E27FC236}">
                <a16:creationId xmlns:a16="http://schemas.microsoft.com/office/drawing/2014/main" id="{B8F17F75-A778-4671-B7B2-F6FAFCAA5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872" y="2533113"/>
            <a:ext cx="10107613" cy="13065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dirty="0"/>
              <a:t>Přidat název prezentace</a:t>
            </a:r>
            <a:br>
              <a:rPr lang="cs-CZ" dirty="0"/>
            </a:br>
            <a:r>
              <a:rPr lang="cs-CZ" dirty="0"/>
              <a:t>(1–2 řádky)</a:t>
            </a:r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E9AFD8F7-F193-4F2A-8463-093AC0DC5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871" y="4184912"/>
            <a:ext cx="10107613" cy="15557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dirty="0"/>
              <a:t>Přidat podnadpis</a:t>
            </a:r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AC2B43FD-BAE4-4EDE-85AF-7CB421F6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Autor prezentace, Název oddělení, Datum prezentace (zde zápatí zarovnat na střed a vymazat číslo strany)</a:t>
            </a:r>
            <a:endParaRPr lang="cs-CZ" dirty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892B5E3A-89E0-4581-9967-9A5A53D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087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textem (Nadpis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6">
            <a:extLst>
              <a:ext uri="{FF2B5EF4-FFF2-40B4-BE49-F238E27FC236}">
                <a16:creationId xmlns:a16="http://schemas.microsoft.com/office/drawing/2014/main" id="{8FED9141-C77F-4E7D-BB7B-38BF12CA3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452684"/>
            <a:ext cx="10439399" cy="3552825"/>
          </a:xfrm>
          <a:prstGeom prst="rect">
            <a:avLst/>
          </a:prstGeom>
        </p:spPr>
        <p:txBody>
          <a:bodyPr/>
          <a:lstStyle>
            <a:lvl1pPr marL="228600" indent="-228600">
              <a:defRPr kumimoji="0" lang="cs-CZ" sz="24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360365" marR="0" lvl="0" indent="-360365" algn="l" defTabSz="1216015" rtl="0" eaLnBrk="1" fontAlgn="auto" latinLnBrk="0" hangingPunct="1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dirty="0"/>
              <a:t>Zde přidejte text, neměňte velikost ani barvu textu.</a:t>
            </a:r>
          </a:p>
        </p:txBody>
      </p:sp>
      <p:sp>
        <p:nvSpPr>
          <p:cNvPr id="14" name="Zástupný text 9">
            <a:extLst>
              <a:ext uri="{FF2B5EF4-FFF2-40B4-BE49-F238E27FC236}">
                <a16:creationId xmlns:a16="http://schemas.microsoft.com/office/drawing/2014/main" id="{DC91534F-17C0-465E-BB4F-6272337B19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1" y="1631588"/>
            <a:ext cx="10458447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cs-CZ" sz="3200" b="1" i="0" u="none" strike="noStrike" kern="1200" cap="none" spc="0" normalizeH="0" baseline="0" dirty="0">
                <a:ln>
                  <a:noFill/>
                </a:ln>
                <a:solidFill>
                  <a:srgbClr val="0083A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12160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/>
              <a:t>Přidat název slidu (Nadpis 1)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BEFA91D5-CC68-4113-A266-00DA5330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68357531-FB27-467A-8400-CF9C1855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2899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textem (Nadpis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8FED9141-C77F-4E7D-BB7B-38BF12CA3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452684"/>
            <a:ext cx="10439399" cy="3552825"/>
          </a:xfrm>
          <a:prstGeom prst="rect">
            <a:avLst/>
          </a:prstGeom>
        </p:spPr>
        <p:txBody>
          <a:bodyPr/>
          <a:lstStyle>
            <a:lvl1pPr marL="228600" indent="-228600">
              <a:defRPr kumimoji="0" lang="cs-CZ" sz="24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360365" marR="0" lvl="0" indent="-360365" algn="l" defTabSz="1216015" rtl="0" eaLnBrk="1" fontAlgn="auto" latinLnBrk="0" hangingPunct="1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dirty="0"/>
              <a:t>Zde přidejte text, neměňte velikost ani barvu textu.</a:t>
            </a:r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C5752FFB-79CD-4E8A-B00D-1A49A6C10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1" y="1630637"/>
            <a:ext cx="10458447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cs-CZ" sz="32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12160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/>
              <a:t>Přidat název slidu (Nadpis 2)</a:t>
            </a:r>
          </a:p>
        </p:txBody>
      </p:sp>
    </p:spTree>
    <p:extLst>
      <p:ext uri="{BB962C8B-B14F-4D97-AF65-F5344CB8AC3E}">
        <p14:creationId xmlns:p14="http://schemas.microsoft.com/office/powerpoint/2010/main" val="1509411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8FED9141-C77F-4E7D-BB7B-38BF12CA3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630638"/>
            <a:ext cx="10439399" cy="4374872"/>
          </a:xfrm>
          <a:prstGeom prst="rect">
            <a:avLst/>
          </a:prstGeom>
        </p:spPr>
        <p:txBody>
          <a:bodyPr/>
          <a:lstStyle>
            <a:lvl1pPr marL="228600" indent="-228600">
              <a:defRPr kumimoji="0" lang="cs-CZ" sz="24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360365" marR="0" lvl="0" indent="-360365" algn="l" defTabSz="1216015" rtl="0" eaLnBrk="1" fontAlgn="auto" latinLnBrk="0" hangingPunct="1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dirty="0"/>
              <a:t>Zde přidejte text, neměňte velikost ani barvu textu.</a:t>
            </a:r>
          </a:p>
        </p:txBody>
      </p:sp>
    </p:spTree>
    <p:extLst>
      <p:ext uri="{BB962C8B-B14F-4D97-AF65-F5344CB8AC3E}">
        <p14:creationId xmlns:p14="http://schemas.microsoft.com/office/powerpoint/2010/main" val="179513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+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C5752FFB-79CD-4E8A-B00D-1A49A6C10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1" y="1630637"/>
            <a:ext cx="10382249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cs-CZ" sz="32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12160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/>
              <a:t>Přidat název slidu (Nadpis 2)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1734F1F-D788-4545-8C5B-6FC70DC492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9174" y="2454274"/>
            <a:ext cx="6440805" cy="3567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Zde vložte obrázek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BCD251A-B672-4465-9AF4-F05E681D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04175" y="2454276"/>
            <a:ext cx="3773425" cy="3641724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cs-CZ" sz="1100" kern="1200" dirty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Zde vložte popisek obrázku</a:t>
            </a:r>
          </a:p>
        </p:txBody>
      </p:sp>
    </p:spTree>
    <p:extLst>
      <p:ext uri="{BB962C8B-B14F-4D97-AF65-F5344CB8AC3E}">
        <p14:creationId xmlns:p14="http://schemas.microsoft.com/office/powerpoint/2010/main" val="281173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C5752FFB-79CD-4E8A-B00D-1A49A6C10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51" y="1630637"/>
            <a:ext cx="10382249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cs-CZ" sz="32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12160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/>
              <a:t>Přidat název slidu (Nadpis 2)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1734F1F-D788-4545-8C5B-6FC70DC492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75792" y="2454275"/>
            <a:ext cx="3801808" cy="24773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Zde vložte obrázek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BCD251A-B672-4465-9AF4-F05E681D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84351" y="4983480"/>
            <a:ext cx="3893248" cy="102044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buNone/>
              <a:defRPr lang="cs-CZ" sz="1100" kern="1200" dirty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Zde vložte popisek obrázku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2D547836-4EFF-4475-BF29-436072F411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2452684"/>
            <a:ext cx="6271260" cy="3552825"/>
          </a:xfrm>
          <a:prstGeom prst="rect">
            <a:avLst/>
          </a:prstGeom>
        </p:spPr>
        <p:txBody>
          <a:bodyPr/>
          <a:lstStyle>
            <a:lvl1pPr marL="228600" indent="-228600">
              <a:defRPr kumimoji="0" lang="cs-CZ" sz="24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360365" marR="0" lvl="0" indent="-360365" algn="l" defTabSz="1216015" rtl="0" eaLnBrk="1" fontAlgn="auto" latinLnBrk="0" hangingPunct="1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dirty="0"/>
              <a:t>Zde přidejte text, neměňte velikost ani barvu textu.</a:t>
            </a:r>
          </a:p>
        </p:txBody>
      </p:sp>
    </p:spTree>
    <p:extLst>
      <p:ext uri="{BB962C8B-B14F-4D97-AF65-F5344CB8AC3E}">
        <p14:creationId xmlns:p14="http://schemas.microsoft.com/office/powerpoint/2010/main" val="3536408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1734F1F-D788-4545-8C5B-6FC70DC492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9175" y="1630636"/>
            <a:ext cx="7225665" cy="4570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Zde vložte obrázek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BCD251A-B672-4465-9AF4-F05E681D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6656" y="1630636"/>
            <a:ext cx="2980944" cy="4648244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buNone/>
              <a:defRPr lang="cs-CZ" sz="1100" kern="1200" dirty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Zde vložte popisek obrázku</a:t>
            </a:r>
          </a:p>
        </p:txBody>
      </p:sp>
    </p:spTree>
    <p:extLst>
      <p:ext uri="{BB962C8B-B14F-4D97-AF65-F5344CB8AC3E}">
        <p14:creationId xmlns:p14="http://schemas.microsoft.com/office/powerpoint/2010/main" val="3707589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více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7EFDA-E671-4BA3-93E9-D190B30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24706A-CA94-4CB0-9111-E413A72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1734F1F-D788-4545-8C5B-6FC70DC492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9175" y="1630636"/>
            <a:ext cx="5036408" cy="3563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Zde vložte obrázek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BCD251A-B672-4465-9AF4-F05E681D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5" y="5248909"/>
            <a:ext cx="5036408" cy="95186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buNone/>
              <a:defRPr lang="cs-CZ" sz="1100" kern="1200" dirty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Zde vložte popisek obrázku</a:t>
            </a:r>
          </a:p>
        </p:txBody>
      </p:sp>
      <p:sp>
        <p:nvSpPr>
          <p:cNvPr id="6" name="Zástupný symbol obrázku 4">
            <a:extLst>
              <a:ext uri="{FF2B5EF4-FFF2-40B4-BE49-F238E27FC236}">
                <a16:creationId xmlns:a16="http://schemas.microsoft.com/office/drawing/2014/main" id="{E804F273-76AA-45F7-93A7-75B1AADF90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17392" y="1630636"/>
            <a:ext cx="5036407" cy="3563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Zde vložte obrázek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5D6A9FB4-3C0A-4E94-AAE4-8950C74C07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7392" y="5238192"/>
            <a:ext cx="5036407" cy="95186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buNone/>
              <a:defRPr lang="cs-CZ" sz="1100" kern="1200" dirty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Zde vložte popisek obrázku</a:t>
            </a:r>
          </a:p>
        </p:txBody>
      </p:sp>
    </p:spTree>
    <p:extLst>
      <p:ext uri="{BB962C8B-B14F-4D97-AF65-F5344CB8AC3E}">
        <p14:creationId xmlns:p14="http://schemas.microsoft.com/office/powerpoint/2010/main" val="1830764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>
            <a:extLst>
              <a:ext uri="{FF2B5EF4-FFF2-40B4-BE49-F238E27FC236}">
                <a16:creationId xmlns:a16="http://schemas.microsoft.com/office/drawing/2014/main" id="{EE8C4A33-ED7F-46A9-AC48-30BDDB284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56350"/>
            <a:ext cx="9174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83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23943608-BD0E-4D02-A0FE-B4FFB976F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6356350"/>
            <a:ext cx="1021080" cy="365125"/>
          </a:xfrm>
          <a:prstGeom prst="rect">
            <a:avLst/>
          </a:prstGeom>
        </p:spPr>
        <p:txBody>
          <a:bodyPr/>
          <a:lstStyle>
            <a:lvl1pPr algn="r">
              <a:defRPr lang="cs-CZ" sz="1100" kern="1200" smtClean="0">
                <a:solidFill>
                  <a:srgbClr val="0083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78E236E8-9460-46F5-B13F-2FEC233B9B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577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56" r:id="rId3"/>
    <p:sldLayoutId id="2147483665" r:id="rId4"/>
    <p:sldLayoutId id="2147483668" r:id="rId5"/>
    <p:sldLayoutId id="2147483657" r:id="rId6"/>
    <p:sldLayoutId id="2147483666" r:id="rId7"/>
    <p:sldLayoutId id="2147483658" r:id="rId8"/>
    <p:sldLayoutId id="2147483659" r:id="rId9"/>
    <p:sldLayoutId id="2147483660" r:id="rId10"/>
    <p:sldLayoutId id="2147483655" r:id="rId11"/>
    <p:sldLayoutId id="2147483667" r:id="rId12"/>
    <p:sldLayoutId id="2147483670" r:id="rId13"/>
    <p:sldLayoutId id="2147483671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egistr.digitalniknihovna.cz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mailto:info@ceskadigitalniknihovna.cz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Jan.Holomek@nkp.cz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eskadigitalniknihovna.cz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dnnt.nkp.cz/sdnnt/home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28B09CD-A644-44B8-8C5D-835E63C5E7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8872" y="2623821"/>
            <a:ext cx="10107613" cy="1693326"/>
          </a:xfrm>
        </p:spPr>
        <p:txBody>
          <a:bodyPr/>
          <a:lstStyle/>
          <a:p>
            <a:r>
              <a:rPr lang="cs-CZ" b="1" dirty="0"/>
              <a:t>Díla nedostupná na trhu v České digitální knihovně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F03F61-B774-48B0-A48A-8D8B3D38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3553" y="6362366"/>
            <a:ext cx="9174480" cy="365125"/>
          </a:xfrm>
        </p:spPr>
        <p:txBody>
          <a:bodyPr/>
          <a:lstStyle/>
          <a:p>
            <a:pPr algn="ctr"/>
            <a:r>
              <a:rPr lang="pl-PL" dirty="0"/>
              <a:t>Jana Hrzinová, Oddělení správy a archivace digitálních dokumentů, NKČR</a:t>
            </a:r>
          </a:p>
        </p:txBody>
      </p:sp>
    </p:spTree>
    <p:extLst>
      <p:ext uri="{BB962C8B-B14F-4D97-AF65-F5344CB8AC3E}">
        <p14:creationId xmlns:p14="http://schemas.microsoft.com/office/powerpoint/2010/main" val="175926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776E97-A284-4F31-9D5E-82899827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10</a:t>
            </a:fld>
            <a:endParaRPr lang="cs-CZ" dirty="0"/>
          </a:p>
        </p:txBody>
      </p:sp>
      <p:graphicFrame>
        <p:nvGraphicFramePr>
          <p:cNvPr id="8" name="Zástupný symbol pro graf 7"/>
          <p:cNvGraphicFramePr>
            <a:graphicFrameLocks noGrp="1"/>
          </p:cNvGraphicFramePr>
          <p:nvPr>
            <p:ph type="chart" sz="quarter" idx="17"/>
            <p:extLst>
              <p:ext uri="{D42A27DB-BD31-4B8C-83A1-F6EECF244321}">
                <p14:modId xmlns:p14="http://schemas.microsoft.com/office/powerpoint/2010/main" val="2759975489"/>
              </p:ext>
            </p:extLst>
          </p:nvPr>
        </p:nvGraphicFramePr>
        <p:xfrm>
          <a:off x="6563360" y="1412239"/>
          <a:ext cx="5319394" cy="448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ástupný text 3">
            <a:extLst>
              <a:ext uri="{FF2B5EF4-FFF2-40B4-BE49-F238E27FC236}">
                <a16:creationId xmlns:a16="http://schemas.microsoft.com/office/drawing/2014/main" id="{8045BFBB-05F0-45D6-B620-9AD4625989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401" y="1930400"/>
            <a:ext cx="6222379" cy="388112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knihy do r. 2004 a periodika do r. </a:t>
            </a:r>
            <a:r>
              <a:rPr lang="cs-CZ"/>
              <a:t>2014 po </a:t>
            </a:r>
            <a:r>
              <a:rPr lang="cs-CZ" dirty="0"/>
              <a:t>přihlášení vzdáleně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algn="r"/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26 664 010 </a:t>
            </a:r>
            <a:r>
              <a:rPr lang="cs-CZ" sz="2000" dirty="0"/>
              <a:t>volných  </a:t>
            </a:r>
          </a:p>
          <a:p>
            <a:pPr algn="r"/>
            <a:r>
              <a:rPr lang="cs-CZ" sz="2000" dirty="0"/>
              <a:t>88 071 087 po přihlášení</a:t>
            </a:r>
          </a:p>
          <a:p>
            <a:pPr algn="r"/>
            <a:r>
              <a:rPr lang="cs-CZ" sz="2000" dirty="0"/>
              <a:t>31 225 529 chráněných nebo ostatních licencí</a:t>
            </a:r>
          </a:p>
          <a:p>
            <a:pPr algn="r"/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85"/>
          <a:stretch/>
        </p:blipFill>
        <p:spPr>
          <a:xfrm>
            <a:off x="1936228" y="482835"/>
            <a:ext cx="559298" cy="695725"/>
          </a:xfrm>
          <a:prstGeom prst="rect">
            <a:avLst/>
          </a:prstGeom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E6E2FBA8-C22F-48CB-98E6-3459E998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773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86A3-A1E5-5050-BE20-4E29900B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BE318F-4B87-384F-D625-2A7C9A58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7CDBA68-A630-0BC7-D5C0-CF7ED1CF9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1" y="828259"/>
            <a:ext cx="10382249" cy="496512"/>
          </a:xfrm>
        </p:spPr>
        <p:txBody>
          <a:bodyPr/>
          <a:lstStyle/>
          <a:p>
            <a:r>
              <a:rPr lang="cs-CZ" sz="2800" b="1" dirty="0"/>
              <a:t>Knihovny zapojené v ČDK</a:t>
            </a:r>
          </a:p>
        </p:txBody>
      </p:sp>
      <p:sp>
        <p:nvSpPr>
          <p:cNvPr id="41" name="Zástupný symbol pro text 3">
            <a:extLst>
              <a:ext uri="{FF2B5EF4-FFF2-40B4-BE49-F238E27FC236}">
                <a16:creationId xmlns:a16="http://schemas.microsoft.com/office/drawing/2014/main" id="{23E4BD5F-2395-F268-44A4-88FACF293D98}"/>
              </a:ext>
            </a:extLst>
          </p:cNvPr>
          <p:cNvSpPr txBox="1">
            <a:spLocks/>
          </p:cNvSpPr>
          <p:nvPr/>
        </p:nvSpPr>
        <p:spPr>
          <a:xfrm>
            <a:off x="646770" y="2133598"/>
            <a:ext cx="4389867" cy="3189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/>
              <a:t>Knihovny s přístupem k DNNT: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Národní knihovna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Moravská zemská knihovna v Brně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Knihovna Akademie věd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Studijní a vědecká knihovna v Hradci Králové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Knihovna Ústeckého kraje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Krajská knihovna Františka Bartoše ve Zlíně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Krajská knihovna v Pardubicích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Středočeská vědecká knihovna v Kladně</a:t>
            </a:r>
          </a:p>
          <a:p>
            <a:pPr marL="0" indent="0">
              <a:buNone/>
            </a:pPr>
            <a:endParaRPr lang="cs-CZ" sz="2400" dirty="0"/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99293B78-5EB5-44D0-CB41-9314BB514B0F}"/>
              </a:ext>
            </a:extLst>
          </p:cNvPr>
          <p:cNvGrpSpPr/>
          <p:nvPr/>
        </p:nvGrpSpPr>
        <p:grpSpPr>
          <a:xfrm>
            <a:off x="9269592" y="2066691"/>
            <a:ext cx="2126256" cy="2852966"/>
            <a:chOff x="8465645" y="1805372"/>
            <a:chExt cx="2887930" cy="3874964"/>
          </a:xfrm>
        </p:grpSpPr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0B7ED7DD-9B3C-2955-F108-2E3D985CF882}"/>
                </a:ext>
              </a:extLst>
            </p:cNvPr>
            <p:cNvGrpSpPr/>
            <p:nvPr/>
          </p:nvGrpSpPr>
          <p:grpSpPr>
            <a:xfrm>
              <a:off x="8465645" y="1805372"/>
              <a:ext cx="2887930" cy="3874964"/>
              <a:chOff x="6887963" y="2139909"/>
              <a:chExt cx="2887930" cy="3874964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356E7876-5115-7558-15FE-637570FE3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44000"/>
              </a:blip>
              <a:stretch>
                <a:fillRect/>
              </a:stretch>
            </p:blipFill>
            <p:spPr>
              <a:xfrm>
                <a:off x="7880412" y="2139909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BF0A360E-CC16-3558-388D-7E7D2A4BA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44000"/>
              </a:blip>
              <a:stretch>
                <a:fillRect/>
              </a:stretch>
            </p:blipFill>
            <p:spPr>
              <a:xfrm>
                <a:off x="6887963" y="2147950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38BC5A81-D13E-C103-7B7A-9CCCB124F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44000"/>
              </a:blip>
              <a:stretch>
                <a:fillRect/>
              </a:stretch>
            </p:blipFill>
            <p:spPr>
              <a:xfrm>
                <a:off x="8861493" y="2139909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Obrázek 16">
                <a:extLst>
                  <a:ext uri="{FF2B5EF4-FFF2-40B4-BE49-F238E27FC236}">
                    <a16:creationId xmlns:a16="http://schemas.microsoft.com/office/drawing/2014/main" id="{A5F5897E-8083-4C05-4A62-4B6B83C79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4000"/>
              </a:blip>
              <a:stretch>
                <a:fillRect/>
              </a:stretch>
            </p:blipFill>
            <p:spPr>
              <a:xfrm>
                <a:off x="6887963" y="3121822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2" name="Obrázek 21">
                <a:extLst>
                  <a:ext uri="{FF2B5EF4-FFF2-40B4-BE49-F238E27FC236}">
                    <a16:creationId xmlns:a16="http://schemas.microsoft.com/office/drawing/2014/main" id="{C21D257A-8EE4-B951-EA74-2EE25FC90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44000"/>
              </a:blip>
              <a:stretch>
                <a:fillRect/>
              </a:stretch>
            </p:blipFill>
            <p:spPr>
              <a:xfrm>
                <a:off x="8861493" y="5091266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" name="Obrázek 24">
                <a:extLst>
                  <a:ext uri="{FF2B5EF4-FFF2-40B4-BE49-F238E27FC236}">
                    <a16:creationId xmlns:a16="http://schemas.microsoft.com/office/drawing/2014/main" id="{C4CEDF73-8156-7E94-461D-0F8CDFA7B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44000"/>
              </a:blip>
              <a:stretch>
                <a:fillRect/>
              </a:stretch>
            </p:blipFill>
            <p:spPr>
              <a:xfrm>
                <a:off x="6887963" y="5100473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" name="Obrázek 27">
                <a:extLst>
                  <a:ext uri="{FF2B5EF4-FFF2-40B4-BE49-F238E27FC236}">
                    <a16:creationId xmlns:a16="http://schemas.microsoft.com/office/drawing/2014/main" id="{A455DC75-47E0-1CB6-8599-4E040637D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44000"/>
              </a:blip>
              <a:stretch>
                <a:fillRect/>
              </a:stretch>
            </p:blipFill>
            <p:spPr>
              <a:xfrm>
                <a:off x="8861493" y="3121215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Obrázek 29">
                <a:extLst>
                  <a:ext uri="{FF2B5EF4-FFF2-40B4-BE49-F238E27FC236}">
                    <a16:creationId xmlns:a16="http://schemas.microsoft.com/office/drawing/2014/main" id="{B834E28B-3B0A-A49F-11AF-674A5C903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44000"/>
              </a:blip>
              <a:stretch>
                <a:fillRect/>
              </a:stretch>
            </p:blipFill>
            <p:spPr>
              <a:xfrm>
                <a:off x="7887621" y="4109957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3" name="Obrázek 32">
                <a:extLst>
                  <a:ext uri="{FF2B5EF4-FFF2-40B4-BE49-F238E27FC236}">
                    <a16:creationId xmlns:a16="http://schemas.microsoft.com/office/drawing/2014/main" id="{FDFF51D5-B9E4-8B67-96D5-F04A4871E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 amt="44000"/>
              </a:blip>
              <a:stretch>
                <a:fillRect/>
              </a:stretch>
            </p:blipFill>
            <p:spPr>
              <a:xfrm>
                <a:off x="7880412" y="3121822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7" name="Obrázek 36">
                <a:extLst>
                  <a:ext uri="{FF2B5EF4-FFF2-40B4-BE49-F238E27FC236}">
                    <a16:creationId xmlns:a16="http://schemas.microsoft.com/office/drawing/2014/main" id="{04950F11-27A7-DEB2-20D6-D8FE59195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44000"/>
              </a:blip>
              <a:stretch>
                <a:fillRect/>
              </a:stretch>
            </p:blipFill>
            <p:spPr>
              <a:xfrm>
                <a:off x="6887963" y="4109957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3" name="Obrázek 42">
              <a:extLst>
                <a:ext uri="{FF2B5EF4-FFF2-40B4-BE49-F238E27FC236}">
                  <a16:creationId xmlns:a16="http://schemas.microsoft.com/office/drawing/2014/main" id="{8D262C48-C12B-CE12-75FC-0B74A4D99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44000"/>
            </a:blip>
            <a:stretch>
              <a:fillRect/>
            </a:stretch>
          </p:blipFill>
          <p:spPr>
            <a:xfrm>
              <a:off x="10439175" y="3767984"/>
              <a:ext cx="914400" cy="914400"/>
            </a:xfrm>
            <a:prstGeom prst="rect">
              <a:avLst/>
            </a:prstGeom>
          </p:spPr>
        </p:pic>
      </p:grpSp>
      <p:sp>
        <p:nvSpPr>
          <p:cNvPr id="46" name="Zástupný symbol pro text 3">
            <a:extLst>
              <a:ext uri="{FF2B5EF4-FFF2-40B4-BE49-F238E27FC236}">
                <a16:creationId xmlns:a16="http://schemas.microsoft.com/office/drawing/2014/main" id="{9AC31826-4B6D-8EF2-C418-8BB948148C76}"/>
              </a:ext>
            </a:extLst>
          </p:cNvPr>
          <p:cNvSpPr txBox="1">
            <a:spLocks/>
          </p:cNvSpPr>
          <p:nvPr/>
        </p:nvSpPr>
        <p:spPr>
          <a:xfrm>
            <a:off x="5155581" y="2144947"/>
            <a:ext cx="3839734" cy="39685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/>
              <a:t>Ostatní knihovny: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Vysoká škola ekonomická v Praze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Západočeské muzeum v Plzni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Knihovna Antonína Švehly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Jihočeská vědecká knihovna v Českých Budějovicích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800" dirty="0"/>
          </a:p>
          <a:p>
            <a:endParaRPr lang="cs-CZ" sz="2400" dirty="0"/>
          </a:p>
        </p:txBody>
      </p:sp>
      <p:sp>
        <p:nvSpPr>
          <p:cNvPr id="23" name="Zástupný symbol pro zápatí 1">
            <a:extLst>
              <a:ext uri="{FF2B5EF4-FFF2-40B4-BE49-F238E27FC236}">
                <a16:creationId xmlns:a16="http://schemas.microsoft.com/office/drawing/2014/main" id="{DB20EA10-A4CC-4A40-AFCB-A8F441A7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EE47DE-D8B1-466C-899B-724E41791FF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</a:blip>
          <a:stretch>
            <a:fillRect/>
          </a:stretch>
        </p:blipFill>
        <p:spPr>
          <a:xfrm>
            <a:off x="9944384" y="420697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E7E0CC-3A6E-AAB6-C2BF-9EB5AAA81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F97B03A-AEF8-B0D7-F06B-621B281EB0B2}"/>
              </a:ext>
            </a:extLst>
          </p:cNvPr>
          <p:cNvCxnSpPr/>
          <p:nvPr/>
        </p:nvCxnSpPr>
        <p:spPr>
          <a:xfrm>
            <a:off x="6467708" y="1865971"/>
            <a:ext cx="343457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8F772B3-EB0A-B4D7-0995-42434E80C63D}"/>
              </a:ext>
            </a:extLst>
          </p:cNvPr>
          <p:cNvSpPr txBox="1"/>
          <p:nvPr/>
        </p:nvSpPr>
        <p:spPr>
          <a:xfrm>
            <a:off x="4408448" y="4591678"/>
            <a:ext cx="337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chráněné dokumenty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310A9B5F-DBE3-FE47-11E1-D0C6AB0803E6}"/>
              </a:ext>
            </a:extLst>
          </p:cNvPr>
          <p:cNvCxnSpPr>
            <a:cxnSpLocks/>
          </p:cNvCxnSpPr>
          <p:nvPr/>
        </p:nvCxnSpPr>
        <p:spPr>
          <a:xfrm>
            <a:off x="6467708" y="1982037"/>
            <a:ext cx="3434576" cy="41886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082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8C1ABF-8FD7-DD74-40F2-42965AF2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6903A3-A973-BCD6-58E0-02E21201BF82}"/>
              </a:ext>
            </a:extLst>
          </p:cNvPr>
          <p:cNvSpPr txBox="1"/>
          <p:nvPr/>
        </p:nvSpPr>
        <p:spPr>
          <a:xfrm>
            <a:off x="3456878" y="4591678"/>
            <a:ext cx="546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dokumenty dostupné po přihlášení</a:t>
            </a:r>
          </a:p>
        </p:txBody>
      </p:sp>
    </p:spTree>
    <p:extLst>
      <p:ext uri="{BB962C8B-B14F-4D97-AF65-F5344CB8AC3E}">
        <p14:creationId xmlns:p14="http://schemas.microsoft.com/office/powerpoint/2010/main" val="290361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0CA9426-FF13-3621-53AC-46E082467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95FF85F-8DD5-E6B7-C729-FFC544073567}"/>
              </a:ext>
            </a:extLst>
          </p:cNvPr>
          <p:cNvSpPr/>
          <p:nvPr/>
        </p:nvSpPr>
        <p:spPr>
          <a:xfrm>
            <a:off x="1" y="748039"/>
            <a:ext cx="12115800" cy="610996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1940049-D6E0-573F-2CF9-D232ACB556FC}"/>
              </a:ext>
            </a:extLst>
          </p:cNvPr>
          <p:cNvSpPr txBox="1"/>
          <p:nvPr/>
        </p:nvSpPr>
        <p:spPr>
          <a:xfrm>
            <a:off x="8983602" y="1133497"/>
            <a:ext cx="200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přihlašování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66136C6-13BA-FCDC-B4E2-BAD5124C5FBA}"/>
              </a:ext>
            </a:extLst>
          </p:cNvPr>
          <p:cNvCxnSpPr>
            <a:cxnSpLocks/>
          </p:cNvCxnSpPr>
          <p:nvPr/>
        </p:nvCxnSpPr>
        <p:spPr>
          <a:xfrm flipV="1">
            <a:off x="10171076" y="408878"/>
            <a:ext cx="821537" cy="75080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130263E3-1F91-BDCD-A53F-306CA6C2FAB4}"/>
              </a:ext>
            </a:extLst>
          </p:cNvPr>
          <p:cNvSpPr/>
          <p:nvPr/>
        </p:nvSpPr>
        <p:spPr>
          <a:xfrm>
            <a:off x="10992614" y="136525"/>
            <a:ext cx="717163" cy="392600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851F8D2-A9C6-0984-B9AF-0A2F426E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079"/>
          <a:stretch/>
        </p:blipFill>
        <p:spPr>
          <a:xfrm>
            <a:off x="1820401" y="1226634"/>
            <a:ext cx="5342802" cy="495114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97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CE7863-C0D0-2AF0-6392-5A269896F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605" y="923041"/>
            <a:ext cx="4497659" cy="4860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36EAC1-7A9C-63B0-0567-A5314F4CB8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2" r="10159" b="26504"/>
          <a:stretch/>
        </p:blipFill>
        <p:spPr>
          <a:xfrm>
            <a:off x="6608213" y="917534"/>
            <a:ext cx="4342286" cy="4866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47C7E8A3-6535-4210-A7E7-96113632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761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4D67D3-44CC-4554-0AA4-6196BCB0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1" y="489619"/>
            <a:ext cx="8002873" cy="4381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4BF2E2-A224-95E8-1749-BE2188FE2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016" y="1576786"/>
            <a:ext cx="8002873" cy="4381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1F82989-E3B3-4B3D-BB87-E91E293B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202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28B09CD-A644-44B8-8C5D-835E63C5E7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Základy práce s Českou digitální knihovnou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033825-10FC-4B1A-9E8A-4A072577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378228AB-326F-410F-A3B2-7766C130B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2124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CFEC-05F5-2A43-3FBF-AF019DB70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2E7EA8-0F50-16F5-5933-3DF1E8E4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37F7A6-B1AF-F090-A103-99DA05B2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5A0D48-1DA6-3180-038E-D2C60189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F04A73-69CD-6A74-4BF7-E4794B79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40" y="4202483"/>
            <a:ext cx="1028700" cy="10287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7BCBE2E-25FF-7A55-C618-E8B258E4C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102" y="2934325"/>
            <a:ext cx="1028700" cy="10287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44DB63-CAA8-396A-DC0E-C224E5C8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102" y="4202483"/>
            <a:ext cx="1028700" cy="10287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766083A-993F-5C91-0617-8E8880716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210" y="2934325"/>
            <a:ext cx="1028700" cy="10287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96155CD-4F74-9199-3B4F-B87C4C10D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240" y="2108706"/>
            <a:ext cx="2286000" cy="714375"/>
          </a:xfrm>
          <a:prstGeom prst="rect">
            <a:avLst/>
          </a:prstGeom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96D15913-7B0C-0D30-9043-71CC1271F213}"/>
              </a:ext>
            </a:extLst>
          </p:cNvPr>
          <p:cNvCxnSpPr/>
          <p:nvPr/>
        </p:nvCxnSpPr>
        <p:spPr>
          <a:xfrm>
            <a:off x="6627340" y="3459958"/>
            <a:ext cx="126933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Obrázek 20">
            <a:extLst>
              <a:ext uri="{FF2B5EF4-FFF2-40B4-BE49-F238E27FC236}">
                <a16:creationId xmlns:a16="http://schemas.microsoft.com/office/drawing/2014/main" id="{16D52233-1260-B0C9-68C5-073BAE2B4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240" y="3225713"/>
            <a:ext cx="3171825" cy="714375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F44BAE7D-D46E-71CF-0F63-282852A93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8785" y="4284054"/>
            <a:ext cx="2657475" cy="828675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D7ADB41-5E92-1A2F-97F0-FE6EE3635E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8"/>
          <a:stretch/>
        </p:blipFill>
        <p:spPr>
          <a:xfrm>
            <a:off x="1921240" y="4369779"/>
            <a:ext cx="2837446" cy="742950"/>
          </a:xfrm>
          <a:prstGeom prst="rect">
            <a:avLst/>
          </a:prstGeom>
        </p:spPr>
      </p:pic>
      <p:sp>
        <p:nvSpPr>
          <p:cNvPr id="28" name="Zástupný symbol pro text 4">
            <a:extLst>
              <a:ext uri="{FF2B5EF4-FFF2-40B4-BE49-F238E27FC236}">
                <a16:creationId xmlns:a16="http://schemas.microsoft.com/office/drawing/2014/main" id="{1B161C7A-6737-A2DF-E9E4-E03C8B9D53FE}"/>
              </a:ext>
            </a:extLst>
          </p:cNvPr>
          <p:cNvSpPr txBox="1">
            <a:spLocks/>
          </p:cNvSpPr>
          <p:nvPr/>
        </p:nvSpPr>
        <p:spPr>
          <a:xfrm>
            <a:off x="1809751" y="791371"/>
            <a:ext cx="10382249" cy="533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cs-CZ" sz="32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Dostupnost</a:t>
            </a:r>
          </a:p>
        </p:txBody>
      </p:sp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45003841-11E6-4539-9F47-BE2E3355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17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B4613C8-694D-4474-BB2D-6E3CCFC66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895708"/>
            <a:ext cx="10439399" cy="4109802"/>
          </a:xfrm>
        </p:spPr>
        <p:txBody>
          <a:bodyPr/>
          <a:lstStyle/>
          <a:p>
            <a:r>
              <a:rPr lang="cs-CZ" dirty="0"/>
              <a:t>co je Česká digitální knihovna</a:t>
            </a:r>
          </a:p>
          <a:p>
            <a:r>
              <a:rPr lang="cs-CZ" dirty="0"/>
              <a:t>DNNT v ČDK</a:t>
            </a:r>
          </a:p>
          <a:p>
            <a:r>
              <a:rPr lang="cs-CZ" dirty="0"/>
              <a:t>jak se k obsahu dostat</a:t>
            </a:r>
          </a:p>
          <a:p>
            <a:r>
              <a:rPr lang="cs-CZ" dirty="0"/>
              <a:t>základy práce s ČDK</a:t>
            </a:r>
          </a:p>
          <a:p>
            <a:r>
              <a:rPr lang="cs-CZ" dirty="0"/>
              <a:t>nové AI funkce</a:t>
            </a:r>
          </a:p>
          <a:p>
            <a:r>
              <a:rPr lang="cs-CZ" dirty="0"/>
              <a:t>pokročilé vyhledávání</a:t>
            </a:r>
          </a:p>
          <a:p>
            <a:r>
              <a:rPr lang="cs-CZ" dirty="0"/>
              <a:t>statistický modul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8FEE56-3C84-4B8E-A0E3-C61729D2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7" name="Obrázek 6" descr="Obsah obrázku text, křížovky&#10;&#10;Popis byl vytvořen automaticky">
            <a:extLst>
              <a:ext uri="{FF2B5EF4-FFF2-40B4-BE49-F238E27FC236}">
                <a16:creationId xmlns:a16="http://schemas.microsoft.com/office/drawing/2014/main" id="{9AE11064-005C-7C24-84A2-086B682B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52" y="2350488"/>
            <a:ext cx="2403107" cy="3343763"/>
          </a:xfrm>
          <a:prstGeom prst="rect">
            <a:avLst/>
          </a:prstGeom>
        </p:spPr>
      </p:pic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C2A1590E-5CA2-415D-77E5-7F5E24CFE2C7}"/>
              </a:ext>
            </a:extLst>
          </p:cNvPr>
          <p:cNvSpPr txBox="1">
            <a:spLocks/>
          </p:cNvSpPr>
          <p:nvPr/>
        </p:nvSpPr>
        <p:spPr>
          <a:xfrm>
            <a:off x="1809751" y="840059"/>
            <a:ext cx="10382249" cy="4847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cs-CZ" sz="3200" b="1" i="0" u="none" strike="noStrike" kern="1200" cap="none" spc="0" normalizeH="0" baseline="0" dirty="0">
                <a:ln>
                  <a:noFill/>
                </a:ln>
                <a:solidFill>
                  <a:srgbClr val="0083A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solidFill>
                  <a:schemeClr val="tx1"/>
                </a:solidFill>
              </a:rPr>
              <a:t>Témata</a:t>
            </a:r>
          </a:p>
        </p:txBody>
      </p:sp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62EC8BF8-B0D1-4352-8EE9-758A0408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75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DE4103-7B12-DCCC-CBB8-45B2AD62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0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A1F48DD-9BE7-7386-0274-C323DCFB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95FF85F-8DD5-E6B7-C729-FFC544073567}"/>
              </a:ext>
            </a:extLst>
          </p:cNvPr>
          <p:cNvSpPr/>
          <p:nvPr/>
        </p:nvSpPr>
        <p:spPr>
          <a:xfrm>
            <a:off x="2219826" y="817545"/>
            <a:ext cx="9972174" cy="602782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5C26B54-4228-0DC9-6692-FBB31EB13CF1}"/>
              </a:ext>
            </a:extLst>
          </p:cNvPr>
          <p:cNvSpPr txBox="1"/>
          <p:nvPr/>
        </p:nvSpPr>
        <p:spPr>
          <a:xfrm>
            <a:off x="2611330" y="2162151"/>
            <a:ext cx="1538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filtrování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28839C6-2CCD-7E99-A811-DA5E83AC24CB}"/>
              </a:ext>
            </a:extLst>
          </p:cNvPr>
          <p:cNvSpPr txBox="1"/>
          <p:nvPr/>
        </p:nvSpPr>
        <p:spPr>
          <a:xfrm>
            <a:off x="4664719" y="817545"/>
            <a:ext cx="197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vyhledávání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1940049-D6E0-573F-2CF9-D232ACB556FC}"/>
              </a:ext>
            </a:extLst>
          </p:cNvPr>
          <p:cNvSpPr txBox="1"/>
          <p:nvPr/>
        </p:nvSpPr>
        <p:spPr>
          <a:xfrm>
            <a:off x="9266385" y="1247797"/>
            <a:ext cx="200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přihlašování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1DD3D726-DC7A-B5E4-F388-6AD06B06DAAE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5211337" y="297366"/>
            <a:ext cx="441954" cy="52017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66136C6-13BA-FCDC-B4E2-BAD5124C5FBA}"/>
              </a:ext>
            </a:extLst>
          </p:cNvPr>
          <p:cNvCxnSpPr>
            <a:cxnSpLocks/>
          </p:cNvCxnSpPr>
          <p:nvPr/>
        </p:nvCxnSpPr>
        <p:spPr>
          <a:xfrm flipV="1">
            <a:off x="10453859" y="450696"/>
            <a:ext cx="821538" cy="823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DBDDEEE-1806-3829-8FC3-CAEEB6B04136}"/>
              </a:ext>
            </a:extLst>
          </p:cNvPr>
          <p:cNvCxnSpPr>
            <a:cxnSpLocks/>
          </p:cNvCxnSpPr>
          <p:nvPr/>
        </p:nvCxnSpPr>
        <p:spPr>
          <a:xfrm flipH="1" flipV="1">
            <a:off x="2219826" y="1907005"/>
            <a:ext cx="612481" cy="25514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4DD55A0-50F8-C3EB-DBA3-35364280CE2E}"/>
              </a:ext>
            </a:extLst>
          </p:cNvPr>
          <p:cNvCxnSpPr>
            <a:cxnSpLocks/>
          </p:cNvCxnSpPr>
          <p:nvPr/>
        </p:nvCxnSpPr>
        <p:spPr>
          <a:xfrm flipV="1">
            <a:off x="2219826" y="2685371"/>
            <a:ext cx="612481" cy="65256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01BA6C30-46FB-63EF-33A8-B9A56D026DFD}"/>
              </a:ext>
            </a:extLst>
          </p:cNvPr>
          <p:cNvCxnSpPr>
            <a:cxnSpLocks/>
          </p:cNvCxnSpPr>
          <p:nvPr/>
        </p:nvCxnSpPr>
        <p:spPr>
          <a:xfrm flipV="1">
            <a:off x="2111542" y="2724836"/>
            <a:ext cx="1268877" cy="213592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976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49FB98F-811F-A7A9-AC1A-74CB6DA779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82" b="4737"/>
          <a:stretch/>
        </p:blipFill>
        <p:spPr>
          <a:xfrm>
            <a:off x="0" y="104942"/>
            <a:ext cx="12192000" cy="6650791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838337-FF03-4E4E-1593-C3E73C4E0181}"/>
              </a:ext>
            </a:extLst>
          </p:cNvPr>
          <p:cNvSpPr txBox="1"/>
          <p:nvPr/>
        </p:nvSpPr>
        <p:spPr>
          <a:xfrm>
            <a:off x="6657070" y="795242"/>
            <a:ext cx="197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vyhledávání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95D550A-981E-F36B-CEFE-45992A70C6B8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7203688" y="275063"/>
            <a:ext cx="441954" cy="52017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80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5412B-4C29-4A8C-6EDB-61248DD98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455E384C-81EC-A368-C271-129C665C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CD06C78B-D2EF-41E8-8B24-158939DEF5CA}"/>
              </a:ext>
            </a:extLst>
          </p:cNvPr>
          <p:cNvSpPr txBox="1"/>
          <p:nvPr/>
        </p:nvSpPr>
        <p:spPr>
          <a:xfrm>
            <a:off x="4697260" y="1214804"/>
            <a:ext cx="602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vyhledávání pomocí funkce procházet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7AB25883-7C69-8CCB-DE9C-DB6340566245}"/>
              </a:ext>
            </a:extLst>
          </p:cNvPr>
          <p:cNvCxnSpPr>
            <a:cxnSpLocks/>
          </p:cNvCxnSpPr>
          <p:nvPr/>
        </p:nvCxnSpPr>
        <p:spPr>
          <a:xfrm flipV="1">
            <a:off x="544882" y="1540701"/>
            <a:ext cx="4096011" cy="59498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580CDBBA-9A95-366E-8740-2BA4BE8B0C7B}"/>
              </a:ext>
            </a:extLst>
          </p:cNvPr>
          <p:cNvSpPr/>
          <p:nvPr/>
        </p:nvSpPr>
        <p:spPr>
          <a:xfrm>
            <a:off x="9721222" y="149051"/>
            <a:ext cx="717163" cy="392600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2EF17F5-FE54-D4FB-214A-1131BE1B872B}"/>
              </a:ext>
            </a:extLst>
          </p:cNvPr>
          <p:cNvCxnSpPr>
            <a:cxnSpLocks/>
          </p:cNvCxnSpPr>
          <p:nvPr/>
        </p:nvCxnSpPr>
        <p:spPr>
          <a:xfrm>
            <a:off x="1469061" y="1164921"/>
            <a:ext cx="3171832" cy="22129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6E51DF6-6F96-71C3-0EAA-3BE5EE27BE36}"/>
              </a:ext>
            </a:extLst>
          </p:cNvPr>
          <p:cNvCxnSpPr>
            <a:cxnSpLocks/>
          </p:cNvCxnSpPr>
          <p:nvPr/>
        </p:nvCxnSpPr>
        <p:spPr>
          <a:xfrm flipH="1">
            <a:off x="9721222" y="588723"/>
            <a:ext cx="358581" cy="62608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36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E134CF-AE67-4C44-DD32-8D2C362BC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"/>
            <a:ext cx="12192000" cy="66675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8DEAA530-2A78-E395-51B5-6B9135B73DCD}"/>
              </a:ext>
            </a:extLst>
          </p:cNvPr>
          <p:cNvSpPr/>
          <p:nvPr/>
        </p:nvSpPr>
        <p:spPr>
          <a:xfrm>
            <a:off x="3218448" y="944480"/>
            <a:ext cx="8973552" cy="591352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2FBB56C-702E-35E4-351B-0ED82DA7E6FD}"/>
              </a:ext>
            </a:extLst>
          </p:cNvPr>
          <p:cNvSpPr txBox="1"/>
          <p:nvPr/>
        </p:nvSpPr>
        <p:spPr>
          <a:xfrm>
            <a:off x="4101670" y="1849688"/>
            <a:ext cx="1994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aktivní filtry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EBEDB30-6CA5-8E7A-D71E-CFDC4C0B0515}"/>
              </a:ext>
            </a:extLst>
          </p:cNvPr>
          <p:cNvSpPr/>
          <p:nvPr/>
        </p:nvSpPr>
        <p:spPr>
          <a:xfrm>
            <a:off x="59472" y="1305426"/>
            <a:ext cx="3315630" cy="1461837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7B5049E-FBA4-43E9-8BC5-0F4B265CC9D1}"/>
              </a:ext>
            </a:extLst>
          </p:cNvPr>
          <p:cNvCxnSpPr>
            <a:cxnSpLocks/>
          </p:cNvCxnSpPr>
          <p:nvPr/>
        </p:nvCxnSpPr>
        <p:spPr>
          <a:xfrm flipH="1" flipV="1">
            <a:off x="3098132" y="1967163"/>
            <a:ext cx="1003538" cy="15676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23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FAAEEDDC-615B-4B18-9570-2D035BA3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1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18E08-15B8-F568-2B55-338205031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4D33FE-0E5D-1505-A10C-E2F00252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A3C14E-039B-79E6-569C-2AFB4482C5F4}"/>
              </a:ext>
            </a:extLst>
          </p:cNvPr>
          <p:cNvSpPr txBox="1">
            <a:spLocks/>
          </p:cNvSpPr>
          <p:nvPr/>
        </p:nvSpPr>
        <p:spPr>
          <a:xfrm>
            <a:off x="914400" y="1885949"/>
            <a:ext cx="6638925" cy="41195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prioritizace zobrazení dokumentu podle místa uložení</a:t>
            </a:r>
          </a:p>
          <a:p>
            <a:pPr lvl="1"/>
            <a:r>
              <a:rPr lang="cs-CZ" sz="2000" dirty="0"/>
              <a:t>dokument uložený ve dvou knihovnách se zobrazí s prioritizací knihovny vlastníka</a:t>
            </a:r>
          </a:p>
          <a:p>
            <a:pPr lvl="1"/>
            <a:r>
              <a:rPr lang="cs-CZ" sz="2000" dirty="0"/>
              <a:t>zapojeným knihovnám tak neklesá návštěvnost</a:t>
            </a:r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4CACDBE4-DBC0-412B-9D8E-08232366F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4985" y="852491"/>
            <a:ext cx="10117016" cy="554240"/>
          </a:xfrm>
        </p:spPr>
        <p:txBody>
          <a:bodyPr/>
          <a:lstStyle/>
          <a:p>
            <a:r>
              <a:rPr lang="cs-CZ" sz="2800" b="1" dirty="0"/>
              <a:t>Česká digitální knihovna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8637B5-0F2E-43E8-8605-C74E7220C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3"/>
          <a:stretch/>
        </p:blipFill>
        <p:spPr>
          <a:xfrm>
            <a:off x="8290300" y="399656"/>
            <a:ext cx="2947295" cy="5868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23A51E0E-64BE-424D-8B60-8FEBE2AF5467}"/>
              </a:ext>
            </a:extLst>
          </p:cNvPr>
          <p:cNvSpPr/>
          <p:nvPr/>
        </p:nvSpPr>
        <p:spPr>
          <a:xfrm>
            <a:off x="8239125" y="852491"/>
            <a:ext cx="2828925" cy="709609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89EE118-8A20-4D61-81BF-BFE123D15D4C}"/>
              </a:ext>
            </a:extLst>
          </p:cNvPr>
          <p:cNvSpPr/>
          <p:nvPr/>
        </p:nvSpPr>
        <p:spPr>
          <a:xfrm>
            <a:off x="8241462" y="5131496"/>
            <a:ext cx="2828925" cy="1069967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B370A94-7BBD-4680-9073-254FD173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111" y="4043680"/>
            <a:ext cx="2835417" cy="2224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Zástupný symbol pro zápatí 1">
            <a:extLst>
              <a:ext uri="{FF2B5EF4-FFF2-40B4-BE49-F238E27FC236}">
                <a16:creationId xmlns:a16="http://schemas.microsoft.com/office/drawing/2014/main" id="{950F47DE-E9BD-4E04-B4D8-9C7ADD61D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5293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48A0AA11-38B6-45DD-5AB6-6A1CEDC1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C74272B-6AB1-4239-A44B-0B93F3072F08}"/>
              </a:ext>
            </a:extLst>
          </p:cNvPr>
          <p:cNvSpPr txBox="1"/>
          <p:nvPr/>
        </p:nvSpPr>
        <p:spPr>
          <a:xfrm>
            <a:off x="2499035" y="5089665"/>
            <a:ext cx="225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náhledy stran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7F2535A-500F-C2D2-8A83-276FE9F829E6}"/>
              </a:ext>
            </a:extLst>
          </p:cNvPr>
          <p:cNvSpPr txBox="1"/>
          <p:nvPr/>
        </p:nvSpPr>
        <p:spPr>
          <a:xfrm>
            <a:off x="10124974" y="5612885"/>
            <a:ext cx="1876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popis knihy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48DC489-7ACC-34F7-EC72-B57EC8CA7C92}"/>
              </a:ext>
            </a:extLst>
          </p:cNvPr>
          <p:cNvSpPr txBox="1"/>
          <p:nvPr/>
        </p:nvSpPr>
        <p:spPr>
          <a:xfrm>
            <a:off x="8731934" y="1158070"/>
            <a:ext cx="105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citace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B2DBE24-B545-9AD9-24AC-4ED0403220DF}"/>
              </a:ext>
            </a:extLst>
          </p:cNvPr>
          <p:cNvSpPr txBox="1"/>
          <p:nvPr/>
        </p:nvSpPr>
        <p:spPr>
          <a:xfrm>
            <a:off x="2454379" y="250129"/>
            <a:ext cx="33296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tisk</a:t>
            </a:r>
          </a:p>
          <a:p>
            <a:r>
              <a:rPr lang="cs-CZ" sz="2800" b="1" dirty="0">
                <a:highlight>
                  <a:srgbClr val="FF8989"/>
                </a:highlight>
              </a:rPr>
              <a:t>stáhnout PDF</a:t>
            </a:r>
          </a:p>
          <a:p>
            <a:r>
              <a:rPr lang="cs-CZ" sz="2800" b="1" dirty="0">
                <a:highlight>
                  <a:srgbClr val="FF8989"/>
                </a:highlight>
              </a:rPr>
              <a:t>stáhnout obrázek</a:t>
            </a:r>
          </a:p>
          <a:p>
            <a:r>
              <a:rPr lang="cs-CZ" sz="2800" b="1" dirty="0">
                <a:highlight>
                  <a:srgbClr val="FF8989"/>
                </a:highlight>
              </a:rPr>
              <a:t>textový přepis strany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DA5BE48-469C-B1AD-876C-BF3253265984}"/>
              </a:ext>
            </a:extLst>
          </p:cNvPr>
          <p:cNvCxnSpPr>
            <a:cxnSpLocks/>
          </p:cNvCxnSpPr>
          <p:nvPr/>
        </p:nvCxnSpPr>
        <p:spPr>
          <a:xfrm flipH="1" flipV="1">
            <a:off x="959980" y="1259889"/>
            <a:ext cx="1494399" cy="167286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695ACC3-A940-444A-BC6E-E7F3DD1068E5}"/>
              </a:ext>
            </a:extLst>
          </p:cNvPr>
          <p:cNvSpPr txBox="1"/>
          <p:nvPr/>
        </p:nvSpPr>
        <p:spPr>
          <a:xfrm>
            <a:off x="2454379" y="2671141"/>
            <a:ext cx="4069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vyhledávání v dokumentu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3AE03DD-6547-54E3-83E4-BB181D4BBCDA}"/>
              </a:ext>
            </a:extLst>
          </p:cNvPr>
          <p:cNvCxnSpPr>
            <a:cxnSpLocks/>
          </p:cNvCxnSpPr>
          <p:nvPr/>
        </p:nvCxnSpPr>
        <p:spPr>
          <a:xfrm flipH="1" flipV="1">
            <a:off x="1251284" y="4920550"/>
            <a:ext cx="1289862" cy="4687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7BFFC6E1-5240-D1A3-2162-398B7906324C}"/>
              </a:ext>
            </a:extLst>
          </p:cNvPr>
          <p:cNvCxnSpPr>
            <a:cxnSpLocks/>
          </p:cNvCxnSpPr>
          <p:nvPr/>
        </p:nvCxnSpPr>
        <p:spPr>
          <a:xfrm flipH="1" flipV="1">
            <a:off x="2148993" y="998279"/>
            <a:ext cx="350042" cy="26280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F4B026BF-5683-6060-6BBF-98D951E5BF87}"/>
              </a:ext>
            </a:extLst>
          </p:cNvPr>
          <p:cNvSpPr/>
          <p:nvPr/>
        </p:nvSpPr>
        <p:spPr>
          <a:xfrm>
            <a:off x="55804" y="633081"/>
            <a:ext cx="2178402" cy="298514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C99DBA85-570D-3DB1-0C9F-DE43C003CF6D}"/>
              </a:ext>
            </a:extLst>
          </p:cNvPr>
          <p:cNvCxnSpPr>
            <a:cxnSpLocks/>
          </p:cNvCxnSpPr>
          <p:nvPr/>
        </p:nvCxnSpPr>
        <p:spPr>
          <a:xfrm flipV="1">
            <a:off x="9720536" y="910966"/>
            <a:ext cx="801080" cy="42902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503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26C34D-55D3-7959-82D7-8635ABBF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6F078D-598F-77BB-0D71-AFB10894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28</a:t>
            </a:fld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73FE071-C8B2-5ACA-C2E1-D561DA916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95" b="4736"/>
          <a:stretch/>
        </p:blipFill>
        <p:spPr>
          <a:xfrm>
            <a:off x="0" y="106445"/>
            <a:ext cx="12188020" cy="6655301"/>
          </a:xfrm>
          <a:prstGeom prst="rect">
            <a:avLst/>
          </a:prstGeom>
        </p:spPr>
      </p:pic>
      <p:sp>
        <p:nvSpPr>
          <p:cNvPr id="23" name="Ovál 22">
            <a:extLst>
              <a:ext uri="{FF2B5EF4-FFF2-40B4-BE49-F238E27FC236}">
                <a16:creationId xmlns:a16="http://schemas.microsoft.com/office/drawing/2014/main" id="{B00813B8-27CB-A877-07BE-1BC282FBAB64}"/>
              </a:ext>
            </a:extLst>
          </p:cNvPr>
          <p:cNvSpPr/>
          <p:nvPr/>
        </p:nvSpPr>
        <p:spPr>
          <a:xfrm>
            <a:off x="8169443" y="1138824"/>
            <a:ext cx="788069" cy="788069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2C3F4E7-5511-3171-F1E6-C024D061FD03}"/>
              </a:ext>
            </a:extLst>
          </p:cNvPr>
          <p:cNvSpPr txBox="1"/>
          <p:nvPr/>
        </p:nvSpPr>
        <p:spPr>
          <a:xfrm>
            <a:off x="4168942" y="2436052"/>
            <a:ext cx="434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pokročilé funkce a funkce AI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2A53BC4-5F8D-6BD2-BBB7-4EF33CE338DE}"/>
              </a:ext>
            </a:extLst>
          </p:cNvPr>
          <p:cNvCxnSpPr>
            <a:cxnSpLocks/>
          </p:cNvCxnSpPr>
          <p:nvPr/>
        </p:nvCxnSpPr>
        <p:spPr>
          <a:xfrm flipV="1">
            <a:off x="7518757" y="1804737"/>
            <a:ext cx="650686" cy="63131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90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B1470-89FE-8921-DB55-E12A3E2E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E8F254-D08D-BDBB-0C62-2C4CFF4C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BC1D35-D1BB-081D-63BB-99588F8B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29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FB07C2-39E9-8441-C10A-FDF9B53F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81" b="4825"/>
          <a:stretch/>
        </p:blipFill>
        <p:spPr>
          <a:xfrm>
            <a:off x="0" y="106444"/>
            <a:ext cx="12192000" cy="6644107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26E7C01C-D99A-C89B-A1BB-25B98555892E}"/>
              </a:ext>
            </a:extLst>
          </p:cNvPr>
          <p:cNvSpPr/>
          <p:nvPr/>
        </p:nvSpPr>
        <p:spPr>
          <a:xfrm>
            <a:off x="-1" y="21532"/>
            <a:ext cx="12191999" cy="683646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AB9C30-854C-DEA0-454C-555C00434B19}"/>
              </a:ext>
            </a:extLst>
          </p:cNvPr>
          <p:cNvSpPr txBox="1"/>
          <p:nvPr/>
        </p:nvSpPr>
        <p:spPr>
          <a:xfrm>
            <a:off x="4830678" y="1299067"/>
            <a:ext cx="31221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highlight>
                  <a:srgbClr val="FF8989"/>
                </a:highlight>
              </a:rPr>
              <a:t>vybrat oblast</a:t>
            </a:r>
          </a:p>
          <a:p>
            <a:pPr algn="r"/>
            <a:endParaRPr lang="cs-CZ" sz="800" b="1" dirty="0">
              <a:highlight>
                <a:srgbClr val="FF8989"/>
              </a:highlight>
            </a:endParaRPr>
          </a:p>
          <a:p>
            <a:pPr algn="r"/>
            <a:r>
              <a:rPr lang="cs-CZ" sz="2400" b="1" dirty="0">
                <a:highlight>
                  <a:srgbClr val="FF8989"/>
                </a:highlight>
              </a:rPr>
              <a:t>textový přepis</a:t>
            </a:r>
          </a:p>
          <a:p>
            <a:pPr algn="r"/>
            <a:endParaRPr lang="cs-CZ" sz="800" b="1" dirty="0">
              <a:highlight>
                <a:srgbClr val="FF8989"/>
              </a:highlight>
            </a:endParaRPr>
          </a:p>
          <a:p>
            <a:pPr algn="r"/>
            <a:r>
              <a:rPr lang="cs-CZ" sz="2400" b="1" dirty="0">
                <a:highlight>
                  <a:srgbClr val="FF8989"/>
                </a:highlight>
              </a:rPr>
              <a:t>přečíst stranu</a:t>
            </a:r>
          </a:p>
          <a:p>
            <a:pPr algn="r"/>
            <a:endParaRPr lang="cs-CZ" sz="800" b="1" dirty="0">
              <a:highlight>
                <a:srgbClr val="FF8989"/>
              </a:highlight>
            </a:endParaRPr>
          </a:p>
          <a:p>
            <a:pPr algn="r"/>
            <a:r>
              <a:rPr lang="cs-CZ" sz="2400" b="1" dirty="0">
                <a:highlight>
                  <a:srgbClr val="FF8989"/>
                </a:highlight>
              </a:rPr>
              <a:t>přeložit stranu</a:t>
            </a:r>
          </a:p>
          <a:p>
            <a:pPr algn="r"/>
            <a:endParaRPr lang="cs-CZ" sz="800" b="1" dirty="0">
              <a:highlight>
                <a:srgbClr val="FF8989"/>
              </a:highlight>
            </a:endParaRPr>
          </a:p>
          <a:p>
            <a:pPr algn="r"/>
            <a:r>
              <a:rPr lang="cs-CZ" sz="2400" b="1" dirty="0">
                <a:highlight>
                  <a:srgbClr val="FF8989"/>
                </a:highlight>
              </a:rPr>
              <a:t>sumarizovat stranu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54E05CF-1ACF-C192-2AAE-C7C5CA712BDC}"/>
              </a:ext>
            </a:extLst>
          </p:cNvPr>
          <p:cNvCxnSpPr>
            <a:cxnSpLocks/>
          </p:cNvCxnSpPr>
          <p:nvPr/>
        </p:nvCxnSpPr>
        <p:spPr>
          <a:xfrm>
            <a:off x="7909783" y="1538513"/>
            <a:ext cx="32583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52396D73-0AE7-98C6-DB2C-B67F540430A4}"/>
              </a:ext>
            </a:extLst>
          </p:cNvPr>
          <p:cNvCxnSpPr>
            <a:cxnSpLocks/>
          </p:cNvCxnSpPr>
          <p:nvPr/>
        </p:nvCxnSpPr>
        <p:spPr>
          <a:xfrm>
            <a:off x="7909783" y="2009750"/>
            <a:ext cx="32583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271A2C1-C4E3-2C43-6D4F-9553AA308296}"/>
              </a:ext>
            </a:extLst>
          </p:cNvPr>
          <p:cNvCxnSpPr>
            <a:cxnSpLocks/>
          </p:cNvCxnSpPr>
          <p:nvPr/>
        </p:nvCxnSpPr>
        <p:spPr>
          <a:xfrm>
            <a:off x="8965553" y="2984968"/>
            <a:ext cx="32583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C5DC7640-DA12-4804-D6B7-6DE7FA2DD683}"/>
              </a:ext>
            </a:extLst>
          </p:cNvPr>
          <p:cNvCxnSpPr>
            <a:cxnSpLocks/>
          </p:cNvCxnSpPr>
          <p:nvPr/>
        </p:nvCxnSpPr>
        <p:spPr>
          <a:xfrm>
            <a:off x="7909781" y="2978292"/>
            <a:ext cx="32583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54A3F23-561B-52E1-4D1E-D123174E8102}"/>
              </a:ext>
            </a:extLst>
          </p:cNvPr>
          <p:cNvCxnSpPr>
            <a:cxnSpLocks/>
          </p:cNvCxnSpPr>
          <p:nvPr/>
        </p:nvCxnSpPr>
        <p:spPr>
          <a:xfrm>
            <a:off x="7909781" y="3428497"/>
            <a:ext cx="325835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10CD8EBE-2E54-F8A4-51FF-715717A6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92" t="22769" r="27270" b="44458"/>
          <a:stretch/>
        </p:blipFill>
        <p:spPr>
          <a:xfrm>
            <a:off x="8301790" y="1233239"/>
            <a:ext cx="565484" cy="2497264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279A148F-EB06-F6A8-E5CC-3939E888951F}"/>
              </a:ext>
            </a:extLst>
          </p:cNvPr>
          <p:cNvSpPr txBox="1"/>
          <p:nvPr/>
        </p:nvSpPr>
        <p:spPr>
          <a:xfrm>
            <a:off x="9288401" y="2562793"/>
            <a:ext cx="2746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highlight>
                  <a:srgbClr val="FF8989"/>
                </a:highlight>
              </a:rPr>
              <a:t>funkce dostupné </a:t>
            </a:r>
          </a:p>
          <a:p>
            <a:r>
              <a:rPr lang="cs-CZ" sz="2000" b="1" dirty="0">
                <a:highlight>
                  <a:srgbClr val="FF8989"/>
                </a:highlight>
              </a:rPr>
              <a:t>po přihlášení </a:t>
            </a:r>
          </a:p>
          <a:p>
            <a:r>
              <a:rPr lang="cs-CZ" sz="2000" b="1" dirty="0">
                <a:highlight>
                  <a:srgbClr val="FF8989"/>
                </a:highlight>
              </a:rPr>
              <a:t>a pouze u veřejných dokumentů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C2F5B618-737B-DC51-9332-BC46ED6A1C70}"/>
              </a:ext>
            </a:extLst>
          </p:cNvPr>
          <p:cNvCxnSpPr>
            <a:cxnSpLocks/>
          </p:cNvCxnSpPr>
          <p:nvPr/>
        </p:nvCxnSpPr>
        <p:spPr>
          <a:xfrm>
            <a:off x="8965553" y="2514784"/>
            <a:ext cx="324341" cy="47018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D7062EBD-5FBF-A1B1-CA02-ACB9F5DF737A}"/>
              </a:ext>
            </a:extLst>
          </p:cNvPr>
          <p:cNvCxnSpPr>
            <a:cxnSpLocks/>
          </p:cNvCxnSpPr>
          <p:nvPr/>
        </p:nvCxnSpPr>
        <p:spPr>
          <a:xfrm flipV="1">
            <a:off x="8964060" y="2984968"/>
            <a:ext cx="324341" cy="3778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E9A600C4-FC08-9388-047D-881F144ECF13}"/>
              </a:ext>
            </a:extLst>
          </p:cNvPr>
          <p:cNvCxnSpPr>
            <a:cxnSpLocks/>
          </p:cNvCxnSpPr>
          <p:nvPr/>
        </p:nvCxnSpPr>
        <p:spPr>
          <a:xfrm>
            <a:off x="7909781" y="2490368"/>
            <a:ext cx="32583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72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28B09CD-A644-44B8-8C5D-835E63C5E7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Co je Česká digitální knihovna, </a:t>
            </a:r>
          </a:p>
          <a:p>
            <a:r>
              <a:rPr lang="cs-CZ" dirty="0"/>
              <a:t>co obsahuje a jak se k obsahu dostat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033825-10FC-4B1A-9E8A-4A072577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AE329587-715C-487A-89C2-ACADACE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665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4430-82C7-87F8-BEC6-22512EB9C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B61DAC-5ECE-E0A5-9595-3F77F709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2B7FE2-1AC5-3BD6-2793-D7450970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30</a:t>
            </a:fld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49C44EB-E485-038F-B8F5-00243D03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5F623D0-5827-D7B4-A74C-D4243115FC8D}"/>
              </a:ext>
            </a:extLst>
          </p:cNvPr>
          <p:cNvSpPr txBox="1"/>
          <p:nvPr/>
        </p:nvSpPr>
        <p:spPr>
          <a:xfrm>
            <a:off x="3125493" y="5172179"/>
            <a:ext cx="1996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ighlight>
                  <a:srgbClr val="FF8989"/>
                </a:highlight>
              </a:rPr>
              <a:t>textový přepis</a:t>
            </a:r>
          </a:p>
        </p:txBody>
      </p:sp>
    </p:spTree>
    <p:extLst>
      <p:ext uri="{BB962C8B-B14F-4D97-AF65-F5344CB8AC3E}">
        <p14:creationId xmlns:p14="http://schemas.microsoft.com/office/powerpoint/2010/main" val="422501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428B2-5F45-6262-41C9-FC21BE1A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D5A3F4-E14B-0E97-8455-E865376C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Autor prezentace, Název oddělení, Datum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8CFB70-2035-F282-441A-EFFA7750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31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366B41-1420-4ACA-CECF-9A90074DD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49A42B6-980C-7CE6-4D65-718D69267B9F}"/>
              </a:ext>
            </a:extLst>
          </p:cNvPr>
          <p:cNvSpPr txBox="1"/>
          <p:nvPr/>
        </p:nvSpPr>
        <p:spPr>
          <a:xfrm>
            <a:off x="3627863" y="5172179"/>
            <a:ext cx="149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ighlight>
                  <a:srgbClr val="FF8989"/>
                </a:highlight>
              </a:rPr>
              <a:t>překlad</a:t>
            </a:r>
          </a:p>
        </p:txBody>
      </p:sp>
    </p:spTree>
    <p:extLst>
      <p:ext uri="{BB962C8B-B14F-4D97-AF65-F5344CB8AC3E}">
        <p14:creationId xmlns:p14="http://schemas.microsoft.com/office/powerpoint/2010/main" val="2727441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93A8-CA72-06E0-9C49-0B77D9F25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33B8C5-148E-63B7-89DE-1321B42A1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43A651-C7A9-E6A6-8D55-3E117A59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32</a:t>
            </a:fld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1F9776C-E1BE-0E0A-4958-D907D47CAC54}"/>
              </a:ext>
            </a:extLst>
          </p:cNvPr>
          <p:cNvSpPr txBox="1"/>
          <p:nvPr/>
        </p:nvSpPr>
        <p:spPr>
          <a:xfrm>
            <a:off x="4854497" y="3429000"/>
            <a:ext cx="2483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ighlight>
                  <a:srgbClr val="FF8989"/>
                </a:highlight>
              </a:rPr>
              <a:t>sumarizace textu</a:t>
            </a:r>
          </a:p>
        </p:txBody>
      </p:sp>
    </p:spTree>
    <p:extLst>
      <p:ext uri="{BB962C8B-B14F-4D97-AF65-F5344CB8AC3E}">
        <p14:creationId xmlns:p14="http://schemas.microsoft.com/office/powerpoint/2010/main" val="1583211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B857E85-3AA3-A725-CF53-B613CD7FF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33</a:t>
            </a:fld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478F425-05CC-45B9-EDB1-6543D1D66031}"/>
              </a:ext>
            </a:extLst>
          </p:cNvPr>
          <p:cNvSpPr txBox="1"/>
          <p:nvPr/>
        </p:nvSpPr>
        <p:spPr>
          <a:xfrm>
            <a:off x="5978209" y="3667212"/>
            <a:ext cx="416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highlight>
                  <a:srgbClr val="FF8989"/>
                </a:highlight>
              </a:rPr>
              <a:t>zobrazení novin </a:t>
            </a:r>
          </a:p>
          <a:p>
            <a:r>
              <a:rPr lang="cs-CZ" sz="3600" b="1" dirty="0">
                <a:highlight>
                  <a:srgbClr val="FF8989"/>
                </a:highlight>
              </a:rPr>
              <a:t>a časopisů</a:t>
            </a:r>
          </a:p>
        </p:txBody>
      </p:sp>
    </p:spTree>
    <p:extLst>
      <p:ext uri="{BB962C8B-B14F-4D97-AF65-F5344CB8AC3E}">
        <p14:creationId xmlns:p14="http://schemas.microsoft.com/office/powerpoint/2010/main" val="1948165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45209C-E0D3-9ECC-6251-71D3E9870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1ED2050-541C-16D2-F3D4-68AB54720B1D}"/>
              </a:ext>
            </a:extLst>
          </p:cNvPr>
          <p:cNvSpPr txBox="1"/>
          <p:nvPr/>
        </p:nvSpPr>
        <p:spPr>
          <a:xfrm>
            <a:off x="7201138" y="5157062"/>
            <a:ext cx="222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listování čísly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1E975A8-759E-750D-9A22-5A3B292E2A84}"/>
              </a:ext>
            </a:extLst>
          </p:cNvPr>
          <p:cNvSpPr/>
          <p:nvPr/>
        </p:nvSpPr>
        <p:spPr>
          <a:xfrm>
            <a:off x="9985593" y="5257616"/>
            <a:ext cx="1719101" cy="365125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41B55A-003B-7BDC-8665-DE16D8D01705}"/>
              </a:ext>
            </a:extLst>
          </p:cNvPr>
          <p:cNvSpPr txBox="1"/>
          <p:nvPr/>
        </p:nvSpPr>
        <p:spPr>
          <a:xfrm>
            <a:off x="7048447" y="2723218"/>
            <a:ext cx="2654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procházet ročník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6C7FF22-FE0B-7EDC-702E-CAA1F76B800C}"/>
              </a:ext>
            </a:extLst>
          </p:cNvPr>
          <p:cNvSpPr/>
          <p:nvPr/>
        </p:nvSpPr>
        <p:spPr>
          <a:xfrm>
            <a:off x="10060109" y="2767264"/>
            <a:ext cx="993657" cy="181648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25EFC67E-2953-A55B-A7F5-A1078B68B9D4}"/>
              </a:ext>
            </a:extLst>
          </p:cNvPr>
          <p:cNvSpPr/>
          <p:nvPr/>
        </p:nvSpPr>
        <p:spPr>
          <a:xfrm>
            <a:off x="10124534" y="1441895"/>
            <a:ext cx="1047990" cy="223368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ED9E851-A9D3-61B4-2462-845767B9CDBE}"/>
              </a:ext>
            </a:extLst>
          </p:cNvPr>
          <p:cNvSpPr txBox="1"/>
          <p:nvPr/>
        </p:nvSpPr>
        <p:spPr>
          <a:xfrm>
            <a:off x="6315108" y="1372017"/>
            <a:ext cx="345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procházet periodikum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3E1E4F0-A910-5126-9341-FB0C5BAAAF79}"/>
              </a:ext>
            </a:extLst>
          </p:cNvPr>
          <p:cNvCxnSpPr>
            <a:cxnSpLocks/>
          </p:cNvCxnSpPr>
          <p:nvPr/>
        </p:nvCxnSpPr>
        <p:spPr>
          <a:xfrm flipV="1">
            <a:off x="9656619" y="1633627"/>
            <a:ext cx="322268" cy="3163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6BB50250-7C98-25D2-924F-EA0E956568AB}"/>
              </a:ext>
            </a:extLst>
          </p:cNvPr>
          <p:cNvCxnSpPr>
            <a:cxnSpLocks/>
          </p:cNvCxnSpPr>
          <p:nvPr/>
        </p:nvCxnSpPr>
        <p:spPr>
          <a:xfrm flipV="1">
            <a:off x="9593265" y="2858088"/>
            <a:ext cx="322268" cy="3163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A197685-2EB3-C97E-2403-BDC72BE533C9}"/>
              </a:ext>
            </a:extLst>
          </p:cNvPr>
          <p:cNvCxnSpPr>
            <a:cxnSpLocks/>
          </p:cNvCxnSpPr>
          <p:nvPr/>
        </p:nvCxnSpPr>
        <p:spPr>
          <a:xfrm flipV="1">
            <a:off x="9261061" y="5418672"/>
            <a:ext cx="654472" cy="325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65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021315-737B-22D2-E4BF-ACAAF1E93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35</a:t>
            </a:fld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1FC5F8F-08D7-8596-C5BF-E0D4566A795A}"/>
              </a:ext>
            </a:extLst>
          </p:cNvPr>
          <p:cNvSpPr/>
          <p:nvPr/>
        </p:nvSpPr>
        <p:spPr>
          <a:xfrm>
            <a:off x="9310533" y="529198"/>
            <a:ext cx="500743" cy="478972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E174221-1465-D6B1-C554-96F875D62649}"/>
              </a:ext>
            </a:extLst>
          </p:cNvPr>
          <p:cNvSpPr txBox="1"/>
          <p:nvPr/>
        </p:nvSpPr>
        <p:spPr>
          <a:xfrm>
            <a:off x="4758979" y="1402429"/>
            <a:ext cx="442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periodika – zobrazení mřížky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62DEB3A-6DC7-FEC0-4090-435A0F4BE2B3}"/>
              </a:ext>
            </a:extLst>
          </p:cNvPr>
          <p:cNvCxnSpPr>
            <a:cxnSpLocks/>
          </p:cNvCxnSpPr>
          <p:nvPr/>
        </p:nvCxnSpPr>
        <p:spPr>
          <a:xfrm flipV="1">
            <a:off x="7726859" y="866274"/>
            <a:ext cx="1501362" cy="53615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82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ECE120C6-8B94-7E0D-20FB-14DBF46A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36</a:t>
            </a:fld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A50AC37-C919-E396-2869-DDB14D0D27D2}"/>
              </a:ext>
            </a:extLst>
          </p:cNvPr>
          <p:cNvSpPr/>
          <p:nvPr/>
        </p:nvSpPr>
        <p:spPr>
          <a:xfrm>
            <a:off x="9599290" y="553261"/>
            <a:ext cx="500743" cy="478972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4C1E04-183E-1885-3BDE-C01744FB08C1}"/>
              </a:ext>
            </a:extLst>
          </p:cNvPr>
          <p:cNvSpPr txBox="1"/>
          <p:nvPr/>
        </p:nvSpPr>
        <p:spPr>
          <a:xfrm>
            <a:off x="4824761" y="1402429"/>
            <a:ext cx="5025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periodika – zobrazení kalendáře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CF1010C-CCC6-90FE-F55D-38FB0348077B}"/>
              </a:ext>
            </a:extLst>
          </p:cNvPr>
          <p:cNvCxnSpPr>
            <a:cxnSpLocks/>
          </p:cNvCxnSpPr>
          <p:nvPr/>
        </p:nvCxnSpPr>
        <p:spPr>
          <a:xfrm flipV="1">
            <a:off x="7726859" y="842211"/>
            <a:ext cx="1788210" cy="56021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837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93A8-CA72-06E0-9C49-0B77D9F25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FD01864-A4F8-48B8-B5EC-2CF53AD6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1F9776C-E1BE-0E0A-4958-D907D47CAC54}"/>
              </a:ext>
            </a:extLst>
          </p:cNvPr>
          <p:cNvSpPr txBox="1"/>
          <p:nvPr/>
        </p:nvSpPr>
        <p:spPr>
          <a:xfrm>
            <a:off x="203757" y="3938558"/>
            <a:ext cx="303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ighlight>
                  <a:srgbClr val="FF8989"/>
                </a:highlight>
              </a:rPr>
              <a:t>uživatelské seznamy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E3294B6-3BBA-4267-BEAF-69C432A8A053}"/>
              </a:ext>
            </a:extLst>
          </p:cNvPr>
          <p:cNvSpPr/>
          <p:nvPr/>
        </p:nvSpPr>
        <p:spPr>
          <a:xfrm>
            <a:off x="9621520" y="111760"/>
            <a:ext cx="883920" cy="467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163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3698787-8B4E-2BB4-F0EF-2E9DA1FEE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38</a:t>
            </a:fld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8DE151A-2D60-BA88-4BFF-A4739785ACEA}"/>
              </a:ext>
            </a:extLst>
          </p:cNvPr>
          <p:cNvSpPr txBox="1"/>
          <p:nvPr/>
        </p:nvSpPr>
        <p:spPr>
          <a:xfrm>
            <a:off x="5471903" y="375296"/>
            <a:ext cx="2452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virtuální sbírky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020E1F9-3CA3-0AE4-C131-8A99852A17AE}"/>
              </a:ext>
            </a:extLst>
          </p:cNvPr>
          <p:cNvCxnSpPr>
            <a:cxnSpLocks/>
          </p:cNvCxnSpPr>
          <p:nvPr/>
        </p:nvCxnSpPr>
        <p:spPr>
          <a:xfrm flipV="1">
            <a:off x="7776117" y="375296"/>
            <a:ext cx="1425056" cy="33846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bdélník 11">
            <a:extLst>
              <a:ext uri="{FF2B5EF4-FFF2-40B4-BE49-F238E27FC236}">
                <a16:creationId xmlns:a16="http://schemas.microsoft.com/office/drawing/2014/main" id="{CEB71B2A-D423-C8CB-7E46-1A5FE8ED3BE4}"/>
              </a:ext>
            </a:extLst>
          </p:cNvPr>
          <p:cNvSpPr/>
          <p:nvPr/>
        </p:nvSpPr>
        <p:spPr>
          <a:xfrm>
            <a:off x="9238165" y="136525"/>
            <a:ext cx="493134" cy="392600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165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2BCC1-5552-0171-E60E-42E70447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6E8DAD-3850-9F5F-CF96-6E0632EA9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4677D01-7718-2745-8EBE-A427B13CD184}"/>
              </a:ext>
            </a:extLst>
          </p:cNvPr>
          <p:cNvSpPr txBox="1"/>
          <p:nvPr/>
        </p:nvSpPr>
        <p:spPr>
          <a:xfrm>
            <a:off x="5293483" y="984896"/>
            <a:ext cx="3007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hudební přehrávač</a:t>
            </a:r>
          </a:p>
        </p:txBody>
      </p:sp>
    </p:spTree>
    <p:extLst>
      <p:ext uri="{BB962C8B-B14F-4D97-AF65-F5344CB8AC3E}">
        <p14:creationId xmlns:p14="http://schemas.microsoft.com/office/powerpoint/2010/main" val="92591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F950C8-D39D-4BF3-A865-32BCD75B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>
          <a:xfrm>
            <a:off x="1809751" y="840059"/>
            <a:ext cx="10382249" cy="484712"/>
          </a:xfrm>
        </p:spPr>
        <p:txBody>
          <a:bodyPr/>
          <a:lstStyle/>
          <a:p>
            <a:r>
              <a:rPr lang="cs-CZ" sz="2800" b="1" dirty="0"/>
              <a:t>Registr Krameriů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950859" y="3565860"/>
            <a:ext cx="315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83A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https://registr.digitalniknihovna.cz/</a:t>
            </a:r>
            <a:r>
              <a:rPr lang="cs-CZ" sz="1600" dirty="0">
                <a:solidFill>
                  <a:srgbClr val="0083A5"/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683A11-C717-E160-77FD-BE1EA298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42" y="1589390"/>
            <a:ext cx="7571872" cy="414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572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8A16B-075A-D25B-57AA-12D4E29C2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E9E3C3-1566-7655-044F-4C5398ED39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47" b="4999"/>
          <a:stretch/>
        </p:blipFill>
        <p:spPr>
          <a:xfrm>
            <a:off x="0" y="88311"/>
            <a:ext cx="12192000" cy="663343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ADABB2C-2585-19A8-8A26-4F824D6F3BEC}"/>
              </a:ext>
            </a:extLst>
          </p:cNvPr>
          <p:cNvSpPr txBox="1"/>
          <p:nvPr/>
        </p:nvSpPr>
        <p:spPr>
          <a:xfrm>
            <a:off x="4730309" y="4388159"/>
            <a:ext cx="4401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highlight>
                  <a:srgbClr val="FF8989"/>
                </a:highlight>
              </a:rPr>
              <a:t>zobrazení výsledků na mapě</a:t>
            </a:r>
          </a:p>
        </p:txBody>
      </p:sp>
    </p:spTree>
    <p:extLst>
      <p:ext uri="{BB962C8B-B14F-4D97-AF65-F5344CB8AC3E}">
        <p14:creationId xmlns:p14="http://schemas.microsoft.com/office/powerpoint/2010/main" val="2664793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41</a:t>
            </a:fld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914400" y="1888958"/>
            <a:ext cx="10439399" cy="411655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/>
              <a:t>? 	- </a:t>
            </a:r>
            <a:r>
              <a:rPr lang="cs-CZ" sz="2000" dirty="0"/>
              <a:t>zástupný znak libovolného právě jednoho znaku: </a:t>
            </a:r>
            <a:r>
              <a:rPr lang="cs-CZ" sz="2000" b="1" dirty="0" err="1">
                <a:solidFill>
                  <a:srgbClr val="0083A5"/>
                </a:solidFill>
              </a:rPr>
              <a:t>filo?ofie</a:t>
            </a:r>
            <a:r>
              <a:rPr lang="cs-CZ" sz="2000" b="1" dirty="0">
                <a:solidFill>
                  <a:srgbClr val="0083A5"/>
                </a:solidFill>
              </a:rPr>
              <a:t>; </a:t>
            </a:r>
            <a:r>
              <a:rPr lang="cs-CZ" sz="2000" b="1" dirty="0" err="1">
                <a:solidFill>
                  <a:srgbClr val="0083A5"/>
                </a:solidFill>
              </a:rPr>
              <a:t>sedlčan</a:t>
            </a:r>
            <a:r>
              <a:rPr lang="cs-CZ" sz="2000" b="1" dirty="0">
                <a:solidFill>
                  <a:srgbClr val="0083A5"/>
                </a:solidFill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/>
              <a:t>* 	- </a:t>
            </a:r>
            <a:r>
              <a:rPr lang="cs-CZ" sz="2000" dirty="0"/>
              <a:t>zástupný znak libovolného počtu libovolných znaků: </a:t>
            </a:r>
            <a:r>
              <a:rPr lang="cs-CZ" sz="2000" b="1" dirty="0" err="1">
                <a:solidFill>
                  <a:srgbClr val="0083A5"/>
                </a:solidFill>
              </a:rPr>
              <a:t>filo</a:t>
            </a:r>
            <a:r>
              <a:rPr lang="cs-CZ" sz="2000" b="1" dirty="0">
                <a:solidFill>
                  <a:srgbClr val="0083A5"/>
                </a:solidFill>
              </a:rPr>
              <a:t>*</a:t>
            </a:r>
            <a:r>
              <a:rPr lang="cs-CZ" sz="2000" b="1" dirty="0" err="1">
                <a:solidFill>
                  <a:srgbClr val="0083A5"/>
                </a:solidFill>
              </a:rPr>
              <a:t>ofie</a:t>
            </a:r>
            <a:r>
              <a:rPr lang="cs-CZ" sz="2000" b="1" dirty="0">
                <a:solidFill>
                  <a:srgbClr val="0083A5"/>
                </a:solidFill>
              </a:rPr>
              <a:t>; </a:t>
            </a:r>
            <a:r>
              <a:rPr lang="cs-CZ" sz="2000" b="1" dirty="0" err="1">
                <a:solidFill>
                  <a:srgbClr val="0083A5"/>
                </a:solidFill>
              </a:rPr>
              <a:t>sedlčan</a:t>
            </a:r>
            <a:r>
              <a:rPr lang="cs-CZ" sz="2000" b="1" dirty="0">
                <a:solidFill>
                  <a:srgbClr val="0083A5"/>
                </a:solidFill>
              </a:rPr>
              <a:t>*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/>
              <a:t>	- </a:t>
            </a:r>
            <a:r>
              <a:rPr lang="cs-CZ" sz="2000" dirty="0"/>
              <a:t>filozofie/filosofie; Sedlčany/Sedlčansko/Sedlčanech…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/>
              <a:t>AND 	- </a:t>
            </a:r>
            <a:r>
              <a:rPr lang="cs-CZ" sz="2000" dirty="0"/>
              <a:t>logický operátor pro výskyt obou výrazů: </a:t>
            </a:r>
            <a:r>
              <a:rPr lang="cs-CZ" sz="2000" b="1" dirty="0" err="1">
                <a:solidFill>
                  <a:srgbClr val="0083A5"/>
                </a:solidFill>
              </a:rPr>
              <a:t>Třebnice</a:t>
            </a:r>
            <a:r>
              <a:rPr lang="cs-CZ" sz="2000" b="1" dirty="0">
                <a:solidFill>
                  <a:srgbClr val="0083A5"/>
                </a:solidFill>
              </a:rPr>
              <a:t> AND Sedlčany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/>
              <a:t>OR 	- </a:t>
            </a:r>
            <a:r>
              <a:rPr lang="cs-CZ" sz="2000" dirty="0"/>
              <a:t>logický operátor pro výskyt alespoň jednoho z výrazu: </a:t>
            </a:r>
            <a:r>
              <a:rPr lang="cs-CZ" sz="2000" b="1" dirty="0" err="1">
                <a:solidFill>
                  <a:srgbClr val="0083A5"/>
                </a:solidFill>
              </a:rPr>
              <a:t>Třebnice</a:t>
            </a:r>
            <a:r>
              <a:rPr lang="cs-CZ" sz="2000" b="1" dirty="0">
                <a:solidFill>
                  <a:srgbClr val="0083A5"/>
                </a:solidFill>
              </a:rPr>
              <a:t> OR Nalžovice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/>
              <a:t>NOT 	- </a:t>
            </a:r>
            <a:r>
              <a:rPr lang="cs-CZ" sz="2000" dirty="0"/>
              <a:t>vyloučení výrazu: </a:t>
            </a:r>
            <a:r>
              <a:rPr lang="cs-CZ" sz="2000" b="1" dirty="0">
                <a:solidFill>
                  <a:srgbClr val="0083A5"/>
                </a:solidFill>
              </a:rPr>
              <a:t>Hradec NOT Králové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/>
              <a:t>„“ 	- </a:t>
            </a:r>
            <a:r>
              <a:rPr lang="cs-CZ" sz="2000" dirty="0"/>
              <a:t>přesná shoda: </a:t>
            </a:r>
            <a:r>
              <a:rPr lang="cs-CZ" sz="2000" b="1" dirty="0">
                <a:solidFill>
                  <a:srgbClr val="0083A5"/>
                </a:solidFill>
              </a:rPr>
              <a:t>„Josef Václav Radecký z </a:t>
            </a:r>
            <a:r>
              <a:rPr lang="cs-CZ" sz="2000" b="1" dirty="0" err="1">
                <a:solidFill>
                  <a:srgbClr val="0083A5"/>
                </a:solidFill>
              </a:rPr>
              <a:t>Radče</a:t>
            </a:r>
            <a:r>
              <a:rPr lang="cs-CZ" sz="2000" b="1" dirty="0">
                <a:solidFill>
                  <a:srgbClr val="0083A5"/>
                </a:solidFill>
              </a:rPr>
              <a:t>“</a:t>
            </a:r>
            <a:endParaRPr lang="cs-CZ" b="1" dirty="0">
              <a:solidFill>
                <a:srgbClr val="0083A5"/>
              </a:solidFill>
            </a:endParaRPr>
          </a:p>
        </p:txBody>
      </p:sp>
      <p:sp>
        <p:nvSpPr>
          <p:cNvPr id="6" name="Zástupný symbol pro text 24">
            <a:extLst>
              <a:ext uri="{FF2B5EF4-FFF2-40B4-BE49-F238E27FC236}">
                <a16:creationId xmlns:a16="http://schemas.microsoft.com/office/drawing/2014/main" id="{A5B4F3D2-9172-7CA1-C703-79AB99D9155E}"/>
              </a:ext>
            </a:extLst>
          </p:cNvPr>
          <p:cNvSpPr txBox="1">
            <a:spLocks/>
          </p:cNvSpPr>
          <p:nvPr/>
        </p:nvSpPr>
        <p:spPr>
          <a:xfrm>
            <a:off x="1850391" y="852491"/>
            <a:ext cx="10458447" cy="5089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cs-CZ" sz="3200" b="0" i="0" u="none" strike="noStrike" kern="1200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/>
              <a:t>Pokročilé vyhledávání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56EDF6DB-E0B3-433A-AABC-C9A31542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5377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F950C8-D39D-4BF3-A865-32BCD75B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42</a:t>
            </a:fld>
            <a:endParaRPr lang="cs-CZ" dirty="0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/>
          </p:nvPr>
        </p:nvSpPr>
        <p:spPr>
          <a:xfrm>
            <a:off x="914400" y="1728750"/>
            <a:ext cx="10569563" cy="4410752"/>
          </a:xfrm>
        </p:spPr>
        <p:txBody>
          <a:bodyPr/>
          <a:lstStyle/>
          <a:p>
            <a:r>
              <a:rPr lang="cs-CZ" sz="1800" dirty="0">
                <a:solidFill>
                  <a:schemeClr val="tx1"/>
                </a:solidFill>
              </a:rPr>
              <a:t>Pokládat jednoduché dotazy, ale vyhýbat se obecným výrazům</a:t>
            </a:r>
          </a:p>
          <a:p>
            <a:r>
              <a:rPr lang="cs-CZ" sz="1800" dirty="0">
                <a:solidFill>
                  <a:schemeClr val="tx1"/>
                </a:solidFill>
              </a:rPr>
              <a:t>Při velkém množství výsledků musíme dotaz zúžit (i pomocí operátorů AND, NOT atd.)</a:t>
            </a:r>
          </a:p>
          <a:p>
            <a:r>
              <a:rPr lang="cs-CZ" sz="1800" dirty="0">
                <a:solidFill>
                  <a:schemeClr val="tx1"/>
                </a:solidFill>
              </a:rPr>
              <a:t>Zohledňovat skloňování</a:t>
            </a:r>
          </a:p>
          <a:p>
            <a:r>
              <a:rPr lang="cs-CZ" sz="1800" dirty="0">
                <a:solidFill>
                  <a:schemeClr val="tx1"/>
                </a:solidFill>
              </a:rPr>
              <a:t>Textový přepis není dokonalý, může obsahovat chyby (např. u fraktury zaměňování písmen L a K)</a:t>
            </a:r>
          </a:p>
          <a:p>
            <a:r>
              <a:rPr lang="cs-CZ" sz="1800" dirty="0">
                <a:solidFill>
                  <a:schemeClr val="tx1"/>
                </a:solidFill>
              </a:rPr>
              <a:t>Slova mohou být rozdělena na konci řádku, můžeme zkusit použít varianty „Sedl-</a:t>
            </a:r>
            <a:r>
              <a:rPr lang="cs-CZ" sz="1800" dirty="0" err="1">
                <a:solidFill>
                  <a:schemeClr val="tx1"/>
                </a:solidFill>
              </a:rPr>
              <a:t>čansko</a:t>
            </a:r>
            <a:r>
              <a:rPr lang="cs-CZ" sz="1800" dirty="0">
                <a:solidFill>
                  <a:schemeClr val="tx1"/>
                </a:solidFill>
              </a:rPr>
              <a:t>“, „No-</a:t>
            </a:r>
            <a:r>
              <a:rPr lang="cs-CZ" sz="1800" dirty="0" err="1">
                <a:solidFill>
                  <a:schemeClr val="tx1"/>
                </a:solidFill>
              </a:rPr>
              <a:t>vák</a:t>
            </a:r>
            <a:r>
              <a:rPr lang="cs-CZ" sz="1800" dirty="0">
                <a:solidFill>
                  <a:schemeClr val="tx1"/>
                </a:solidFill>
              </a:rPr>
              <a:t>“</a:t>
            </a:r>
          </a:p>
          <a:p>
            <a:r>
              <a:rPr lang="cs-CZ" sz="1800" dirty="0">
                <a:solidFill>
                  <a:schemeClr val="tx1"/>
                </a:solidFill>
              </a:rPr>
              <a:t>Pravopis se měnil v průběhu času (můžeme použít zástupný znak, mu*</a:t>
            </a:r>
            <a:r>
              <a:rPr lang="cs-CZ" sz="1800" dirty="0" err="1">
                <a:solidFill>
                  <a:schemeClr val="tx1"/>
                </a:solidFill>
              </a:rPr>
              <a:t>eum</a:t>
            </a:r>
            <a:r>
              <a:rPr lang="cs-CZ" sz="1800" dirty="0">
                <a:solidFill>
                  <a:schemeClr val="tx1"/>
                </a:solidFill>
              </a:rPr>
              <a:t> – museum/muzeum) </a:t>
            </a:r>
          </a:p>
          <a:p>
            <a:r>
              <a:rPr lang="cs-CZ" sz="1800" dirty="0">
                <a:solidFill>
                  <a:schemeClr val="tx1"/>
                </a:solidFill>
              </a:rPr>
              <a:t>Při vyhledávání konkrétních míst nebo názvů zohlednit všechny historické nebo cizojazyčné varianty (</a:t>
            </a:r>
            <a:r>
              <a:rPr lang="cs-CZ" sz="1800" dirty="0" err="1">
                <a:solidFill>
                  <a:schemeClr val="tx1"/>
                </a:solidFill>
              </a:rPr>
              <a:t>Třebnice</a:t>
            </a:r>
            <a:r>
              <a:rPr lang="cs-CZ" sz="1800" dirty="0">
                <a:solidFill>
                  <a:schemeClr val="tx1"/>
                </a:solidFill>
              </a:rPr>
              <a:t>, </a:t>
            </a:r>
            <a:r>
              <a:rPr lang="cs-CZ" sz="1800" dirty="0" err="1">
                <a:solidFill>
                  <a:schemeClr val="tx1"/>
                </a:solidFill>
              </a:rPr>
              <a:t>Střebnice</a:t>
            </a:r>
            <a:r>
              <a:rPr lang="cs-CZ" sz="1800" dirty="0">
                <a:solidFill>
                  <a:schemeClr val="tx1"/>
                </a:solidFill>
              </a:rPr>
              <a:t>, </a:t>
            </a:r>
            <a:r>
              <a:rPr lang="cs-CZ" sz="1800" dirty="0" err="1">
                <a:solidFill>
                  <a:schemeClr val="tx1"/>
                </a:solidFill>
              </a:rPr>
              <a:t>Střevnice</a:t>
            </a:r>
            <a:r>
              <a:rPr lang="cs-CZ" sz="1800" dirty="0">
                <a:solidFill>
                  <a:schemeClr val="tx1"/>
                </a:solidFill>
              </a:rPr>
              <a:t>, </a:t>
            </a:r>
            <a:r>
              <a:rPr lang="cs-CZ" sz="1800" dirty="0" err="1">
                <a:solidFill>
                  <a:schemeClr val="tx1"/>
                </a:solidFill>
              </a:rPr>
              <a:t>Trzebnitz</a:t>
            </a:r>
            <a:r>
              <a:rPr lang="cs-CZ" sz="1800" dirty="0">
                <a:solidFill>
                  <a:schemeClr val="tx1"/>
                </a:solidFill>
              </a:rPr>
              <a:t>…)</a:t>
            </a:r>
          </a:p>
          <a:p>
            <a:r>
              <a:rPr lang="cs-CZ" sz="1800" dirty="0">
                <a:solidFill>
                  <a:schemeClr val="tx1"/>
                </a:solidFill>
              </a:rPr>
              <a:t>Používat filtrování a zároveň ho nezapomenout vypínat</a:t>
            </a:r>
          </a:p>
          <a:p>
            <a:r>
              <a:rPr lang="cs-CZ" sz="1800" dirty="0">
                <a:solidFill>
                  <a:schemeClr val="tx1"/>
                </a:solidFill>
              </a:rPr>
              <a:t>V digitální knihovně není vše</a:t>
            </a:r>
          </a:p>
          <a:p>
            <a:pPr marL="0" indent="0">
              <a:buNone/>
            </a:pPr>
            <a:endParaRPr lang="cs-CZ" sz="800" dirty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1"/>
                </a:solidFill>
              </a:rPr>
              <a:t>Dotazy pište na </a:t>
            </a:r>
            <a:r>
              <a:rPr lang="cs-CZ" sz="1800" b="1" dirty="0">
                <a:solidFill>
                  <a:srgbClr val="007D8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info@ceskadigitalniknihovna.cz</a:t>
            </a:r>
            <a:r>
              <a:rPr lang="cs-CZ" sz="1800" b="1" dirty="0">
                <a:solidFill>
                  <a:srgbClr val="007D8C"/>
                </a:solidFill>
              </a:rPr>
              <a:t> 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quarter" idx="14"/>
          </p:nvPr>
        </p:nvSpPr>
        <p:spPr>
          <a:xfrm>
            <a:off x="1850391" y="827997"/>
            <a:ext cx="10458447" cy="533400"/>
          </a:xfrm>
        </p:spPr>
        <p:txBody>
          <a:bodyPr/>
          <a:lstStyle/>
          <a:p>
            <a:r>
              <a:rPr lang="cs-CZ" dirty="0"/>
              <a:t>Na co nezapomínat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49D4075-C812-F2B5-88EF-E24AB86D3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1" y="718498"/>
            <a:ext cx="4451792" cy="90075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2F45982-65C9-1492-F4B3-687AF6F293AE}"/>
              </a:ext>
            </a:extLst>
          </p:cNvPr>
          <p:cNvCxnSpPr>
            <a:cxnSpLocks/>
          </p:cNvCxnSpPr>
          <p:nvPr/>
        </p:nvCxnSpPr>
        <p:spPr>
          <a:xfrm flipH="1" flipV="1">
            <a:off x="10268953" y="1728749"/>
            <a:ext cx="451184" cy="1393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69BD7A1B-2BA6-4375-98E3-90EDD4F9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482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18E08-15B8-F568-2B55-338205031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4D33FE-0E5D-1505-A10C-E2F00252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43</a:t>
            </a:fld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A3C14E-039B-79E6-569C-2AFB4482C5F4}"/>
              </a:ext>
            </a:extLst>
          </p:cNvPr>
          <p:cNvSpPr txBox="1">
            <a:spLocks/>
          </p:cNvSpPr>
          <p:nvPr/>
        </p:nvSpPr>
        <p:spPr>
          <a:xfrm>
            <a:off x="914400" y="1696453"/>
            <a:ext cx="10439399" cy="43090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virtuální sbírky přímo nad ČDK</a:t>
            </a:r>
          </a:p>
          <a:p>
            <a:r>
              <a:rPr lang="cs-CZ" sz="2400" dirty="0"/>
              <a:t>funkce pro uživatele se speciálními potřebami</a:t>
            </a:r>
          </a:p>
          <a:p>
            <a:r>
              <a:rPr lang="cs-CZ" sz="2400" dirty="0"/>
              <a:t>implementace výstupů z NAKI projektu Orbis Pictus</a:t>
            </a:r>
          </a:p>
          <a:p>
            <a:pPr lvl="1"/>
            <a:r>
              <a:rPr lang="cs-CZ" sz="2000" dirty="0"/>
              <a:t>pokročilá práce s obrazovými dokumenty</a:t>
            </a:r>
          </a:p>
          <a:p>
            <a:r>
              <a:rPr lang="cs-CZ" sz="2400" dirty="0"/>
              <a:t>nová verze klienta</a:t>
            </a:r>
          </a:p>
          <a:p>
            <a:r>
              <a:rPr lang="cs-CZ" sz="2400" dirty="0"/>
              <a:t>…</a:t>
            </a:r>
          </a:p>
          <a:p>
            <a:pPr marL="0" indent="0">
              <a:buNone/>
            </a:pPr>
            <a:endParaRPr lang="cs-CZ" sz="1400" dirty="0"/>
          </a:p>
          <a:p>
            <a:pPr marL="0" indent="0" algn="ctr">
              <a:buNone/>
            </a:pPr>
            <a:r>
              <a:rPr lang="cs-CZ" sz="3600" dirty="0"/>
              <a:t>ČDK má smysl jen při zapojení </a:t>
            </a:r>
          </a:p>
          <a:p>
            <a:pPr marL="0" indent="0" algn="ctr">
              <a:buNone/>
            </a:pPr>
            <a:r>
              <a:rPr lang="cs-CZ" sz="3600" dirty="0"/>
              <a:t>co nejvíce digitálních knihoven!</a:t>
            </a: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FA657124-8A0C-4640-B297-4FE8C56DD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4985" y="852491"/>
            <a:ext cx="10117016" cy="554240"/>
          </a:xfrm>
        </p:spPr>
        <p:txBody>
          <a:bodyPr/>
          <a:lstStyle/>
          <a:p>
            <a:r>
              <a:rPr lang="cs-CZ" sz="2800" b="1" dirty="0"/>
              <a:t>Budoucnost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1F772C-77DB-41C5-A15A-D9502E7A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72"/>
          <a:stretch/>
        </p:blipFill>
        <p:spPr>
          <a:xfrm>
            <a:off x="8546205" y="548516"/>
            <a:ext cx="2356257" cy="1143150"/>
          </a:xfrm>
          <a:prstGeom prst="rect">
            <a:avLst/>
          </a:prstGeom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6656D860-D4F5-435A-8647-C5CE3566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2932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02E62-81B2-3B5F-C4DC-C3DAE99A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20924-836D-ECB2-C305-B274450E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44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529F21-C981-4A59-842E-8868B9E85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665"/>
            <a:ext cx="12192000" cy="57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3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18E08-15B8-F568-2B55-338205031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4D33FE-0E5D-1505-A10C-E2F00252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45</a:t>
            </a:fld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A3C14E-039B-79E6-569C-2AFB4482C5F4}"/>
              </a:ext>
            </a:extLst>
          </p:cNvPr>
          <p:cNvSpPr txBox="1">
            <a:spLocks/>
          </p:cNvSpPr>
          <p:nvPr/>
        </p:nvSpPr>
        <p:spPr>
          <a:xfrm>
            <a:off x="914400" y="1696453"/>
            <a:ext cx="10439399" cy="43090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/>
          </a:p>
          <a:p>
            <a:r>
              <a:rPr lang="cs-CZ" sz="2400" dirty="0"/>
              <a:t>aplikace pro evidenci a vizualizaci statistik</a:t>
            </a:r>
          </a:p>
          <a:p>
            <a:r>
              <a:rPr lang="cs-CZ" sz="2400" dirty="0"/>
              <a:t>spravováno Národní knihovnou</a:t>
            </a:r>
          </a:p>
          <a:p>
            <a:r>
              <a:rPr lang="cs-CZ" sz="2400" dirty="0"/>
              <a:t>měří statistiky napříč klienty Krameria na straně jádra (tedy i z ČDK)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 případě zájmu o zapojení a přístup kontakt: </a:t>
            </a:r>
            <a:r>
              <a:rPr lang="cs-CZ" sz="2400" dirty="0">
                <a:hlinkClick r:id="rId2"/>
              </a:rPr>
              <a:t>Jan.Holomek@nkp.cz</a:t>
            </a:r>
            <a:r>
              <a:rPr lang="cs-CZ" sz="2400" dirty="0"/>
              <a:t> </a:t>
            </a:r>
          </a:p>
          <a:p>
            <a:endParaRPr lang="cs-CZ" sz="2400" dirty="0"/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FA657124-8A0C-4640-B297-4FE8C56DD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4985" y="852491"/>
            <a:ext cx="10117016" cy="554240"/>
          </a:xfrm>
        </p:spPr>
        <p:txBody>
          <a:bodyPr/>
          <a:lstStyle/>
          <a:p>
            <a:r>
              <a:rPr lang="cs-CZ" sz="2800" b="1" dirty="0"/>
              <a:t>Statistický modul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D0CB435D-6FFD-4BDC-86CD-9D53E5D3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6044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72EAC76-225A-4E07-B3AB-D6E72E3CD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  <a:p>
            <a:endParaRPr lang="cs-CZ" dirty="0"/>
          </a:p>
          <a:p>
            <a:endParaRPr lang="cs-CZ" sz="16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B3E2F04-E6F8-4237-ADCF-EB869FA9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8760" y="6362366"/>
            <a:ext cx="9174480" cy="365125"/>
          </a:xfrm>
        </p:spPr>
        <p:txBody>
          <a:bodyPr/>
          <a:lstStyle/>
          <a:p>
            <a:pPr algn="ctr"/>
            <a:r>
              <a:rPr lang="pl-PL" dirty="0"/>
              <a:t>Jana Hrzinová, Oddělení správy a archivace digitálních dokumentů, NKČR</a:t>
            </a:r>
          </a:p>
        </p:txBody>
      </p:sp>
    </p:spTree>
    <p:extLst>
      <p:ext uri="{BB962C8B-B14F-4D97-AF65-F5344CB8AC3E}">
        <p14:creationId xmlns:p14="http://schemas.microsoft.com/office/powerpoint/2010/main" val="106864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681CE-6252-DD68-00ED-FDA9BCF57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Obrázek 202" descr="Obsah obrázku kresba, Fiktivní postava, Liga spravedlnosti, Superhrdina&#10;&#10;Popis byl vytvořen automaticky">
            <a:extLst>
              <a:ext uri="{FF2B5EF4-FFF2-40B4-BE49-F238E27FC236}">
                <a16:creationId xmlns:a16="http://schemas.microsoft.com/office/drawing/2014/main" id="{9D658A9C-B456-EC18-C781-F74880C79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71" y="862362"/>
            <a:ext cx="4211764" cy="5551105"/>
          </a:xfrm>
          <a:prstGeom prst="rect">
            <a:avLst/>
          </a:prstGeom>
        </p:spPr>
      </p:pic>
      <p:pic>
        <p:nvPicPr>
          <p:cNvPr id="48" name="Obrázek 47" descr="Obsah obrázku Grafika, grafický design, klipart, umění&#10;&#10;Popis byl vytvořen automaticky">
            <a:extLst>
              <a:ext uri="{FF2B5EF4-FFF2-40B4-BE49-F238E27FC236}">
                <a16:creationId xmlns:a16="http://schemas.microsoft.com/office/drawing/2014/main" id="{8254431A-CC40-3CDB-8259-8D1248AA1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15" y="2115337"/>
            <a:ext cx="2775120" cy="2775120"/>
          </a:xfrm>
          <a:prstGeom prst="rect">
            <a:avLst/>
          </a:prstGeom>
        </p:spPr>
      </p:pic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7CB8C162-5F2B-78F3-F679-C1F76A297AF6}"/>
              </a:ext>
            </a:extLst>
          </p:cNvPr>
          <p:cNvGrpSpPr/>
          <p:nvPr/>
        </p:nvGrpSpPr>
        <p:grpSpPr>
          <a:xfrm>
            <a:off x="954730" y="1702135"/>
            <a:ext cx="4762337" cy="4086048"/>
            <a:chOff x="783745" y="1375032"/>
            <a:chExt cx="4762337" cy="4086048"/>
          </a:xfrm>
        </p:grpSpPr>
        <p:pic>
          <p:nvPicPr>
            <p:cNvPr id="128" name="Obrázek 127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46629D32-9D7B-E04A-EAEB-580E668BE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791" y="3019803"/>
              <a:ext cx="595291" cy="811230"/>
            </a:xfrm>
            <a:prstGeom prst="rect">
              <a:avLst/>
            </a:prstGeom>
          </p:spPr>
        </p:pic>
        <p:pic>
          <p:nvPicPr>
            <p:cNvPr id="138" name="Obrázek 137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93689C72-FD16-BC14-96B1-B1533DDBF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499" y="3019803"/>
              <a:ext cx="595291" cy="811230"/>
            </a:xfrm>
            <a:prstGeom prst="rect">
              <a:avLst/>
            </a:prstGeom>
          </p:spPr>
        </p:pic>
        <p:pic>
          <p:nvPicPr>
            <p:cNvPr id="139" name="Obrázek 138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95411C20-0931-6D6F-E3CC-862B3275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499" y="3831032"/>
              <a:ext cx="595291" cy="811230"/>
            </a:xfrm>
            <a:prstGeom prst="rect">
              <a:avLst/>
            </a:prstGeom>
          </p:spPr>
        </p:pic>
        <p:pic>
          <p:nvPicPr>
            <p:cNvPr id="140" name="Obrázek 139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E8477722-8BE6-6C44-A80E-B810D239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499" y="2208573"/>
              <a:ext cx="595291" cy="811230"/>
            </a:xfrm>
            <a:prstGeom prst="rect">
              <a:avLst/>
            </a:prstGeom>
          </p:spPr>
        </p:pic>
        <p:pic>
          <p:nvPicPr>
            <p:cNvPr id="141" name="Obrázek 140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7B2C7974-F43D-B80F-C935-C62270A0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209" y="3019803"/>
              <a:ext cx="595291" cy="811230"/>
            </a:xfrm>
            <a:prstGeom prst="rect">
              <a:avLst/>
            </a:prstGeom>
          </p:spPr>
        </p:pic>
        <p:pic>
          <p:nvPicPr>
            <p:cNvPr id="143" name="Obrázek 142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89918A0F-559A-89FC-8F56-371C65D9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209" y="3831032"/>
              <a:ext cx="595291" cy="811230"/>
            </a:xfrm>
            <a:prstGeom prst="rect">
              <a:avLst/>
            </a:prstGeom>
          </p:spPr>
        </p:pic>
        <p:pic>
          <p:nvPicPr>
            <p:cNvPr id="144" name="Obrázek 143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2459729C-67FF-9E8B-C64F-8EE36EA6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209" y="1397344"/>
              <a:ext cx="595291" cy="811230"/>
            </a:xfrm>
            <a:prstGeom prst="rect">
              <a:avLst/>
            </a:prstGeom>
          </p:spPr>
        </p:pic>
        <p:pic>
          <p:nvPicPr>
            <p:cNvPr id="145" name="Obrázek 144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DA2211C5-CE5F-8C0B-8444-8DE49140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209" y="4646055"/>
              <a:ext cx="595291" cy="811230"/>
            </a:xfrm>
            <a:prstGeom prst="rect">
              <a:avLst/>
            </a:prstGeom>
          </p:spPr>
        </p:pic>
        <p:pic>
          <p:nvPicPr>
            <p:cNvPr id="146" name="Obrázek 145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18C8B071-A900-E40B-4ED3-0DF473DE9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917" y="3019803"/>
              <a:ext cx="595291" cy="811230"/>
            </a:xfrm>
            <a:prstGeom prst="rect">
              <a:avLst/>
            </a:prstGeom>
          </p:spPr>
        </p:pic>
        <p:pic>
          <p:nvPicPr>
            <p:cNvPr id="147" name="Obrázek 146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22B43B05-5810-E0BA-D5F9-FDF39F476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917" y="2208573"/>
              <a:ext cx="595291" cy="811230"/>
            </a:xfrm>
            <a:prstGeom prst="rect">
              <a:avLst/>
            </a:prstGeom>
          </p:spPr>
        </p:pic>
        <p:pic>
          <p:nvPicPr>
            <p:cNvPr id="148" name="Obrázek 147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024EECB1-242A-25D3-BEC0-546335CC9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917" y="3831032"/>
              <a:ext cx="595291" cy="811230"/>
            </a:xfrm>
            <a:prstGeom prst="rect">
              <a:avLst/>
            </a:prstGeom>
          </p:spPr>
        </p:pic>
        <p:pic>
          <p:nvPicPr>
            <p:cNvPr id="149" name="Obrázek 148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F3C6A801-2C1F-9515-30E2-5099865F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917" y="1397344"/>
              <a:ext cx="595291" cy="811230"/>
            </a:xfrm>
            <a:prstGeom prst="rect">
              <a:avLst/>
            </a:prstGeom>
          </p:spPr>
        </p:pic>
        <p:pic>
          <p:nvPicPr>
            <p:cNvPr id="150" name="Obrázek 149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034E0BEA-04A9-C675-E6CD-1F237077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917" y="4646055"/>
              <a:ext cx="595291" cy="811230"/>
            </a:xfrm>
            <a:prstGeom prst="rect">
              <a:avLst/>
            </a:prstGeom>
          </p:spPr>
        </p:pic>
        <p:pic>
          <p:nvPicPr>
            <p:cNvPr id="151" name="Obrázek 150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711649A7-A2D9-12E5-9F65-FD9D5413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626" y="3016010"/>
              <a:ext cx="595291" cy="811230"/>
            </a:xfrm>
            <a:prstGeom prst="rect">
              <a:avLst/>
            </a:prstGeom>
          </p:spPr>
        </p:pic>
        <p:pic>
          <p:nvPicPr>
            <p:cNvPr id="152" name="Obrázek 151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1F756BC8-4B81-1707-4CC3-6302601A3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626" y="2204780"/>
              <a:ext cx="595291" cy="811230"/>
            </a:xfrm>
            <a:prstGeom prst="rect">
              <a:avLst/>
            </a:prstGeom>
          </p:spPr>
        </p:pic>
        <p:pic>
          <p:nvPicPr>
            <p:cNvPr id="153" name="Obrázek 152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F5AE4C7C-C00E-675F-97E2-9498A0F9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626" y="3827239"/>
              <a:ext cx="595291" cy="811230"/>
            </a:xfrm>
            <a:prstGeom prst="rect">
              <a:avLst/>
            </a:prstGeom>
          </p:spPr>
        </p:pic>
        <p:pic>
          <p:nvPicPr>
            <p:cNvPr id="154" name="Obrázek 153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7365300C-35D3-CE4F-6EE7-304A78757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626" y="1393550"/>
              <a:ext cx="595291" cy="811230"/>
            </a:xfrm>
            <a:prstGeom prst="rect">
              <a:avLst/>
            </a:prstGeom>
          </p:spPr>
        </p:pic>
        <p:pic>
          <p:nvPicPr>
            <p:cNvPr id="155" name="Obrázek 154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782EB0B9-04AF-D5FA-4C4C-508F25211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626" y="4642263"/>
              <a:ext cx="595291" cy="811230"/>
            </a:xfrm>
            <a:prstGeom prst="rect">
              <a:avLst/>
            </a:prstGeom>
          </p:spPr>
        </p:pic>
        <p:pic>
          <p:nvPicPr>
            <p:cNvPr id="158" name="Obrázek 157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205F65AE-01A2-9428-2B9F-AFEC5196A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333" y="3023596"/>
              <a:ext cx="595291" cy="811230"/>
            </a:xfrm>
            <a:prstGeom prst="rect">
              <a:avLst/>
            </a:prstGeom>
          </p:spPr>
        </p:pic>
        <p:pic>
          <p:nvPicPr>
            <p:cNvPr id="159" name="Obrázek 158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F55CB491-3C2B-C90E-75BC-AC3CB85C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333" y="2212367"/>
              <a:ext cx="595291" cy="811230"/>
            </a:xfrm>
            <a:prstGeom prst="rect">
              <a:avLst/>
            </a:prstGeom>
          </p:spPr>
        </p:pic>
        <p:pic>
          <p:nvPicPr>
            <p:cNvPr id="160" name="Obrázek 159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E4B81E7F-5D63-9DA7-2578-0F101A6C1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333" y="3834826"/>
              <a:ext cx="595291" cy="811230"/>
            </a:xfrm>
            <a:prstGeom prst="rect">
              <a:avLst/>
            </a:prstGeom>
          </p:spPr>
        </p:pic>
        <p:pic>
          <p:nvPicPr>
            <p:cNvPr id="161" name="Obrázek 160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39C9543D-60CF-CE97-1914-B4F4E4B8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333" y="1401137"/>
              <a:ext cx="595291" cy="811230"/>
            </a:xfrm>
            <a:prstGeom prst="rect">
              <a:avLst/>
            </a:prstGeom>
          </p:spPr>
        </p:pic>
        <p:pic>
          <p:nvPicPr>
            <p:cNvPr id="162" name="Obrázek 161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EF4152F0-8462-3CD4-7D93-99B743574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333" y="4649850"/>
              <a:ext cx="595291" cy="811230"/>
            </a:xfrm>
            <a:prstGeom prst="rect">
              <a:avLst/>
            </a:prstGeom>
          </p:spPr>
        </p:pic>
        <p:pic>
          <p:nvPicPr>
            <p:cNvPr id="165" name="Obrázek 164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EB39D124-A583-2883-B25A-79AAC1D2A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38" y="3016010"/>
              <a:ext cx="595291" cy="811230"/>
            </a:xfrm>
            <a:prstGeom prst="rect">
              <a:avLst/>
            </a:prstGeom>
          </p:spPr>
        </p:pic>
        <p:pic>
          <p:nvPicPr>
            <p:cNvPr id="166" name="Obrázek 165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71EE5768-D367-28DB-006C-6F1CC1B8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38" y="2204780"/>
              <a:ext cx="595291" cy="811230"/>
            </a:xfrm>
            <a:prstGeom prst="rect">
              <a:avLst/>
            </a:prstGeom>
          </p:spPr>
        </p:pic>
        <p:pic>
          <p:nvPicPr>
            <p:cNvPr id="167" name="Obrázek 166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E13D7EDD-8ABD-83BB-3F22-6848194CC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38" y="3827239"/>
              <a:ext cx="595291" cy="811230"/>
            </a:xfrm>
            <a:prstGeom prst="rect">
              <a:avLst/>
            </a:prstGeom>
          </p:spPr>
        </p:pic>
        <p:pic>
          <p:nvPicPr>
            <p:cNvPr id="168" name="Obrázek 167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D03F0317-7545-BD6C-A68C-691F6C372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38" y="1393550"/>
              <a:ext cx="595291" cy="811230"/>
            </a:xfrm>
            <a:prstGeom prst="rect">
              <a:avLst/>
            </a:prstGeom>
          </p:spPr>
        </p:pic>
        <p:pic>
          <p:nvPicPr>
            <p:cNvPr id="169" name="Obrázek 168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6D28EA73-DC97-FD38-F3C0-E5366500B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38" y="4642263"/>
              <a:ext cx="595291" cy="811230"/>
            </a:xfrm>
            <a:prstGeom prst="rect">
              <a:avLst/>
            </a:prstGeom>
          </p:spPr>
        </p:pic>
        <p:pic>
          <p:nvPicPr>
            <p:cNvPr id="191" name="Obrázek 190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1F4409AD-7F80-CB90-97F7-DFD6BFC1B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45" y="3021980"/>
              <a:ext cx="595291" cy="811230"/>
            </a:xfrm>
            <a:prstGeom prst="rect">
              <a:avLst/>
            </a:prstGeom>
          </p:spPr>
        </p:pic>
        <p:pic>
          <p:nvPicPr>
            <p:cNvPr id="192" name="Obrázek 191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EDB78F49-C1BA-5E65-8754-12181A55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45" y="2210750"/>
              <a:ext cx="595291" cy="811230"/>
            </a:xfrm>
            <a:prstGeom prst="rect">
              <a:avLst/>
            </a:prstGeom>
          </p:spPr>
        </p:pic>
        <p:pic>
          <p:nvPicPr>
            <p:cNvPr id="193" name="Obrázek 192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F204ED87-8111-8485-5627-15130D25A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45" y="3833209"/>
              <a:ext cx="595291" cy="811230"/>
            </a:xfrm>
            <a:prstGeom prst="rect">
              <a:avLst/>
            </a:prstGeom>
          </p:spPr>
        </p:pic>
        <p:pic>
          <p:nvPicPr>
            <p:cNvPr id="194" name="Obrázek 193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EBBA9307-9DCD-AD3C-F205-84C6D6898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45" y="1399520"/>
              <a:ext cx="595291" cy="811230"/>
            </a:xfrm>
            <a:prstGeom prst="rect">
              <a:avLst/>
            </a:prstGeom>
          </p:spPr>
        </p:pic>
        <p:pic>
          <p:nvPicPr>
            <p:cNvPr id="195" name="Obrázek 194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9DF003C0-8B2F-4C3F-B9AB-3ADE5976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45" y="4648233"/>
              <a:ext cx="595291" cy="811230"/>
            </a:xfrm>
            <a:prstGeom prst="rect">
              <a:avLst/>
            </a:prstGeom>
          </p:spPr>
        </p:pic>
        <p:pic>
          <p:nvPicPr>
            <p:cNvPr id="198" name="Obrázek 197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6C944EB6-3DC3-3721-C91B-FBA7D56E4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333" y="1382619"/>
              <a:ext cx="595291" cy="811230"/>
            </a:xfrm>
            <a:prstGeom prst="rect">
              <a:avLst/>
            </a:prstGeom>
          </p:spPr>
        </p:pic>
        <p:pic>
          <p:nvPicPr>
            <p:cNvPr id="199" name="Obrázek 198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061FF5B5-288A-2FE4-CDA2-EB8BC2E4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38" y="1375032"/>
              <a:ext cx="595291" cy="811230"/>
            </a:xfrm>
            <a:prstGeom prst="rect">
              <a:avLst/>
            </a:prstGeom>
          </p:spPr>
        </p:pic>
        <p:pic>
          <p:nvPicPr>
            <p:cNvPr id="201" name="Obrázek 200" descr="Obsah obrázku skica, kresba, obraz, Lidská tvář&#10;&#10;Popis byl vytvořen automaticky">
              <a:extLst>
                <a:ext uri="{FF2B5EF4-FFF2-40B4-BE49-F238E27FC236}">
                  <a16:creationId xmlns:a16="http://schemas.microsoft.com/office/drawing/2014/main" id="{A948D8CC-B71F-C9A3-88DD-AA929A12A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45" y="1381002"/>
              <a:ext cx="595291" cy="811230"/>
            </a:xfrm>
            <a:prstGeom prst="rect">
              <a:avLst/>
            </a:prstGeom>
          </p:spPr>
        </p:pic>
      </p:grpSp>
      <p:sp>
        <p:nvSpPr>
          <p:cNvPr id="43" name="Zástupný symbol pro zápatí 1">
            <a:extLst>
              <a:ext uri="{FF2B5EF4-FFF2-40B4-BE49-F238E27FC236}">
                <a16:creationId xmlns:a16="http://schemas.microsoft.com/office/drawing/2014/main" id="{57950DDA-938A-4715-8545-30C14F9AD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  <p:pic>
        <p:nvPicPr>
          <p:cNvPr id="44" name="Obrázek 43" descr="Obsah obrázku skica, kresba, obraz, Lidská tvář&#10;&#10;Popis byl vytvořen automaticky">
            <a:extLst>
              <a:ext uri="{FF2B5EF4-FFF2-40B4-BE49-F238E27FC236}">
                <a16:creationId xmlns:a16="http://schemas.microsoft.com/office/drawing/2014/main" id="{FF3EDF0A-925E-44C7-BF32-2EEF02E33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83" y="2539468"/>
            <a:ext cx="595291" cy="8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1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02E62-81B2-3B5F-C4DC-C3DAE99A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B9EC890-5ACC-C0BE-118E-B05496B8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65"/>
            <a:ext cx="12192000" cy="667487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20924-836D-ECB2-C305-B274450E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D1C5099-C661-852B-0AD2-715185E819F2}"/>
              </a:ext>
            </a:extLst>
          </p:cNvPr>
          <p:cNvSpPr/>
          <p:nvPr/>
        </p:nvSpPr>
        <p:spPr>
          <a:xfrm>
            <a:off x="2211228" y="2579424"/>
            <a:ext cx="7769544" cy="1699152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ceskadigitalniknihovna.cz</a:t>
            </a:r>
            <a:endParaRPr lang="cs-CZ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4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F950C8-D39D-4BF3-A865-32BCD75B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40132" y="5460565"/>
            <a:ext cx="440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celkem 145 960 626 stran 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E8D1D26B-3FA2-3307-96D4-45EE649A2363}"/>
              </a:ext>
            </a:extLst>
          </p:cNvPr>
          <p:cNvGrpSpPr/>
          <p:nvPr/>
        </p:nvGrpSpPr>
        <p:grpSpPr>
          <a:xfrm>
            <a:off x="5679726" y="627942"/>
            <a:ext cx="5674074" cy="5350011"/>
            <a:chOff x="5394541" y="568839"/>
            <a:chExt cx="5674074" cy="535001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C275B751-98AF-E153-674F-CBDBAC12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4541" y="3302948"/>
              <a:ext cx="2753284" cy="1250054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4849F74B-47D6-AC19-2B16-EA3AFB435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6426" y="3302948"/>
              <a:ext cx="2782189" cy="1263177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DC002214-16AF-312C-7CA5-73BE5250A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4541" y="4655671"/>
              <a:ext cx="2753286" cy="1250055"/>
            </a:xfrm>
            <a:prstGeom prst="rect">
              <a:avLst/>
            </a:prstGeom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D31898E7-CE3C-40BD-48FC-99DB2D6BD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6426" y="4655672"/>
              <a:ext cx="2782189" cy="1263178"/>
            </a:xfrm>
            <a:prstGeom prst="rect">
              <a:avLst/>
            </a:prstGeom>
          </p:spPr>
        </p:pic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D6F12D62-0520-5A6C-AB19-BA0C2D892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4541" y="1937101"/>
              <a:ext cx="2782189" cy="1263178"/>
            </a:xfrm>
            <a:prstGeom prst="rect">
              <a:avLst/>
            </a:prstGeom>
          </p:spPr>
        </p:pic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17CB3519-4FCC-696E-1BE5-2CA4A29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425" y="1937101"/>
              <a:ext cx="2782189" cy="1260763"/>
            </a:xfrm>
            <a:prstGeom prst="rect">
              <a:avLst/>
            </a:prstGeom>
          </p:spPr>
        </p:pic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4A878B57-CFD2-F684-442B-0C504E838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4541" y="571254"/>
              <a:ext cx="2782190" cy="1263178"/>
            </a:xfrm>
            <a:prstGeom prst="rect">
              <a:avLst/>
            </a:prstGeom>
          </p:spPr>
        </p:pic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C867555F-B7CC-BDFF-B1DF-92F27C142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6424" y="568839"/>
              <a:ext cx="2782190" cy="1263178"/>
            </a:xfrm>
            <a:prstGeom prst="rect">
              <a:avLst/>
            </a:prstGeom>
          </p:spPr>
        </p:pic>
      </p:grpSp>
      <p:sp>
        <p:nvSpPr>
          <p:cNvPr id="15" name="Zástupný symbol pro zápatí 1">
            <a:extLst>
              <a:ext uri="{FF2B5EF4-FFF2-40B4-BE49-F238E27FC236}">
                <a16:creationId xmlns:a16="http://schemas.microsoft.com/office/drawing/2014/main" id="{71997897-A6A4-43C1-AE90-AFC88EA1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BE0911-7E93-4295-8006-8C17D2B06A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045"/>
          <a:stretch/>
        </p:blipFill>
        <p:spPr>
          <a:xfrm>
            <a:off x="838200" y="1623962"/>
            <a:ext cx="4143256" cy="34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4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776E97-A284-4F31-9D5E-82899827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8</a:t>
            </a:fld>
            <a:endParaRPr lang="cs-CZ" dirty="0"/>
          </a:p>
        </p:txBody>
      </p:sp>
      <p:graphicFrame>
        <p:nvGraphicFramePr>
          <p:cNvPr id="8" name="Zástupný symbol pro graf 7"/>
          <p:cNvGraphicFramePr>
            <a:graphicFrameLocks noGrp="1"/>
          </p:cNvGraphicFramePr>
          <p:nvPr>
            <p:ph type="chart" sz="quarter" idx="17"/>
            <p:extLst>
              <p:ext uri="{D42A27DB-BD31-4B8C-83A1-F6EECF244321}">
                <p14:modId xmlns:p14="http://schemas.microsoft.com/office/powerpoint/2010/main" val="670461017"/>
              </p:ext>
            </p:extLst>
          </p:nvPr>
        </p:nvGraphicFramePr>
        <p:xfrm>
          <a:off x="6563360" y="1412239"/>
          <a:ext cx="5319394" cy="448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ástupný text 3">
            <a:extLst>
              <a:ext uri="{FF2B5EF4-FFF2-40B4-BE49-F238E27FC236}">
                <a16:creationId xmlns:a16="http://schemas.microsoft.com/office/drawing/2014/main" id="{8045BFBB-05F0-45D6-B620-9AD4625989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401" y="2113280"/>
            <a:ext cx="6278880" cy="389223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zpřístupnění podle autorského zákona</a:t>
            </a:r>
          </a:p>
          <a:p>
            <a:r>
              <a:rPr lang="cs-CZ" dirty="0"/>
              <a:t>70 let od smrti posledního autora</a:t>
            </a:r>
          </a:p>
          <a:p>
            <a:r>
              <a:rPr lang="cs-CZ" dirty="0"/>
              <a:t>(nejisté – 110 let od vydání)</a:t>
            </a:r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sz="2000" dirty="0"/>
              <a:t>26 664 010 volných stran</a:t>
            </a:r>
          </a:p>
          <a:p>
            <a:pPr algn="r"/>
            <a:r>
              <a:rPr lang="cs-CZ" sz="2000" dirty="0"/>
              <a:t>119 296 616 chráněných stran</a:t>
            </a:r>
          </a:p>
          <a:p>
            <a:pPr algn="r"/>
            <a:r>
              <a:rPr lang="cs-CZ" sz="2000" dirty="0"/>
              <a:t>pouze cca 20% </a:t>
            </a: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542C8B73-FCB1-77E3-EAE6-2CDDC20F57C5}"/>
              </a:ext>
            </a:extLst>
          </p:cNvPr>
          <p:cNvSpPr txBox="1">
            <a:spLocks/>
          </p:cNvSpPr>
          <p:nvPr/>
        </p:nvSpPr>
        <p:spPr>
          <a:xfrm>
            <a:off x="1809751" y="852491"/>
            <a:ext cx="10382249" cy="554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Pravidla zpřístupnění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E179A74-8D7E-4939-91D3-1DC83E81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52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B4613C8-694D-4474-BB2D-6E3CCFC66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810002"/>
            <a:ext cx="10439399" cy="3552825"/>
          </a:xfrm>
        </p:spPr>
        <p:txBody>
          <a:bodyPr/>
          <a:lstStyle/>
          <a:p>
            <a:r>
              <a:rPr lang="cs-CZ" dirty="0">
                <a:latin typeface="+mn-lt"/>
              </a:rPr>
              <a:t>díla zahrnutá do Seznamu děl nedostupných na trhu - </a:t>
            </a:r>
            <a:r>
              <a:rPr lang="cs-CZ" dirty="0">
                <a:solidFill>
                  <a:srgbClr val="0083A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sdnnt.nkp.cz</a:t>
            </a:r>
            <a:r>
              <a:rPr lang="cs-CZ" dirty="0">
                <a:solidFill>
                  <a:srgbClr val="0083A5"/>
                </a:solidFill>
                <a:latin typeface="+mn-lt"/>
              </a:rPr>
              <a:t> </a:t>
            </a:r>
          </a:p>
          <a:p>
            <a:r>
              <a:rPr lang="cs-CZ" dirty="0">
                <a:latin typeface="+mn-lt"/>
              </a:rPr>
              <a:t>mohou být zpřístupněna na základě licenční smlouvy mezi NKČR a kolektivními správci </a:t>
            </a:r>
            <a:r>
              <a:rPr lang="cs-CZ" dirty="0" err="1">
                <a:latin typeface="+mn-lt"/>
              </a:rPr>
              <a:t>Dilia</a:t>
            </a:r>
            <a:r>
              <a:rPr lang="cs-CZ" dirty="0">
                <a:latin typeface="+mn-lt"/>
              </a:rPr>
              <a:t> a OOA-S</a:t>
            </a:r>
          </a:p>
          <a:p>
            <a:endParaRPr lang="cs-CZ" sz="800" dirty="0">
              <a:latin typeface="+mn-lt"/>
            </a:endParaRPr>
          </a:p>
          <a:p>
            <a:r>
              <a:rPr lang="cs-CZ" dirty="0">
                <a:latin typeface="+mn-lt"/>
              </a:rPr>
              <a:t>knihy starší než 20 let</a:t>
            </a:r>
          </a:p>
          <a:p>
            <a:r>
              <a:rPr lang="cs-CZ" dirty="0">
                <a:latin typeface="+mn-lt"/>
              </a:rPr>
              <a:t>periodika starší než 10 let</a:t>
            </a:r>
          </a:p>
          <a:p>
            <a:endParaRPr lang="cs-CZ" sz="800" dirty="0">
              <a:latin typeface="+mn-lt"/>
            </a:endParaRPr>
          </a:p>
          <a:p>
            <a:r>
              <a:rPr lang="cs-CZ" dirty="0">
                <a:latin typeface="+mn-lt"/>
              </a:rPr>
              <a:t>přístup po přihlášení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8FEE56-3C84-4B8E-A0E3-C61729D2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36E8-9460-46F5-B13F-2FEC233B9BD3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3D7B34F8-9CC4-4526-B9D7-0A74844DB514}"/>
              </a:ext>
            </a:extLst>
          </p:cNvPr>
          <p:cNvSpPr txBox="1">
            <a:spLocks/>
          </p:cNvSpPr>
          <p:nvPr/>
        </p:nvSpPr>
        <p:spPr>
          <a:xfrm>
            <a:off x="1976005" y="818788"/>
            <a:ext cx="10458447" cy="533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cs-CZ" sz="3200" b="1" i="0" u="none" strike="noStrike" kern="1200" cap="none" spc="0" normalizeH="0" baseline="0" dirty="0">
                <a:ln>
                  <a:noFill/>
                </a:ln>
                <a:solidFill>
                  <a:srgbClr val="0083A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Díla nedostupná na trhu (DNNT)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9557B3-C4F9-44B3-A7A2-1AE59372CB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85"/>
          <a:stretch/>
        </p:blipFill>
        <p:spPr>
          <a:xfrm>
            <a:off x="10843260" y="484739"/>
            <a:ext cx="559298" cy="695725"/>
          </a:xfrm>
          <a:prstGeom prst="rect">
            <a:avLst/>
          </a:prstGeom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442EDDFD-8C6B-4B0B-A601-B13033D8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9174480" cy="365125"/>
          </a:xfrm>
        </p:spPr>
        <p:txBody>
          <a:bodyPr/>
          <a:lstStyle/>
          <a:p>
            <a:pPr algn="l"/>
            <a:r>
              <a:rPr lang="pl-PL" dirty="0"/>
              <a:t>Jana Hrzinová, Oddělení správy a archivace digitálních dokumentů, NKČR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98356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kcr_sablona_prezentace_16x9" id="{947D2A8E-3177-451C-9EAF-ACC8601DF413}" vid="{99CB4AB6-A561-43C0-A475-F74F35206D7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nkcr_sablona_prezentace_16x9</Template>
  <TotalTime>2256</TotalTime>
  <Words>995</Words>
  <Application>Microsoft Office PowerPoint</Application>
  <PresentationFormat>Širokoúhlá obrazovka</PresentationFormat>
  <Paragraphs>208</Paragraphs>
  <Slides>46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Eliášová Tereza</dc:creator>
  <cp:lastModifiedBy>Hrzinová Jana</cp:lastModifiedBy>
  <cp:revision>98</cp:revision>
  <dcterms:created xsi:type="dcterms:W3CDTF">2022-04-19T09:00:41Z</dcterms:created>
  <dcterms:modified xsi:type="dcterms:W3CDTF">2025-03-23T20:38:16Z</dcterms:modified>
</cp:coreProperties>
</file>