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4" r:id="rId2"/>
    <p:sldId id="320" r:id="rId3"/>
    <p:sldId id="276" r:id="rId4"/>
    <p:sldId id="281" r:id="rId5"/>
    <p:sldId id="282" r:id="rId6"/>
    <p:sldId id="321" r:id="rId7"/>
    <p:sldId id="283" r:id="rId8"/>
    <p:sldId id="285" r:id="rId9"/>
    <p:sldId id="286" r:id="rId10"/>
    <p:sldId id="287" r:id="rId11"/>
    <p:sldId id="288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300" r:id="rId20"/>
    <p:sldId id="302" r:id="rId21"/>
    <p:sldId id="301" r:id="rId22"/>
    <p:sldId id="303" r:id="rId23"/>
    <p:sldId id="304" r:id="rId24"/>
    <p:sldId id="305" r:id="rId25"/>
    <p:sldId id="306" r:id="rId26"/>
    <p:sldId id="307" r:id="rId27"/>
    <p:sldId id="309" r:id="rId28"/>
    <p:sldId id="310" r:id="rId29"/>
    <p:sldId id="311" r:id="rId30"/>
    <p:sldId id="315" r:id="rId31"/>
    <p:sldId id="316" r:id="rId32"/>
    <p:sldId id="317" r:id="rId33"/>
    <p:sldId id="318" r:id="rId34"/>
    <p:sldId id="319" r:id="rId35"/>
  </p:sldIdLst>
  <p:sldSz cx="12188825" cy="6858000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374C81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8E9EC"/>
          </a:solidFill>
        </a:fill>
      </a:tcStyle>
    </a:wholeTbl>
    <a:band1H>
      <a:tcStyle>
        <a:tcBdr/>
        <a:fill>
          <a:solidFill>
            <a:srgbClr val="CFD0D6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0D6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14E7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14E7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14E7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14E77"/>
          </a:solidFill>
        </a:fill>
      </a:tcStyle>
    </a:firstRow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374C81"/>
      </a:tcTxStyle>
      <a:tcStyle>
        <a:tcBdr>
          <a:left>
            <a:ln w="12701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8E9EC"/>
          </a:solidFill>
        </a:fill>
      </a:tcStyle>
    </a:band1H>
    <a:band1V>
      <a:tcStyle>
        <a:tcBdr/>
        <a:fill>
          <a:solidFill>
            <a:srgbClr val="E8E9EC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14E77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374C81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F5"/>
          </a:solidFill>
        </a:fill>
      </a:tcStyle>
    </a:wholeTbl>
    <a:band1H>
      <a:tcStyle>
        <a:tcBdr/>
        <a:fill>
          <a:solidFill>
            <a:srgbClr val="D5E2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2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A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A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A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AC4"/>
          </a:solidFill>
        </a:fill>
      </a:tcStyle>
    </a:firstRow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374C81"/>
      </a:tcTxStyle>
      <a:tcStyle>
        <a:tcBdr>
          <a:left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14E7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8"/>
    <p:restoredTop sz="94636"/>
  </p:normalViewPr>
  <p:slideViewPr>
    <p:cSldViewPr snapToGrid="0">
      <p:cViewPr varScale="1">
        <p:scale>
          <a:sx n="129" d="100"/>
          <a:sy n="129" d="100"/>
        </p:scale>
        <p:origin x="3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objekt hlavičky 1">
            <a:extLst>
              <a:ext uri="{FF2B5EF4-FFF2-40B4-BE49-F238E27FC236}">
                <a16:creationId xmlns:a16="http://schemas.microsoft.com/office/drawing/2014/main" id="{3BD6BEB7-F493-C952-6027-2758CC6E55B9}"/>
              </a:ext>
            </a:extLst>
          </p:cNvPr>
          <p:cNvSpPr txBox="1"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217613"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endParaRPr lang="sk-SK" altLang="sk-SK"/>
          </a:p>
        </p:txBody>
      </p:sp>
      <p:sp>
        <p:nvSpPr>
          <p:cNvPr id="14339" name="Zástupný objekt dátumu 2">
            <a:extLst>
              <a:ext uri="{FF2B5EF4-FFF2-40B4-BE49-F238E27FC236}">
                <a16:creationId xmlns:a16="http://schemas.microsoft.com/office/drawing/2014/main" id="{9ED8ABFA-EDD7-1900-2075-5B225AE2D498}"/>
              </a:ext>
            </a:extLst>
          </p:cNvPr>
          <p:cNvSpPr txBox="1"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217613"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C159D21E-74C7-C84D-A8C3-17AB8AB34883}" type="datetime1">
              <a:rPr lang="sk-SK" altLang="sk-SK"/>
              <a:pPr/>
              <a:t>4.12.2024</a:t>
            </a:fld>
            <a:endParaRPr lang="sk-SK" altLang="sk-SK"/>
          </a:p>
        </p:txBody>
      </p:sp>
      <p:sp>
        <p:nvSpPr>
          <p:cNvPr id="14340" name="Zástupný objekt päty 3">
            <a:extLst>
              <a:ext uri="{FF2B5EF4-FFF2-40B4-BE49-F238E27FC236}">
                <a16:creationId xmlns:a16="http://schemas.microsoft.com/office/drawing/2014/main" id="{B88357C0-3E95-FFEC-EB39-3FA3168F5E80}"/>
              </a:ext>
            </a:extLst>
          </p:cNvPr>
          <p:cNvSpPr txBox="1"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217613"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endParaRPr lang="sk-SK" altLang="sk-SK"/>
          </a:p>
        </p:txBody>
      </p:sp>
      <p:sp>
        <p:nvSpPr>
          <p:cNvPr id="14341" name="Zástupný objekt čísla snímky 4">
            <a:extLst>
              <a:ext uri="{FF2B5EF4-FFF2-40B4-BE49-F238E27FC236}">
                <a16:creationId xmlns:a16="http://schemas.microsoft.com/office/drawing/2014/main" id="{613B6F2A-E102-2B25-2F9D-31B1F50F1E68}"/>
              </a:ext>
            </a:extLst>
          </p:cNvPr>
          <p:cNvSpPr txBox="1"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217613"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15F344DB-795D-1849-BFC2-4DDED08DC4E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>
            <a:extLst>
              <a:ext uri="{FF2B5EF4-FFF2-40B4-BE49-F238E27FC236}">
                <a16:creationId xmlns:a16="http://schemas.microsoft.com/office/drawing/2014/main" id="{EA77EF51-6044-BB8A-3CFE-68CAB744BDB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1218986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Zástupný objekt dátumu 2">
            <a:extLst>
              <a:ext uri="{FF2B5EF4-FFF2-40B4-BE49-F238E27FC236}">
                <a16:creationId xmlns:a16="http://schemas.microsoft.com/office/drawing/2014/main" id="{4E64DA8B-3127-EA7E-1376-8140D965D88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1218986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defRPr>
            </a:lvl1pPr>
          </a:lstStyle>
          <a:p>
            <a:pPr>
              <a:defRPr/>
            </a:pPr>
            <a:fld id="{FD8C97FC-1D5C-5542-A963-0E05CD708273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13316" name="Zástupný objekt obrazu snímky 3">
            <a:extLst>
              <a:ext uri="{FF2B5EF4-FFF2-40B4-BE49-F238E27FC236}">
                <a16:creationId xmlns:a16="http://schemas.microsoft.com/office/drawing/2014/main" id="{2911E957-4236-F080-2017-A532AF99AA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Zástupný objekt poznámok 4">
            <a:extLst>
              <a:ext uri="{FF2B5EF4-FFF2-40B4-BE49-F238E27FC236}">
                <a16:creationId xmlns:a16="http://schemas.microsoft.com/office/drawing/2014/main" id="{8E6F59BD-95D1-6C91-302F-BBFC38D4898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k-SK" noProof="0"/>
              <a:t>Upraviť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objekt päty 5">
            <a:extLst>
              <a:ext uri="{FF2B5EF4-FFF2-40B4-BE49-F238E27FC236}">
                <a16:creationId xmlns:a16="http://schemas.microsoft.com/office/drawing/2014/main" id="{EBD9B1CA-47F9-C76A-BD82-0E06DFE8ADF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1218986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id="{F198C6D7-0904-4C55-B960-7F0FEC5AA20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1218986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defRPr>
            </a:lvl1pPr>
          </a:lstStyle>
          <a:p>
            <a:pPr>
              <a:defRPr/>
            </a:pPr>
            <a:fld id="{A2B921E3-4CEE-AD4D-836C-19BE3075B6D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0"/>
      </a:spcBef>
      <a:spcAft>
        <a:spcPct val="0"/>
      </a:spcAft>
      <a:defRPr lang="sk-SK" sz="1600" kern="1200">
        <a:solidFill>
          <a:srgbClr val="000000"/>
        </a:solidFill>
        <a:latin typeface="Century Gothic"/>
      </a:defRPr>
    </a:lvl1pPr>
    <a:lvl2pPr marL="608013" lvl="1" algn="l" defTabSz="1217613" rtl="0" eaLnBrk="0" fontAlgn="base" hangingPunct="0">
      <a:spcBef>
        <a:spcPct val="0"/>
      </a:spcBef>
      <a:spcAft>
        <a:spcPct val="0"/>
      </a:spcAft>
      <a:defRPr lang="sk-SK" sz="1600" kern="1200">
        <a:solidFill>
          <a:srgbClr val="000000"/>
        </a:solidFill>
        <a:latin typeface="Century Gothic"/>
      </a:defRPr>
    </a:lvl2pPr>
    <a:lvl3pPr marL="1217613" lvl="2" algn="l" defTabSz="1217613" rtl="0" eaLnBrk="0" fontAlgn="base" hangingPunct="0">
      <a:spcBef>
        <a:spcPct val="0"/>
      </a:spcBef>
      <a:spcAft>
        <a:spcPct val="0"/>
      </a:spcAft>
      <a:defRPr lang="sk-SK" sz="1600" kern="1200">
        <a:solidFill>
          <a:srgbClr val="000000"/>
        </a:solidFill>
        <a:latin typeface="Century Gothic"/>
      </a:defRPr>
    </a:lvl3pPr>
    <a:lvl4pPr marL="1827213" lvl="3" algn="l" defTabSz="1217613" rtl="0" eaLnBrk="0" fontAlgn="base" hangingPunct="0">
      <a:spcBef>
        <a:spcPct val="0"/>
      </a:spcBef>
      <a:spcAft>
        <a:spcPct val="0"/>
      </a:spcAft>
      <a:defRPr lang="sk-SK" sz="1600" kern="1200">
        <a:solidFill>
          <a:srgbClr val="000000"/>
        </a:solidFill>
        <a:latin typeface="Century Gothic"/>
      </a:defRPr>
    </a:lvl4pPr>
    <a:lvl5pPr marL="2436813" lvl="4" algn="l" defTabSz="1217613" rtl="0" eaLnBrk="0" fontAlgn="base" hangingPunct="0">
      <a:spcBef>
        <a:spcPct val="0"/>
      </a:spcBef>
      <a:spcAft>
        <a:spcPct val="0"/>
      </a:spcAft>
      <a:defRPr lang="sk-SK" sz="1600" kern="1200">
        <a:solidFill>
          <a:srgbClr val="000000"/>
        </a:solidFill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4672382" y="1498601"/>
            <a:ext cx="7008574" cy="3298826"/>
          </a:xfrm>
        </p:spPr>
        <p:txBody>
          <a:bodyPr/>
          <a:lstStyle>
            <a:lvl1pPr>
              <a:lnSpc>
                <a:spcPct val="90000"/>
              </a:lnSpc>
              <a:defRPr sz="54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4672382" y="4927601"/>
            <a:ext cx="7008574" cy="12445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sk-SK"/>
              <a:t>Kliknutím upravte štýl predlohy podnadpisu</a:t>
            </a:r>
          </a:p>
        </p:txBody>
      </p:sp>
    </p:spTree>
    <p:extLst>
      <p:ext uri="{BB962C8B-B14F-4D97-AF65-F5344CB8AC3E}">
        <p14:creationId xmlns:p14="http://schemas.microsoft.com/office/powerpoint/2010/main" val="895343917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dátumu 3">
            <a:extLst>
              <a:ext uri="{FF2B5EF4-FFF2-40B4-BE49-F238E27FC236}">
                <a16:creationId xmlns:a16="http://schemas.microsoft.com/office/drawing/2014/main" id="{CA850466-EAD7-B2FD-84F8-00853642C3C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84BC-C647-FF40-A38B-98552EC18A17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id="{4B0C8362-B67B-77EA-E52D-2E12098A4CE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92A7696A-287D-189C-9090-36F1A67585B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3A74-0173-F849-AE1A-0A4D76D80FE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095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 txBox="1">
            <a:spLocks noGrp="1"/>
          </p:cNvSpPr>
          <p:nvPr>
            <p:ph type="title" orient="vert"/>
          </p:nvPr>
        </p:nvSpPr>
        <p:spPr>
          <a:xfrm>
            <a:off x="9852632" y="274640"/>
            <a:ext cx="1422029" cy="58975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>
          <a:xfrm>
            <a:off x="1117305" y="274640"/>
            <a:ext cx="8532174" cy="58975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dátumu 3">
            <a:extLst>
              <a:ext uri="{FF2B5EF4-FFF2-40B4-BE49-F238E27FC236}">
                <a16:creationId xmlns:a16="http://schemas.microsoft.com/office/drawing/2014/main" id="{B920E432-985D-CF99-F645-10B0406B72F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50BA-2A95-2A44-9FD7-0FDEF1879749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id="{1F6101E8-B724-B0ED-7A2C-6D1FCA1050E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0A0B78D4-EF9D-5C44-0BC3-489AD72B11F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39AA-01BB-2446-B396-FA638011853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95928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dátumu 3">
            <a:extLst>
              <a:ext uri="{FF2B5EF4-FFF2-40B4-BE49-F238E27FC236}">
                <a16:creationId xmlns:a16="http://schemas.microsoft.com/office/drawing/2014/main" id="{F2C9892C-E745-CC79-B30C-284D0BA1A57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0903-0942-B64C-A9D1-F1AD06BC6722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id="{29A95BAF-D05B-F08A-DD5A-3C6FC9B8FC3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1A4C6CF4-B2F9-C1D5-0E51-40BD8FAB507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F495-0794-1F4D-88C8-02EBBD04999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065398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12590" y="4444998"/>
            <a:ext cx="7008574" cy="1930398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812590" y="3124203"/>
            <a:ext cx="7008574" cy="129698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1909451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1117305" y="1701798"/>
            <a:ext cx="4977106" cy="44704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6297555" y="1701798"/>
            <a:ext cx="4977106" cy="44704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dátumu 4">
            <a:extLst>
              <a:ext uri="{FF2B5EF4-FFF2-40B4-BE49-F238E27FC236}">
                <a16:creationId xmlns:a16="http://schemas.microsoft.com/office/drawing/2014/main" id="{15E2234E-EDC4-6FF3-D2E0-863D98A5E82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E2BF4-9367-5542-B421-E879AE2D2F8A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6" name="Zástupný objekt päty 5">
            <a:extLst>
              <a:ext uri="{FF2B5EF4-FFF2-40B4-BE49-F238E27FC236}">
                <a16:creationId xmlns:a16="http://schemas.microsoft.com/office/drawing/2014/main" id="{28405601-8B97-568F-1A00-B7E1A765579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id="{9A126D36-7657-C24A-27BB-F78D45A4CDC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5EB1-00A2-9540-AEBC-D0C27BE79C4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620060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1121374" y="1608831"/>
            <a:ext cx="4973037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1117305" y="2209803"/>
            <a:ext cx="4977106" cy="3962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 txBox="1">
            <a:spLocks noGrp="1"/>
          </p:cNvSpPr>
          <p:nvPr>
            <p:ph type="body" idx="3"/>
          </p:nvPr>
        </p:nvSpPr>
        <p:spPr>
          <a:xfrm>
            <a:off x="6301624" y="1608831"/>
            <a:ext cx="4973037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 txBox="1">
            <a:spLocks noGrp="1"/>
          </p:cNvSpPr>
          <p:nvPr>
            <p:ph idx="4"/>
          </p:nvPr>
        </p:nvSpPr>
        <p:spPr>
          <a:xfrm>
            <a:off x="6297555" y="2209803"/>
            <a:ext cx="4977106" cy="3962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dátumu 6">
            <a:extLst>
              <a:ext uri="{FF2B5EF4-FFF2-40B4-BE49-F238E27FC236}">
                <a16:creationId xmlns:a16="http://schemas.microsoft.com/office/drawing/2014/main" id="{84956F26-B9A6-02F5-8ADB-A20CEBB78D4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94B3-D972-2E41-848B-745F43709F24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8" name="Zástupný objekt päty 7">
            <a:extLst>
              <a:ext uri="{FF2B5EF4-FFF2-40B4-BE49-F238E27FC236}">
                <a16:creationId xmlns:a16="http://schemas.microsoft.com/office/drawing/2014/main" id="{650FD912-F64F-3EC2-24B1-DD06FAD89C0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Zástupný symbol čísla snímky 8">
            <a:extLst>
              <a:ext uri="{FF2B5EF4-FFF2-40B4-BE49-F238E27FC236}">
                <a16:creationId xmlns:a16="http://schemas.microsoft.com/office/drawing/2014/main" id="{1C0F791E-1696-9D02-363E-DD87F31CAA0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4605-E2BE-4B47-80EA-3081940F75F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02708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dátumu 2">
            <a:extLst>
              <a:ext uri="{FF2B5EF4-FFF2-40B4-BE49-F238E27FC236}">
                <a16:creationId xmlns:a16="http://schemas.microsoft.com/office/drawing/2014/main" id="{40959335-35B2-312C-0984-F18BA9AA63D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06ED-4D6B-3848-AA5C-E4B707AD6711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4" name="Zástupný objekt päty 3">
            <a:extLst>
              <a:ext uri="{FF2B5EF4-FFF2-40B4-BE49-F238E27FC236}">
                <a16:creationId xmlns:a16="http://schemas.microsoft.com/office/drawing/2014/main" id="{CC955DB5-4B41-16C2-9220-535C5096326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objekt čísla snímky 4">
            <a:extLst>
              <a:ext uri="{FF2B5EF4-FFF2-40B4-BE49-F238E27FC236}">
                <a16:creationId xmlns:a16="http://schemas.microsoft.com/office/drawing/2014/main" id="{65619EAE-9FFC-EB9D-2097-A8E2A464396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7B52C-8445-534C-A2F5-472F06ED7C9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26468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dátumu 1">
            <a:extLst>
              <a:ext uri="{FF2B5EF4-FFF2-40B4-BE49-F238E27FC236}">
                <a16:creationId xmlns:a16="http://schemas.microsoft.com/office/drawing/2014/main" id="{971792CF-A502-2C78-BEC4-4A69C620ED4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F011-DDF1-F643-9866-641BAAC93F05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3" name="Zástupný objekt päty 2">
            <a:extLst>
              <a:ext uri="{FF2B5EF4-FFF2-40B4-BE49-F238E27FC236}">
                <a16:creationId xmlns:a16="http://schemas.microsoft.com/office/drawing/2014/main" id="{2DD37EF4-8481-19F0-C987-0AC66FB8128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2223B37A-5D9E-63DF-816D-43793544337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4635-6E3F-3D4E-924B-D2DD42D2056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01318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7">
            <a:extLst>
              <a:ext uri="{FF2B5EF4-FFF2-40B4-BE49-F238E27FC236}">
                <a16:creationId xmlns:a16="http://schemas.microsoft.com/office/drawing/2014/main" id="{54CD857C-2BA7-CA0C-AC99-C70F35E1A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0"/>
            <a:ext cx="7923212" cy="6858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99"/>
                </a:srgbClr>
              </a:gs>
            </a:gsLst>
            <a:lin ang="7800000"/>
          </a:gradFill>
          <a:ln>
            <a:noFill/>
          </a:ln>
        </p:spPr>
        <p:txBody>
          <a:bodyPr lIns="121898" tIns="60944" rIns="121898" bIns="60944" anchor="ctr" anchorCtr="1"/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sk-SK" altLang="sk-SK" sz="2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Nadpis 1"/>
          <p:cNvSpPr txBox="1">
            <a:spLocks noGrp="1"/>
          </p:cNvSpPr>
          <p:nvPr>
            <p:ph type="title"/>
          </p:nvPr>
        </p:nvSpPr>
        <p:spPr>
          <a:xfrm>
            <a:off x="304723" y="1701798"/>
            <a:ext cx="3351925" cy="2844798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4" name="Zástupný objekt obsahu 2"/>
          <p:cNvSpPr txBox="1">
            <a:spLocks noGrp="1"/>
          </p:cNvSpPr>
          <p:nvPr>
            <p:ph idx="1"/>
          </p:nvPr>
        </p:nvSpPr>
        <p:spPr>
          <a:xfrm>
            <a:off x="4469239" y="482602"/>
            <a:ext cx="6805431" cy="58927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304723" y="4648196"/>
            <a:ext cx="3351925" cy="1727201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objekt dátumu 4">
            <a:extLst>
              <a:ext uri="{FF2B5EF4-FFF2-40B4-BE49-F238E27FC236}">
                <a16:creationId xmlns:a16="http://schemas.microsoft.com/office/drawing/2014/main" id="{39FBC425-CB8B-B6F1-6837-8AC66309157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F88F-05B9-3F4E-8C36-1EE9715C1151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7" name="Zástupný objekt päty 5">
            <a:extLst>
              <a:ext uri="{FF2B5EF4-FFF2-40B4-BE49-F238E27FC236}">
                <a16:creationId xmlns:a16="http://schemas.microsoft.com/office/drawing/2014/main" id="{9A4C2E62-E873-C896-201E-854A4F06B48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Zástupný objekt čísla snímky 6">
            <a:extLst>
              <a:ext uri="{FF2B5EF4-FFF2-40B4-BE49-F238E27FC236}">
                <a16:creationId xmlns:a16="http://schemas.microsoft.com/office/drawing/2014/main" id="{7C7051EB-695A-699B-2C80-B1B19666E36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29A0-A4A8-8349-B290-2B50BEACA63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121470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7">
            <a:extLst>
              <a:ext uri="{FF2B5EF4-FFF2-40B4-BE49-F238E27FC236}">
                <a16:creationId xmlns:a16="http://schemas.microsoft.com/office/drawing/2014/main" id="{D449B1A2-2B62-63B4-ED61-CD50F5373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0"/>
            <a:ext cx="8023225" cy="6858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99"/>
                </a:srgbClr>
              </a:gs>
            </a:gsLst>
            <a:lin ang="7800000"/>
          </a:gradFill>
          <a:ln>
            <a:noFill/>
          </a:ln>
        </p:spPr>
        <p:txBody>
          <a:bodyPr lIns="121898" tIns="60944" rIns="121898" bIns="60944" anchor="ctr" anchorCtr="1"/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sk-SK" altLang="sk-SK" sz="2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Nadpis 1"/>
          <p:cNvSpPr txBox="1">
            <a:spLocks noGrp="1"/>
          </p:cNvSpPr>
          <p:nvPr>
            <p:ph type="title"/>
          </p:nvPr>
        </p:nvSpPr>
        <p:spPr>
          <a:xfrm>
            <a:off x="2437762" y="4800600"/>
            <a:ext cx="7313298" cy="76199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4" name="Zástupný obrázok 2"/>
          <p:cNvSpPr txBox="1">
            <a:spLocks noGrp="1"/>
          </p:cNvSpPr>
          <p:nvPr>
            <p:ph type="pic" idx="1"/>
          </p:nvPr>
        </p:nvSpPr>
        <p:spPr>
          <a:xfrm>
            <a:off x="2437762" y="279404"/>
            <a:ext cx="7313298" cy="444817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sk-SK" noProof="0"/>
              <a:t>Kliknutím na ikonu pridáte obrázok</a:t>
            </a:r>
          </a:p>
        </p:txBody>
      </p:sp>
      <p:sp>
        <p:nvSpPr>
          <p:cNvPr id="5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2437762" y="5562596"/>
            <a:ext cx="7313298" cy="8128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objekt dátumu 4">
            <a:extLst>
              <a:ext uri="{FF2B5EF4-FFF2-40B4-BE49-F238E27FC236}">
                <a16:creationId xmlns:a16="http://schemas.microsoft.com/office/drawing/2014/main" id="{60BBFEAB-0A9E-03FA-7345-C4F7D9D40E6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665D-E7A7-DA4B-9021-7B85C7A5D0B7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7" name="Zástupný objekt päty 5">
            <a:extLst>
              <a:ext uri="{FF2B5EF4-FFF2-40B4-BE49-F238E27FC236}">
                <a16:creationId xmlns:a16="http://schemas.microsoft.com/office/drawing/2014/main" id="{E0AB4E04-FC64-9E01-988D-C6CA96A3944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Zástupný objekt čísla snímky 6">
            <a:extLst>
              <a:ext uri="{FF2B5EF4-FFF2-40B4-BE49-F238E27FC236}">
                <a16:creationId xmlns:a16="http://schemas.microsoft.com/office/drawing/2014/main" id="{B91DA74C-39FD-53A3-65CB-F1FB5B0FFD2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4784-A00B-9A45-8264-3249539BBF4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25991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ĺžnik 8">
            <a:extLst>
              <a:ext uri="{FF2B5EF4-FFF2-40B4-BE49-F238E27FC236}">
                <a16:creationId xmlns:a16="http://schemas.microsoft.com/office/drawing/2014/main" id="{978B6976-E492-F736-5D68-508337C92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11579225" cy="6858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99"/>
                </a:srgbClr>
              </a:gs>
            </a:gsLst>
            <a:lin ang="7800000"/>
          </a:gradFill>
          <a:ln>
            <a:noFill/>
          </a:ln>
        </p:spPr>
        <p:txBody>
          <a:bodyPr lIns="121898" tIns="60944" rIns="121898" bIns="60944" anchor="ctr" anchorCtr="1"/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sk-SK" altLang="sk-SK" sz="2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7" name="Zástupný objekt nadpisu 1">
            <a:extLst>
              <a:ext uri="{FF2B5EF4-FFF2-40B4-BE49-F238E27FC236}">
                <a16:creationId xmlns:a16="http://schemas.microsoft.com/office/drawing/2014/main" id="{15D84AB7-BADB-846A-19F5-4B00F6EE8E2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8" tIns="60944" rIns="121898" bIns="6094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Upravte štýly predlohy textu</a:t>
            </a:r>
          </a:p>
        </p:txBody>
      </p:sp>
      <p:sp>
        <p:nvSpPr>
          <p:cNvPr id="1028" name="Zástupný objekt textu 2">
            <a:extLst>
              <a:ext uri="{FF2B5EF4-FFF2-40B4-BE49-F238E27FC236}">
                <a16:creationId xmlns:a16="http://schemas.microsoft.com/office/drawing/2014/main" id="{99137813-1557-D462-A1E3-3AC33BD315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8" tIns="60944" rIns="121898" bIns="609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Upravte štýl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5" name="Zástupný objekt dátumu 3">
            <a:extLst>
              <a:ext uri="{FF2B5EF4-FFF2-40B4-BE49-F238E27FC236}">
                <a16:creationId xmlns:a16="http://schemas.microsoft.com/office/drawing/2014/main" id="{2D42766C-0726-3F9C-4FAC-976D1C7E015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60944" rIns="121898" bIns="60944" anchor="b" anchorCtr="0" compatLnSpc="1">
            <a:noAutofit/>
          </a:bodyPr>
          <a:lstStyle>
            <a:lvl1pPr marL="0" marR="0" lvl="0" indent="0" algn="l" defTabSz="1218986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</a:defRPr>
            </a:lvl1pPr>
          </a:lstStyle>
          <a:p>
            <a:pPr>
              <a:defRPr/>
            </a:pPr>
            <a:r>
              <a:t>9.10.2016</a:t>
            </a:r>
          </a:p>
        </p:txBody>
      </p:sp>
      <p:sp>
        <p:nvSpPr>
          <p:cNvPr id="6" name="Zástupný objekt päty 4">
            <a:extLst>
              <a:ext uri="{FF2B5EF4-FFF2-40B4-BE49-F238E27FC236}">
                <a16:creationId xmlns:a16="http://schemas.microsoft.com/office/drawing/2014/main" id="{719023F5-9D62-C4EC-E971-86D59E5AA48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60944" rIns="121898" bIns="60944" anchor="b" anchorCtr="1" compatLnSpc="1">
            <a:noAutofit/>
          </a:bodyPr>
          <a:lstStyle>
            <a:lvl1pPr marL="0" marR="0" lvl="0" indent="0" algn="ctr" defTabSz="1218986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čísla snímky 5">
            <a:extLst>
              <a:ext uri="{FF2B5EF4-FFF2-40B4-BE49-F238E27FC236}">
                <a16:creationId xmlns:a16="http://schemas.microsoft.com/office/drawing/2014/main" id="{58D0C588-208D-CD6E-612D-864CABA92B5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60944" rIns="121898" bIns="60944" anchor="b" anchorCtr="0" compatLnSpc="1">
            <a:noAutofit/>
          </a:bodyPr>
          <a:lstStyle>
            <a:lvl1pPr marL="0" marR="0" lvl="0" indent="0" algn="r" defTabSz="1218986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</a:defRPr>
            </a:lvl1pPr>
          </a:lstStyle>
          <a:p>
            <a:pPr>
              <a:defRPr/>
            </a:pPr>
            <a:fld id="{74D04534-9627-9643-B6B5-252A94DC78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med">
    <p:fade/>
  </p:transition>
  <p:txStyles>
    <p:titleStyle>
      <a:lvl1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sk-SK" sz="4400" kern="1200">
          <a:solidFill>
            <a:srgbClr val="374C81"/>
          </a:solidFill>
          <a:latin typeface="Century Gothic"/>
        </a:defRPr>
      </a:lvl1pPr>
      <a:lvl2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2pPr>
      <a:lvl3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3pPr>
      <a:lvl4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4pPr>
      <a:lvl5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5pPr>
      <a:lvl6pPr marL="457200" algn="l" defTabSz="1217613" rtl="0" eaLnBrk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6pPr>
      <a:lvl7pPr marL="914400" algn="l" defTabSz="1217613" rtl="0" eaLnBrk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7pPr>
      <a:lvl8pPr marL="1371600" algn="l" defTabSz="1217613" rtl="0" eaLnBrk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8pPr>
      <a:lvl9pPr marL="1828800" algn="l" defTabSz="1217613" rtl="0" eaLnBrk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9pPr>
    </p:titleStyle>
    <p:bodyStyle>
      <a:lvl1pPr marL="303213" indent="-303213" algn="l" defTabSz="1217613" rtl="0" eaLnBrk="0" fontAlgn="base" hangingPunct="0">
        <a:lnSpc>
          <a:spcPct val="95000"/>
        </a:lnSpc>
        <a:spcBef>
          <a:spcPts val="1863"/>
        </a:spcBef>
        <a:spcAft>
          <a:spcPct val="0"/>
        </a:spcAft>
        <a:buSzPct val="100000"/>
        <a:buFont typeface="Arial" panose="020B0604020202020204" pitchFamily="34" charset="0"/>
        <a:buChar char="•"/>
        <a:defRPr lang="sk-SK" sz="2400" kern="1200">
          <a:solidFill>
            <a:srgbClr val="374C81"/>
          </a:solidFill>
          <a:latin typeface="Century Gothic"/>
        </a:defRPr>
      </a:lvl1pPr>
      <a:lvl2pPr marL="730250" lvl="1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lang="sk-SK" sz="2000" kern="1200">
          <a:solidFill>
            <a:srgbClr val="374C81"/>
          </a:solidFill>
          <a:latin typeface="Century Gothic"/>
        </a:defRPr>
      </a:lvl2pPr>
      <a:lvl3pPr marL="1157288" lvl="2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lang="sk-SK" kern="1200">
          <a:solidFill>
            <a:srgbClr val="374C81"/>
          </a:solidFill>
          <a:latin typeface="Century Gothic"/>
        </a:defRPr>
      </a:lvl3pPr>
      <a:lvl4pPr marL="1584325" lvl="3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lang="sk-SK" kern="1200">
          <a:solidFill>
            <a:srgbClr val="374C81"/>
          </a:solidFill>
          <a:latin typeface="Century Gothic"/>
        </a:defRPr>
      </a:lvl4pPr>
      <a:lvl5pPr marL="2009775" lvl="4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lang="sk-SK" kern="1200">
          <a:solidFill>
            <a:srgbClr val="374C81"/>
          </a:solidFill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BM_Generalized_Markup_Language" TargetMode="External"/><Relationship Id="rId3" Type="http://schemas.openxmlformats.org/officeDocument/2006/relationships/hyperlink" Target="http://en.wikipedia.org/wiki/Document_type_definition" TargetMode="External"/><Relationship Id="rId7" Type="http://schemas.openxmlformats.org/officeDocument/2006/relationships/hyperlink" Target="https://en.wikipedia.org/wiki/SGML" TargetMode="External"/><Relationship Id="rId2" Type="http://schemas.openxmlformats.org/officeDocument/2006/relationships/hyperlink" Target="http://www.loc.gov/standards/marcxm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rkup_language" TargetMode="External"/><Relationship Id="rId5" Type="http://schemas.openxmlformats.org/officeDocument/2006/relationships/hyperlink" Target="http://www.oclc.org/worldcat.en.html" TargetMode="External"/><Relationship Id="rId4" Type="http://schemas.openxmlformats.org/officeDocument/2006/relationships/hyperlink" Target="http://www.loc.gov/" TargetMode="External"/><Relationship Id="rId9" Type="http://schemas.openxmlformats.org/officeDocument/2006/relationships/hyperlink" Target="https://en.wikipedia.org/wiki/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64C35CC2-0A76-E955-9552-D5D8746ACD7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4672013" y="1498600"/>
            <a:ext cx="7008812" cy="3298825"/>
          </a:xfrm>
        </p:spPr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Metadáta – profesionálne trendy</a:t>
            </a:r>
            <a:endParaRPr lang="en-US" altLang="sk-SK">
              <a:latin typeface="Century Gothic" panose="020B0502020202020204" pitchFamily="34" charset="0"/>
            </a:endParaRPr>
          </a:p>
        </p:txBody>
      </p:sp>
      <p:sp>
        <p:nvSpPr>
          <p:cNvPr id="15363" name="Podtitul 2">
            <a:extLst>
              <a:ext uri="{FF2B5EF4-FFF2-40B4-BE49-F238E27FC236}">
                <a16:creationId xmlns:a16="http://schemas.microsoft.com/office/drawing/2014/main" id="{20DF93A5-C06E-7869-6011-201B58D8BDA8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4672013" y="4927600"/>
            <a:ext cx="7008812" cy="661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sk-SK">
                <a:latin typeface="Century Gothic" panose="020B0502020202020204" pitchFamily="34" charset="0"/>
              </a:rPr>
              <a:t>Prof. PhDr. Dušan Katuščák, PhD.</a:t>
            </a:r>
            <a:endParaRPr lang="en-US"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D9D9B91D-D6A1-3D5D-A002-DA6D0007965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Rodina funkčných požiadaviek</a:t>
            </a:r>
          </a:p>
        </p:txBody>
      </p:sp>
      <p:sp>
        <p:nvSpPr>
          <p:cNvPr id="24579" name="Zástupný objekt pre obsah 2">
            <a:extLst>
              <a:ext uri="{FF2B5EF4-FFF2-40B4-BE49-F238E27FC236}">
                <a16:creationId xmlns:a16="http://schemas.microsoft.com/office/drawing/2014/main" id="{207D5761-50BB-3059-A304-816A0710D74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sz="2200">
                <a:latin typeface="Century Gothic" panose="020B0502020202020204" pitchFamily="34" charset="0"/>
              </a:rPr>
              <a:t>Functional Requirements for Bibliographic Records  (FRBR), publikované 1998.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sz="2200">
                <a:latin typeface="Century Gothic" panose="020B0502020202020204" pitchFamily="34" charset="0"/>
              </a:rPr>
              <a:t>Functional Requirements for Authority Data (FRAD), publikované 2009.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sz="2200">
                <a:latin typeface="Century Gothic" panose="020B0502020202020204" pitchFamily="34" charset="0"/>
              </a:rPr>
              <a:t>Functional Requirements for Subject Authority Data (FRSAD), publikované 2010.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sz="2200">
                <a:latin typeface="Century Gothic" panose="020B0502020202020204" pitchFamily="34" charset="0"/>
              </a:rPr>
              <a:t>Functional Requirements for Bibliographic Records – Object Oriented (FRBRoo), publikované 2016. PRESSOO, version 1.2, publikované 2016.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sz="2200">
                <a:latin typeface="Century Gothic" panose="020B0502020202020204" pitchFamily="34" charset="0"/>
              </a:rPr>
              <a:t>IFLA Library Reference Model (IFLA LRM), August 2017, konečná verzia, podporená IFLA Professional Committee.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BD78F358-B382-8316-535B-4D4E8959B0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Nová paradigma IFLA</a:t>
            </a:r>
          </a:p>
        </p:txBody>
      </p:sp>
      <p:sp>
        <p:nvSpPr>
          <p:cNvPr id="25603" name="Zástupný objekt pre obsah 2">
            <a:extLst>
              <a:ext uri="{FF2B5EF4-FFF2-40B4-BE49-F238E27FC236}">
                <a16:creationId xmlns:a16="http://schemas.microsoft.com/office/drawing/2014/main" id="{24159F82-D4AC-FCB1-D65A-A0877100315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Nové pravidlá IFLA pracujú s novým nosným systémom pojmov (entitno-relačný model, tzv. E-R model), ktoré by mala katalogizácia (bibliografia) akceptovať: </a:t>
            </a:r>
          </a:p>
          <a:p>
            <a:pPr eaLnBrk="1" hangingPunct="1"/>
            <a:r>
              <a:rPr altLang="sk-SK">
                <a:latin typeface="Century Gothic" panose="020B0502020202020204" pitchFamily="34" charset="0"/>
              </a:rPr>
              <a:t>Sú to pojmy:</a:t>
            </a:r>
          </a:p>
          <a:p>
            <a:pPr marL="882650" lvl="1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b="1">
                <a:latin typeface="Century Gothic" panose="020B0502020202020204" pitchFamily="34" charset="0"/>
              </a:rPr>
              <a:t>entity, </a:t>
            </a:r>
          </a:p>
          <a:p>
            <a:pPr marL="882650" lvl="1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b="1">
                <a:latin typeface="Century Gothic" panose="020B0502020202020204" pitchFamily="34" charset="0"/>
              </a:rPr>
              <a:t>atribúty, </a:t>
            </a:r>
          </a:p>
          <a:p>
            <a:pPr marL="882650" lvl="1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b="1">
                <a:latin typeface="Century Gothic" panose="020B0502020202020204" pitchFamily="34" charset="0"/>
              </a:rPr>
              <a:t>vzťahy. </a:t>
            </a:r>
          </a:p>
          <a:p>
            <a:pPr eaLnBrk="1" hangingPunct="1"/>
            <a:r>
              <a:rPr altLang="sk-SK">
                <a:latin typeface="Century Gothic" panose="020B0502020202020204" pitchFamily="34" charset="0"/>
              </a:rPr>
              <a:t>(Výkladový slovník týchto a súvisiacich pojmov (tezaurus) je súčasťou poblikovaných princípov IFLA)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EAB9A50C-A74D-047E-9742-DC7E9CB7596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Entity</a:t>
            </a:r>
          </a:p>
        </p:txBody>
      </p:sp>
      <p:sp>
        <p:nvSpPr>
          <p:cNvPr id="26627" name="Zástupný objekt pre obsah 2">
            <a:extLst>
              <a:ext uri="{FF2B5EF4-FFF2-40B4-BE49-F238E27FC236}">
                <a16:creationId xmlns:a16="http://schemas.microsoft.com/office/drawing/2014/main" id="{27BC8D4A-155A-B50A-DEF2-F15F8C6B95F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117600" y="1701800"/>
            <a:ext cx="4113213" cy="4470400"/>
          </a:xfrm>
        </p:spPr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Entity môžu byť reprezentované bibliografickými a autoritatívnymi údajmi, </a:t>
            </a:r>
          </a:p>
          <a:p>
            <a:pPr eaLnBrk="1" hangingPunct="1"/>
            <a:r>
              <a:rPr altLang="sk-SK">
                <a:latin typeface="Century Gothic" panose="020B0502020202020204" pitchFamily="34" charset="0"/>
              </a:rPr>
              <a:t> to predovšetkým tieto:</a:t>
            </a:r>
          </a:p>
          <a:p>
            <a:pPr eaLnBrk="1" hangingPunct="1"/>
            <a:endParaRPr altLang="sk-SK">
              <a:latin typeface="Century Gothic" panose="020B0502020202020204" pitchFamily="34" charset="0"/>
            </a:endParaRPr>
          </a:p>
        </p:txBody>
      </p:sp>
      <p:graphicFrame>
        <p:nvGraphicFramePr>
          <p:cNvPr id="4" name="Tabuľka 5">
            <a:extLst>
              <a:ext uri="{FF2B5EF4-FFF2-40B4-BE49-F238E27FC236}">
                <a16:creationId xmlns:a16="http://schemas.microsoft.com/office/drawing/2014/main" id="{CEF083E6-8C59-D534-997F-9BC1B17FA44C}"/>
              </a:ext>
            </a:extLst>
          </p:cNvPr>
          <p:cNvGraphicFramePr>
            <a:graphicFrameLocks noGrp="1"/>
          </p:cNvGraphicFramePr>
          <p:nvPr>
            <p:ph idx="2"/>
          </p:nvPr>
        </p:nvGraphicFramePr>
        <p:xfrm>
          <a:off x="5446713" y="476250"/>
          <a:ext cx="6048375" cy="5165725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302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511">
                <a:tc gridSpan="2">
                  <a:txBody>
                    <a:bodyPr/>
                    <a:lstStyle/>
                    <a:p>
                      <a:pPr lvl="0" algn="ctr"/>
                      <a:r>
                        <a:rPr lang="it-IT" sz="1800"/>
                        <a:t>Bibliografické entity a entity pre autority</a:t>
                      </a:r>
                      <a:endParaRPr lang="sk-SK" sz="1800"/>
                    </a:p>
                  </a:txBody>
                  <a:tcPr marL="91436" marR="91436" marT="45724" marB="45724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WORK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DIELO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EXPRESSION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VÝRAZ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82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MANIFESTATION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PREJAV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ITEM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JEDNOTKA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PERSON 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OSOBA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FAMILY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RODINA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200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CORPORATE BODY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KORPORÁCIA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THEMA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TÉMA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NOMEN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MENO (pomenovanie)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8F64C88A-FFA4-0055-D2BE-B555A536F19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117600" y="76200"/>
            <a:ext cx="10156825" cy="1120775"/>
          </a:xfrm>
        </p:spPr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Pravidlá IFLA - zmeny terminológie</a:t>
            </a:r>
          </a:p>
        </p:txBody>
      </p:sp>
      <p:graphicFrame>
        <p:nvGraphicFramePr>
          <p:cNvPr id="3" name="Tabuľka 4">
            <a:extLst>
              <a:ext uri="{FF2B5EF4-FFF2-40B4-BE49-F238E27FC236}">
                <a16:creationId xmlns:a16="http://schemas.microsoft.com/office/drawing/2014/main" id="{E0BFAE08-1B2F-E227-E805-6B53085BB4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3738" y="1341438"/>
          <a:ext cx="11161712" cy="5484812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362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9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90">
                <a:tc gridSpan="3">
                  <a:txBody>
                    <a:bodyPr/>
                    <a:lstStyle/>
                    <a:p>
                      <a:pPr lvl="0" algn="ctr"/>
                      <a:r>
                        <a:rPr lang="sk-SK" sz="1400"/>
                        <a:t>Termíny, ktoré sa v Princípoch IFLA nepoužívajú</a:t>
                      </a:r>
                    </a:p>
                  </a:txBody>
                  <a:tcPr marL="100588" marR="100588" marT="45717" marB="45717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75">
                <a:tc>
                  <a:txBody>
                    <a:bodyPr/>
                    <a:lstStyle/>
                    <a:p>
                      <a:pPr lvl="0"/>
                      <a:r>
                        <a:rPr lang="sk-SK" sz="1400" b="1"/>
                        <a:t>Starý termín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 b="1"/>
                        <a:t>Angličtina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 b="1"/>
                        <a:t>Nové termín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47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Záznam autority, autoritatívny záznam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Authority record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121898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/>
                        <a:t>Autoritatívne dáta</a:t>
                      </a:r>
                    </a:p>
                    <a:p>
                      <a:pPr lvl="0"/>
                      <a:endParaRPr lang="sk-SK" sz="1400"/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Bibliografický záznam 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Bibliografphic record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Bibliografické dáta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Zbierka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Collection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-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Pojem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Concept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Téma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Typ obsahu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Content type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Forma obsahu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Udalosť 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Event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Téma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Objekt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Object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Téma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Miesto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Place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Téma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775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Bibliografická jednotka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Bibliographical unit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Prejav (manifestácia)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4009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Záhlavie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Heading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Autorizovaný prístupový bod, Riadený prístupový bod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775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Odkaz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Reference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Variantná forma (názvu)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84009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Jednotný názov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Uniform title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Autorizovaný prístupový bod, autorizovaná forma mena, názov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70C05D9B-5D50-2575-04A7-9F941195B80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RDA (1)</a:t>
            </a:r>
          </a:p>
        </p:txBody>
      </p:sp>
      <p:sp>
        <p:nvSpPr>
          <p:cNvPr id="28675" name="Zástupný objekt pre obsah 2">
            <a:extLst>
              <a:ext uri="{FF2B5EF4-FFF2-40B4-BE49-F238E27FC236}">
                <a16:creationId xmlns:a16="http://schemas.microsoft.com/office/drawing/2014/main" id="{E1ADD7C0-D53D-0130-3CB4-F189EA9F3B1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znamená „Popis a prístup ku zdrojom“ (z angl. Resource Description and Acces),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je to názov štandardu, ktorý je nástupcom Anglo- -amerických katalogizačných pravidiel (AACR2),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je štandard pre popisnú katalogizáciu, ktorý poskytuje pravidlá a inštrukcie na formulovanie bibliografických dát,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je množina katalogizačných pokynov založených na FRBR a FRAD na vytvorenie popisu zdrojov, výrazov, pomenovaní a prístupových bodov predstavujúcich zdroj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C3B88FEB-9E45-272D-0DA3-2D6BDF28591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RDA (2)</a:t>
            </a:r>
          </a:p>
        </p:txBody>
      </p:sp>
      <p:sp>
        <p:nvSpPr>
          <p:cNvPr id="29699" name="Zástupný objekt pre obsah 2">
            <a:extLst>
              <a:ext uri="{FF2B5EF4-FFF2-40B4-BE49-F238E27FC236}">
                <a16:creationId xmlns:a16="http://schemas.microsoft.com/office/drawing/2014/main" id="{74C52E04-339B-9CC5-486F-55DB33AD136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entury Gothic" panose="020B0502020202020204" pitchFamily="34" charset="0"/>
              <a:buAutoNum type="arabicPeriod" startAt="5"/>
            </a:pPr>
            <a:r>
              <a:rPr altLang="sk-SK">
                <a:latin typeface="Century Gothic" panose="020B0502020202020204" pitchFamily="34" charset="0"/>
              </a:rPr>
              <a:t>ponúka knižniciam potenciál výrazne zmeniť spôsob, akým sa bibliografické údaje vytvárajú a používajú,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 startAt="5"/>
            </a:pPr>
            <a:r>
              <a:rPr altLang="sk-SK">
                <a:latin typeface="Century Gothic" panose="020B0502020202020204" pitchFamily="34" charset="0"/>
              </a:rPr>
              <a:t>je štandard pre popis zdrojov a prístup určený pre digitálny svet,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 startAt="5"/>
            </a:pPr>
            <a:r>
              <a:rPr altLang="sk-SK">
                <a:latin typeface="Century Gothic" panose="020B0502020202020204" pitchFamily="34" charset="0"/>
              </a:rPr>
              <a:t>poskytuje flexibilný rámec na opis všetkých zdrojov (analógových a digitálnych),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 startAt="5"/>
            </a:pPr>
            <a:r>
              <a:rPr altLang="sk-SK">
                <a:latin typeface="Century Gothic" panose="020B0502020202020204" pitchFamily="34" charset="0"/>
              </a:rPr>
              <a:t>je rozšíriteľný pre nové typy materiálov, dáta, ktoré sú ľahko prispôsobiteľné novým a vznikajúcim databázovým štruktúram, dáta, ktoré sú kompatibilné s existujúcimi záznamami v online katalógoch knižníc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FFCA31FE-11C8-1D54-8269-2443652F51B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RDA (3)</a:t>
            </a:r>
          </a:p>
        </p:txBody>
      </p:sp>
      <p:sp>
        <p:nvSpPr>
          <p:cNvPr id="30723" name="Zástupný objekt pre obsah 2">
            <a:extLst>
              <a:ext uri="{FF2B5EF4-FFF2-40B4-BE49-F238E27FC236}">
                <a16:creationId xmlns:a16="http://schemas.microsoft.com/office/drawing/2014/main" id="{E45C81C7-6032-CA3E-7381-8918CA0056A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entury Gothic" panose="020B0502020202020204" pitchFamily="34" charset="0"/>
              <a:buAutoNum type="arabicPeriod" startAt="9"/>
            </a:pPr>
            <a:r>
              <a:rPr altLang="sk-SK" sz="2200">
                <a:latin typeface="Century Gothic" panose="020B0502020202020204" pitchFamily="34" charset="0"/>
              </a:rPr>
              <a:t>je balík dátových prvkov, usmernení a pokynov na vytváranie metadát dokumentov v knižniciach a iných oblastiach kultúrneho dedičstva,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 startAt="9"/>
            </a:pPr>
            <a:r>
              <a:rPr altLang="sk-SK" sz="2200">
                <a:latin typeface="Century Gothic" panose="020B0502020202020204" pitchFamily="34" charset="0"/>
              </a:rPr>
              <a:t>dáta RDA sú vytvorené podľa medzinárodných modelov na prepojené dátové aplikácie zamerané na používateľa, 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 startAt="9"/>
            </a:pPr>
            <a:r>
              <a:rPr altLang="sk-SK" sz="2200">
                <a:latin typeface="Century Gothic" panose="020B0502020202020204" pitchFamily="34" charset="0"/>
              </a:rPr>
              <a:t>idú nad rámec predchádzajúcich katalogizačných pravidiel v tom, že poskytuje pokyny na katalogizáciu digitálnych zdrojov a kladie väčší dôraz na pomoc používateľom nájsť, identifikovať, vybrať a získať informácie, ktoré používatelia potrebujú,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 startAt="9"/>
            </a:pPr>
            <a:r>
              <a:rPr altLang="sk-SK" sz="2200">
                <a:latin typeface="Century Gothic" panose="020B0502020202020204" pitchFamily="34" charset="0"/>
              </a:rPr>
              <a:t> podporuje zhlukovanie bibliografických záznamov s  cieľom zobraziť vzťahy medzi dielami a ich tvorcami.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54074EF1-E530-0A05-D7FE-CF0D4CD98DC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Funkčné požiadavky na bibliografické záznamy (FRBR, 1998)</a:t>
            </a:r>
          </a:p>
        </p:txBody>
      </p:sp>
      <p:sp>
        <p:nvSpPr>
          <p:cNvPr id="31747" name="Zástupný objekt pre obsah 2">
            <a:extLst>
              <a:ext uri="{FF2B5EF4-FFF2-40B4-BE49-F238E27FC236}">
                <a16:creationId xmlns:a16="http://schemas.microsoft.com/office/drawing/2014/main" id="{EC5C5509-27E6-3D11-B2A4-C1DDFA1F236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altLang="sk-SK" sz="2000">
                <a:latin typeface="Century Gothic" panose="020B0502020202020204" pitchFamily="34" charset="0"/>
              </a:rPr>
              <a:t>predstavujú koncepčný entitno-relačný model, ktorý sa týka používateľských prístupov k vyhľadávaniu a prístupu do online knižničných katalógov a  bibliografických databáz z  pohľadu používateľa.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latin typeface="Century Gothic" panose="020B0502020202020204" pitchFamily="34" charset="0"/>
              </a:rPr>
              <a:t>predstavuje holistický prístup k  vyhľadávaniu a  prístupu, pretože vzťahy medzi entitami poskytujú odkazy na navigáciu v hierarchii vzťahov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latin typeface="Century Gothic" panose="020B0502020202020204" pitchFamily="34" charset="0"/>
              </a:rPr>
              <a:t>ide o všeobecný model, ktorý sa neviaže na špecifické katalogizačné štandardy, ako sú anglo-americké katalogizačné pravidlá  (AACR),  popis zdrojov a  prístup  (RDA) a  medzinárodný štandardný bibliografický popis (ISBD).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latin typeface="Century Gothic" panose="020B0502020202020204" pitchFamily="34" charset="0"/>
              </a:rPr>
              <a:t>VTLS Virtua bol už v  roku 2003 prvý ILS, ktorý použil prakticky model FRBR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latin typeface="Century Gothic" panose="020B0502020202020204" pitchFamily="34" charset="0"/>
              </a:rPr>
              <a:t>V katalógu knižnice je možné vytvoriť nový záznam FRBR alebo „frbrizovať“ celý katalóg. 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E961A776-A884-3BE8-DA61-D92BC076692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117600" y="76200"/>
            <a:ext cx="10156825" cy="1047750"/>
          </a:xfrm>
        </p:spPr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FRBRizácia</a:t>
            </a:r>
          </a:p>
        </p:txBody>
      </p:sp>
      <p:pic>
        <p:nvPicPr>
          <p:cNvPr id="32771" name="Zástupný objekt pre obsah 4">
            <a:extLst>
              <a:ext uri="{FF2B5EF4-FFF2-40B4-BE49-F238E27FC236}">
                <a16:creationId xmlns:a16="http://schemas.microsoft.com/office/drawing/2014/main" id="{36B046EA-30EE-0CB9-C6F7-C3BC5637DF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563" y="1258888"/>
            <a:ext cx="10583862" cy="5907087"/>
          </a:xfr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A8BE5DC9-E6AC-20FE-051F-18FF0C7CAA8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117600" y="76200"/>
            <a:ext cx="10156825" cy="1408113"/>
          </a:xfrm>
        </p:spPr>
        <p:txBody>
          <a:bodyPr/>
          <a:lstStyle/>
          <a:p>
            <a:pPr eaLnBrk="1" hangingPunct="1"/>
            <a:r>
              <a:rPr altLang="sk-SK" sz="1800">
                <a:solidFill>
                  <a:srgbClr val="231F20"/>
                </a:solidFill>
                <a:latin typeface="MinionPro"/>
              </a:rPr>
              <a:t>V aplikácii FRBR ide o to, že v katalógu nájde používate</a:t>
            </a:r>
            <a:r>
              <a:rPr altLang="sk-SK" sz="1800">
                <a:solidFill>
                  <a:srgbClr val="231F20"/>
                </a:solidFill>
                <a:latin typeface="Arial" panose="020B0604020202020204" pitchFamily="34" charset="0"/>
              </a:rPr>
              <a:t>ľ na jednom mieste všetky formy daného diela bez ohľadu na nosič a formu vyjadrenia</a:t>
            </a:r>
            <a:br>
              <a:rPr altLang="sk-SK" sz="1800">
                <a:solidFill>
                  <a:srgbClr val="231F20"/>
                </a:solidFill>
                <a:latin typeface="MinionPro"/>
              </a:rPr>
            </a:br>
            <a:endParaRPr altLang="sk-SK">
              <a:latin typeface="Century Gothic" panose="020B0502020202020204" pitchFamily="34" charset="0"/>
            </a:endParaRPr>
          </a:p>
        </p:txBody>
      </p:sp>
      <p:pic>
        <p:nvPicPr>
          <p:cNvPr id="33795" name="Obrázok 2">
            <a:extLst>
              <a:ext uri="{FF2B5EF4-FFF2-40B4-BE49-F238E27FC236}">
                <a16:creationId xmlns:a16="http://schemas.microsoft.com/office/drawing/2014/main" id="{E0B7A123-337D-BAFF-C310-07675C584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052513"/>
            <a:ext cx="9207500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F8925112-44F6-F98E-D8C1-2EC5C034A6D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Význam nových trendov pre knihovníctvo a bibliografiu</a:t>
            </a:r>
          </a:p>
        </p:txBody>
      </p:sp>
      <p:sp>
        <p:nvSpPr>
          <p:cNvPr id="16387" name="Zástupný objekt pre obsah 2">
            <a:extLst>
              <a:ext uri="{FF2B5EF4-FFF2-40B4-BE49-F238E27FC236}">
                <a16:creationId xmlns:a16="http://schemas.microsoft.com/office/drawing/2014/main" id="{79C02BE9-3884-87B3-CD97-45011FB2400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238540" y="1473200"/>
            <a:ext cx="11035886" cy="483552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altLang="sk-SK" sz="1700" dirty="0">
                <a:solidFill>
                  <a:srgbClr val="231F20"/>
                </a:solidFill>
                <a:latin typeface="Century Gothic" panose="020B0502020202020204" pitchFamily="34" charset="0"/>
              </a:rPr>
              <a:t>Postmoderná bibliografia už nie je len činnosť zameraná na formálny identifikačný popis a súpis dokumentov. </a:t>
            </a:r>
          </a:p>
          <a:p>
            <a:pPr eaLnBrk="1" hangingPunct="1">
              <a:lnSpc>
                <a:spcPct val="85000"/>
              </a:lnSpc>
            </a:pPr>
            <a:r>
              <a:rPr altLang="sk-SK" sz="1700" dirty="0">
                <a:solidFill>
                  <a:srgbClr val="231F20"/>
                </a:solidFill>
                <a:latin typeface="Century Gothic" panose="020B0502020202020204" pitchFamily="34" charset="0"/>
              </a:rPr>
              <a:t>V počítačových záznamoch sa agregujú entity, atribúty a vzťahy, ktoré umožňujú hĺbkové spracovanie dokumentov a umožňujú vykonávať veľmi dôkladný bibliograficko-informačný prieskum. </a:t>
            </a:r>
          </a:p>
          <a:p>
            <a:pPr eaLnBrk="1" hangingPunct="1">
              <a:lnSpc>
                <a:spcPct val="85000"/>
              </a:lnSpc>
            </a:pPr>
            <a:r>
              <a:rPr altLang="sk-SK" sz="1700" dirty="0">
                <a:solidFill>
                  <a:srgbClr val="231F20"/>
                </a:solidFill>
                <a:latin typeface="Century Gothic" panose="020B0502020202020204" pitchFamily="34" charset="0"/>
              </a:rPr>
              <a:t>Sofistikované softvéry </a:t>
            </a:r>
            <a:r>
              <a:rPr lang="sk-SK" altLang="sk-SK" sz="1700" dirty="0">
                <a:solidFill>
                  <a:srgbClr val="231F20"/>
                </a:solidFill>
                <a:latin typeface="Century Gothic" panose="020B0502020202020204" pitchFamily="34" charset="0"/>
              </a:rPr>
              <a:t>(LIS, LSP) </a:t>
            </a:r>
            <a:r>
              <a:rPr altLang="sk-SK" sz="1700" dirty="0">
                <a:solidFill>
                  <a:srgbClr val="231F20"/>
                </a:solidFill>
                <a:latin typeface="Century Gothic" panose="020B0502020202020204" pitchFamily="34" charset="0"/>
              </a:rPr>
              <a:t>umožňujú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 dirty="0">
                <a:solidFill>
                  <a:srgbClr val="231F20"/>
                </a:solidFill>
                <a:latin typeface="Century Gothic" panose="020B0502020202020204" pitchFamily="34" charset="0"/>
              </a:rPr>
              <a:t>spájať bibliografické dáta s úplnými textami dokumentov alebo s multimédiami,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 dirty="0">
                <a:solidFill>
                  <a:srgbClr val="231F20"/>
                </a:solidFill>
                <a:latin typeface="Century Gothic" panose="020B0502020202020204" pitchFamily="34" charset="0"/>
              </a:rPr>
              <a:t>využívať súbory autorít,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 dirty="0">
                <a:solidFill>
                  <a:srgbClr val="231F20"/>
                </a:solidFill>
                <a:latin typeface="Century Gothic" panose="020B0502020202020204" pitchFamily="34" charset="0"/>
              </a:rPr>
              <a:t>pracovať v integrovanom a používateľsky komfortnom prostredí,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 dirty="0">
                <a:solidFill>
                  <a:srgbClr val="231F20"/>
                </a:solidFill>
                <a:latin typeface="Century Gothic" panose="020B0502020202020204" pitchFamily="34" charset="0"/>
              </a:rPr>
              <a:t>využívať nástroje </a:t>
            </a:r>
            <a:r>
              <a:rPr altLang="sk-SK" sz="1700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World</a:t>
            </a:r>
            <a:r>
              <a:rPr altLang="sk-SK" sz="1700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altLang="sk-SK" sz="1700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Wide</a:t>
            </a:r>
            <a:r>
              <a:rPr altLang="sk-SK" sz="1700" dirty="0">
                <a:solidFill>
                  <a:srgbClr val="231F20"/>
                </a:solidFill>
                <a:latin typeface="Century Gothic" panose="020B0502020202020204" pitchFamily="34" charset="0"/>
              </a:rPr>
              <a:t> Webu a pod. </a:t>
            </a:r>
          </a:p>
          <a:p>
            <a:pPr eaLnBrk="1" hangingPunct="1">
              <a:lnSpc>
                <a:spcPct val="85000"/>
              </a:lnSpc>
            </a:pPr>
            <a:r>
              <a:rPr altLang="sk-SK" sz="1700" dirty="0">
                <a:solidFill>
                  <a:srgbClr val="231F20"/>
                </a:solidFill>
                <a:latin typeface="Century Gothic" panose="020B0502020202020204" pitchFamily="34" charset="0"/>
              </a:rPr>
              <a:t>Ďalším štandardným znakom postmodernej bibliografie je využívanie dát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 dirty="0">
                <a:solidFill>
                  <a:srgbClr val="231F20"/>
                </a:solidFill>
                <a:latin typeface="Century Gothic" panose="020B0502020202020204" pitchFamily="34" charset="0"/>
              </a:rPr>
              <a:t>v bibliografickom spracovaní,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 dirty="0">
                <a:solidFill>
                  <a:srgbClr val="231F20"/>
                </a:solidFill>
                <a:latin typeface="Century Gothic" panose="020B0502020202020204" pitchFamily="34" charset="0"/>
              </a:rPr>
              <a:t>v tvorbe a využívaní heslárov (autorít) a prácu s vlastníckymi údajmi (holdingy). </a:t>
            </a:r>
          </a:p>
          <a:p>
            <a:pPr eaLnBrk="1" hangingPunct="1">
              <a:lnSpc>
                <a:spcPct val="85000"/>
              </a:lnSpc>
            </a:pPr>
            <a:endParaRPr altLang="sk-SK" sz="2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FE9DB95E-D604-63DF-717B-3B92970C8F4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117600" y="476250"/>
            <a:ext cx="10156825" cy="1225550"/>
          </a:xfrm>
        </p:spPr>
        <p:txBody>
          <a:bodyPr/>
          <a:lstStyle/>
          <a:p>
            <a:pPr eaLnBrk="1" hangingPunct="1"/>
            <a:br>
              <a:rPr altLang="sk-SK" sz="4000">
                <a:solidFill>
                  <a:srgbClr val="58595B"/>
                </a:solidFill>
                <a:latin typeface="Century Gothic" panose="020B0502020202020204" pitchFamily="34" charset="0"/>
              </a:rPr>
            </a:br>
            <a:br>
              <a:rPr altLang="sk-SK" sz="4000">
                <a:solidFill>
                  <a:srgbClr val="58595B"/>
                </a:solidFill>
                <a:latin typeface="Century Gothic" panose="020B0502020202020204" pitchFamily="34" charset="0"/>
              </a:rPr>
            </a:br>
            <a:br>
              <a:rPr altLang="sk-SK" sz="4000">
                <a:solidFill>
                  <a:srgbClr val="58595B"/>
                </a:solidFill>
                <a:latin typeface="Century Gothic" panose="020B0502020202020204" pitchFamily="34" charset="0"/>
              </a:rPr>
            </a:br>
            <a:r>
              <a:rPr altLang="sk-SK" sz="4000">
                <a:solidFill>
                  <a:srgbClr val="58595B"/>
                </a:solidFill>
                <a:latin typeface="Century Gothic" panose="020B0502020202020204" pitchFamily="34" charset="0"/>
              </a:rPr>
              <a:t>Funkčné požadavky na autoritatívne dáta (FRAD)</a:t>
            </a:r>
            <a:endParaRPr altLang="sk-SK" sz="4000">
              <a:latin typeface="Century Gothic" panose="020B0502020202020204" pitchFamily="34" charset="0"/>
            </a:endParaRPr>
          </a:p>
        </p:txBody>
      </p:sp>
      <p:sp>
        <p:nvSpPr>
          <p:cNvPr id="34819" name="Zástupný objekt pre obsah 2">
            <a:extLst>
              <a:ext uri="{FF2B5EF4-FFF2-40B4-BE49-F238E27FC236}">
                <a16:creationId xmlns:a16="http://schemas.microsoft.com/office/drawing/2014/main" id="{AAB5104C-4C81-AFD8-1F3D-BC345BB8CEF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Funkčné požiadavky na autoritatívne údaje (FRAD, 2009) </a:t>
            </a:r>
          </a:p>
          <a:p>
            <a:pPr eaLnBrk="1" hangingPunct="1"/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je koncepčný entitno-relačný model na prepojenie dát zaznamenaných v záznamoch autorít v knižnici</a:t>
            </a:r>
          </a:p>
          <a:p>
            <a:pPr eaLnBrk="1" hangingPunct="1"/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zodpovedajú potrebám používateľov týchto dát a uľahčujú zdieľanie týchto dát </a:t>
            </a:r>
          </a:p>
          <a:p>
            <a:pPr eaLnBrk="1" hangingPunct="1"/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ide o rozšírenie modelu FRBR, do ktorého sú vo FRAD pridané ďalšie entity a atribúty</a:t>
            </a:r>
          </a:p>
          <a:p>
            <a:pPr eaLnBrk="1" hangingPunct="1"/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2AC3FC1E-E3DD-57FA-AD63-ED4D953C263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Základný model FRAD</a:t>
            </a:r>
          </a:p>
        </p:txBody>
      </p:sp>
      <p:pic>
        <p:nvPicPr>
          <p:cNvPr id="35843" name="Zástupný objekt pre obsah 4">
            <a:extLst>
              <a:ext uri="{FF2B5EF4-FFF2-40B4-BE49-F238E27FC236}">
                <a16:creationId xmlns:a16="http://schemas.microsoft.com/office/drawing/2014/main" id="{C6BB6CDA-6DE7-5CB1-55F6-F5F72C12B7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625" y="1660525"/>
            <a:ext cx="8064500" cy="4602163"/>
          </a:xfrm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53262F3F-48BC-F3BB-E565-FCFCFDB8066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 sz="4000">
                <a:solidFill>
                  <a:srgbClr val="231F20"/>
                </a:solidFill>
                <a:latin typeface="Century Gothic" panose="020B0502020202020204" pitchFamily="34" charset="0"/>
              </a:rPr>
              <a:t>Základ koncepčného modelu FRAD dát autorít je veľmi jednoduchý (B.TILLET)</a:t>
            </a:r>
            <a:endParaRPr altLang="sk-SK" sz="4000">
              <a:latin typeface="Century Gothic" panose="020B0502020202020204" pitchFamily="34" charset="0"/>
            </a:endParaRPr>
          </a:p>
        </p:txBody>
      </p:sp>
      <p:pic>
        <p:nvPicPr>
          <p:cNvPr id="36867" name="Zástupný objekt pre obsah 4" descr="Entity definované vo FRBR (stĺpec vľavo) sú rozšírené o entity a vzťahy FRAD (rámečky vpravo). Obrázok má poskytnúť predstavu o smere, ktorým sa modelovanie FRAD uberá. Šípky predstavujú vzťahy. &#10;Napríklad entita FRBR vľavo je „známa podľa“ mena (Name) a je mu „priradený“ identifikátor (Identifier). &#10;Prístupový bod (Acces Point) je „založený“ na mene (Name) alebo identifikátore. &#10;Prístupové body (Acces Point(s)) sú „riadené“ pravidlami (Rules), ktoré zase „aplikuje“ agentúra (Agency), a prístupové body (Acces Po- int(s)) sú tiež „vytvorené“ alebo „upravené“ agentúrou (Agency).">
            <a:extLst>
              <a:ext uri="{FF2B5EF4-FFF2-40B4-BE49-F238E27FC236}">
                <a16:creationId xmlns:a16="http://schemas.microsoft.com/office/drawing/2014/main" id="{B26049BD-F37E-B766-6DA9-E52F2D77A9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1609725"/>
            <a:ext cx="10156825" cy="5083175"/>
          </a:xfr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1D7ED6DB-4F24-DCDE-12AD-916CBD7195F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95275" y="482600"/>
            <a:ext cx="3351213" cy="785813"/>
          </a:xfrm>
        </p:spPr>
        <p:txBody>
          <a:bodyPr/>
          <a:lstStyle/>
          <a:p>
            <a:pPr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Základ koncepčného modelu FRAD dát autorít je veľmi jednoduchý (B.TILLET)</a:t>
            </a:r>
            <a:endParaRPr altLang="sk-SK" sz="1800">
              <a:latin typeface="Century Gothic" panose="020B0502020202020204" pitchFamily="34" charset="0"/>
            </a:endParaRPr>
          </a:p>
        </p:txBody>
      </p:sp>
      <p:sp>
        <p:nvSpPr>
          <p:cNvPr id="37891" name="Zástupný text 3">
            <a:extLst>
              <a:ext uri="{FF2B5EF4-FFF2-40B4-BE49-F238E27FC236}">
                <a16:creationId xmlns:a16="http://schemas.microsoft.com/office/drawing/2014/main" id="{A67A7E81-9E75-2B77-EDB0-08DF918EF8D5}"/>
              </a:ext>
            </a:extLst>
          </p:cNvPr>
          <p:cNvSpPr txBox="1">
            <a:spLocks noGrp="1" noChangeArrowheads="1"/>
          </p:cNvSpPr>
          <p:nvPr>
            <p:ph type="body" idx="2"/>
          </p:nvPr>
        </p:nvSpPr>
        <p:spPr>
          <a:xfrm>
            <a:off x="304800" y="1341438"/>
            <a:ext cx="3351213" cy="5033962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altLang="sk-SK" sz="1700">
                <a:solidFill>
                  <a:srgbClr val="231F20"/>
                </a:solidFill>
                <a:latin typeface="MinionPro"/>
              </a:rPr>
              <a:t>Entity definované vo FRBR (st</a:t>
            </a:r>
            <a:r>
              <a:rPr altLang="sk-SK" sz="1700">
                <a:solidFill>
                  <a:srgbClr val="231F20"/>
                </a:solidFill>
                <a:latin typeface="Arial" panose="020B0604020202020204" pitchFamily="34" charset="0"/>
              </a:rPr>
              <a:t>ĺpec vľavo) sú rozšírené o entity a vzťahy FRAD (rámečky vpravo). Obrázok má poskytnúť predstavu o smere, ktorým sa modelovanie FRAD uberá. Šípky predstavujú vzťahy. </a:t>
            </a:r>
          </a:p>
          <a:p>
            <a:pPr eaLnBrk="1" hangingPunct="1">
              <a:lnSpc>
                <a:spcPct val="75000"/>
              </a:lnSpc>
            </a:pPr>
            <a:r>
              <a:rPr altLang="sk-SK" sz="1700">
                <a:solidFill>
                  <a:srgbClr val="231F20"/>
                </a:solidFill>
                <a:latin typeface="Arial" panose="020B0604020202020204" pitchFamily="34" charset="0"/>
              </a:rPr>
              <a:t>Napríklad entita FRBR vľavo je „známa podľa“ mena (Name) a je mu „priradený“ identifikátor (Identifier). </a:t>
            </a:r>
          </a:p>
          <a:p>
            <a:pPr eaLnBrk="1" hangingPunct="1">
              <a:lnSpc>
                <a:spcPct val="75000"/>
              </a:lnSpc>
            </a:pPr>
            <a:r>
              <a:rPr altLang="sk-SK" sz="1700">
                <a:solidFill>
                  <a:srgbClr val="231F20"/>
                </a:solidFill>
                <a:latin typeface="Arial" panose="020B0604020202020204" pitchFamily="34" charset="0"/>
              </a:rPr>
              <a:t>Prístupový bod (Acces Point) je „založený“ na mene (Name) alebo identifikátore. </a:t>
            </a:r>
          </a:p>
          <a:p>
            <a:pPr eaLnBrk="1" hangingPunct="1">
              <a:lnSpc>
                <a:spcPct val="75000"/>
              </a:lnSpc>
            </a:pPr>
            <a:r>
              <a:rPr altLang="sk-SK" sz="1700">
                <a:solidFill>
                  <a:srgbClr val="231F20"/>
                </a:solidFill>
                <a:latin typeface="Arial" panose="020B0604020202020204" pitchFamily="34" charset="0"/>
              </a:rPr>
              <a:t>Prístupové body (Acces Point(s)) sú „riadené“ pravidlami (Rules), ktoré zase „aplikuje“ agentúra (Agency), a prístupové body (Acces Po- int(s)) sú tiež „vytvorené“ alebo „upravené“ agentúrou (Agency).</a:t>
            </a:r>
            <a:endParaRPr altLang="sk-SK" sz="1700">
              <a:solidFill>
                <a:srgbClr val="231F20"/>
              </a:solidFill>
              <a:latin typeface="MinionPro"/>
            </a:endParaRPr>
          </a:p>
          <a:p>
            <a:pPr eaLnBrk="1" hangingPunct="1">
              <a:lnSpc>
                <a:spcPct val="75000"/>
              </a:lnSpc>
            </a:pPr>
            <a:endParaRPr altLang="sk-SK" sz="1500">
              <a:latin typeface="Century Gothic" panose="020B0502020202020204" pitchFamily="34" charset="0"/>
            </a:endParaRPr>
          </a:p>
        </p:txBody>
      </p:sp>
      <p:pic>
        <p:nvPicPr>
          <p:cNvPr id="37892" name="Zástupný objekt pre obsah 4">
            <a:extLst>
              <a:ext uri="{FF2B5EF4-FFF2-40B4-BE49-F238E27FC236}">
                <a16:creationId xmlns:a16="http://schemas.microsoft.com/office/drawing/2014/main" id="{A009C2FB-6EF9-26E0-8A4E-2DDEE80653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3213" y="404813"/>
            <a:ext cx="7616825" cy="6264275"/>
          </a:xfrm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DB03326E-84BB-1DEA-3797-D28C8781CE3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solidFill>
                  <a:srgbClr val="58595B"/>
                </a:solidFill>
                <a:latin typeface="Century Gothic" panose="020B0502020202020204" pitchFamily="34" charset="0"/>
              </a:rPr>
              <a:t>Funkčné požadavky na vecné autoritatívne dáta (FRSAD, 2011)</a:t>
            </a:r>
            <a:endParaRPr altLang="sk-SK">
              <a:latin typeface="Century Gothic" panose="020B0502020202020204" pitchFamily="34" charset="0"/>
            </a:endParaRPr>
          </a:p>
        </p:txBody>
      </p:sp>
      <p:sp>
        <p:nvSpPr>
          <p:cNvPr id="38915" name="Zástupný objekt pre obsah 2">
            <a:extLst>
              <a:ext uri="{FF2B5EF4-FFF2-40B4-BE49-F238E27FC236}">
                <a16:creationId xmlns:a16="http://schemas.microsoft.com/office/drawing/2014/main" id="{B7841223-B621-29A5-BF6A-ACA4374CE79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 sz="2800">
                <a:solidFill>
                  <a:srgbClr val="231F20"/>
                </a:solidFill>
                <a:latin typeface="Century Gothic" panose="020B0502020202020204" pitchFamily="34" charset="0"/>
              </a:rPr>
              <a:t>Funkčné požiadavky IFLA na </a:t>
            </a:r>
            <a:r>
              <a:rPr altLang="sk-SK" sz="2800" i="1">
                <a:solidFill>
                  <a:srgbClr val="231F20"/>
                </a:solidFill>
                <a:latin typeface="Century Gothic" panose="020B0502020202020204" pitchFamily="34" charset="0"/>
              </a:rPr>
              <a:t>vecné</a:t>
            </a:r>
            <a:r>
              <a:rPr altLang="sk-SK" sz="2800">
                <a:solidFill>
                  <a:srgbClr val="231F20"/>
                </a:solidFill>
                <a:latin typeface="Century Gothic" panose="020B0502020202020204" pitchFamily="34" charset="0"/>
              </a:rPr>
              <a:t> autoritatívne dáta (predmetové autority) </a:t>
            </a:r>
          </a:p>
          <a:p>
            <a:pPr eaLnBrk="1" hangingPunct="1"/>
            <a:r>
              <a:rPr altLang="sk-SK" sz="2800">
                <a:solidFill>
                  <a:srgbClr val="231F20"/>
                </a:solidFill>
                <a:latin typeface="Century Gothic" panose="020B0502020202020204" pitchFamily="34" charset="0"/>
              </a:rPr>
              <a:t>je koncepčný entitno-relačný model vzťahov medzi vecnými (predmetovými) entitami. </a:t>
            </a:r>
          </a:p>
          <a:p>
            <a:pPr eaLnBrk="1" hangingPunct="1"/>
            <a:r>
              <a:rPr altLang="sk-SK" sz="2800">
                <a:solidFill>
                  <a:srgbClr val="231F20"/>
                </a:solidFill>
                <a:latin typeface="Century Gothic" panose="020B0502020202020204" pitchFamily="34" charset="0"/>
              </a:rPr>
              <a:t>Je pokračovaním práce vykonanej na modeli FRBR.</a:t>
            </a:r>
          </a:p>
          <a:p>
            <a:pPr eaLnBrk="1" hangingPunct="1"/>
            <a:r>
              <a:rPr altLang="sk-SK" sz="2800">
                <a:solidFill>
                  <a:srgbClr val="231F20"/>
                </a:solidFill>
                <a:latin typeface="Century Gothic" panose="020B0502020202020204" pitchFamily="34" charset="0"/>
              </a:rPr>
              <a:t> Model je určený na podporu globálneho zdieľania a opätovného použitia údajov, tzv. subjektových (predmetových, vecných) autorít.</a:t>
            </a:r>
          </a:p>
          <a:p>
            <a:pPr eaLnBrk="1" hangingPunct="1"/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60AF34D6-07A9-9AD1-C49A-5BCB7A06015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04800" y="188913"/>
            <a:ext cx="3351213" cy="936625"/>
          </a:xfrm>
        </p:spPr>
        <p:txBody>
          <a:bodyPr/>
          <a:lstStyle/>
          <a:p>
            <a:pPr eaLnBrk="1" hangingPunct="1"/>
            <a:r>
              <a:rPr altLang="sk-SK" sz="1800">
                <a:solidFill>
                  <a:srgbClr val="58595B"/>
                </a:solidFill>
                <a:latin typeface="Myriad Pro" pitchFamily="34" charset="0"/>
              </a:rPr>
              <a:t>Základný model a pojmy FRSAD</a:t>
            </a:r>
            <a:br>
              <a:rPr altLang="sk-SK" sz="1800">
                <a:solidFill>
                  <a:srgbClr val="58595B"/>
                </a:solidFill>
                <a:latin typeface="Myriad Pro" pitchFamily="34" charset="0"/>
              </a:rPr>
            </a:br>
            <a:endParaRPr altLang="sk-SK">
              <a:latin typeface="Century Gothic" panose="020B0502020202020204" pitchFamily="34" charset="0"/>
            </a:endParaRPr>
          </a:p>
        </p:txBody>
      </p:sp>
      <p:pic>
        <p:nvPicPr>
          <p:cNvPr id="39939" name="Zástupný objekt pre obsah 5">
            <a:extLst>
              <a:ext uri="{FF2B5EF4-FFF2-40B4-BE49-F238E27FC236}">
                <a16:creationId xmlns:a16="http://schemas.microsoft.com/office/drawing/2014/main" id="{997EBCB4-9DC5-8BE6-C9DC-9A45406B8D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6213" y="2420938"/>
            <a:ext cx="7770812" cy="2016125"/>
          </a:xfrm>
        </p:spPr>
      </p:pic>
      <p:sp>
        <p:nvSpPr>
          <p:cNvPr id="39940" name="Zástupný text 3">
            <a:extLst>
              <a:ext uri="{FF2B5EF4-FFF2-40B4-BE49-F238E27FC236}">
                <a16:creationId xmlns:a16="http://schemas.microsoft.com/office/drawing/2014/main" id="{570ADFB0-F527-D5DF-2BC5-F0112CA33AF5}"/>
              </a:ext>
            </a:extLst>
          </p:cNvPr>
          <p:cNvSpPr txBox="1">
            <a:spLocks noGrp="1" noChangeArrowheads="1"/>
          </p:cNvSpPr>
          <p:nvPr>
            <p:ph type="body" idx="2"/>
          </p:nvPr>
        </p:nvSpPr>
        <p:spPr>
          <a:xfrm>
            <a:off x="304800" y="1196975"/>
            <a:ext cx="3351213" cy="5178425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altLang="sk-SK" sz="1500" i="1">
                <a:solidFill>
                  <a:srgbClr val="231F20"/>
                </a:solidFill>
                <a:latin typeface="MinionPro"/>
              </a:rPr>
              <a:t>Dielo (Work)</a:t>
            </a:r>
            <a:r>
              <a:rPr altLang="sk-SK" sz="1500">
                <a:solidFill>
                  <a:srgbClr val="231F20"/>
                </a:solidFill>
                <a:latin typeface="MinionPro"/>
              </a:rPr>
              <a:t> – je zaznamenaný prejav intelektuálnej alebo umeleckej tvorby.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 i="1">
                <a:solidFill>
                  <a:srgbClr val="231F20"/>
                </a:solidFill>
                <a:latin typeface="MinionPro"/>
              </a:rPr>
              <a:t>Téma (Thema)</a:t>
            </a:r>
            <a:r>
              <a:rPr altLang="sk-SK" sz="1500">
                <a:solidFill>
                  <a:srgbClr val="231F20"/>
                </a:solidFill>
                <a:latin typeface="MinionPro"/>
              </a:rPr>
              <a:t> – je </a:t>
            </a:r>
            <a:r>
              <a:rPr altLang="sk-SK" sz="1500">
                <a:solidFill>
                  <a:srgbClr val="231F20"/>
                </a:solidFill>
                <a:latin typeface="Arial" panose="020B0604020202020204" pitchFamily="34" charset="0"/>
              </a:rPr>
              <a:t>čokoľvek, čo môže byť predmetom diela. 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 i="1">
                <a:solidFill>
                  <a:srgbClr val="231F20"/>
                </a:solidFill>
                <a:latin typeface="MinionPro"/>
              </a:rPr>
              <a:t>Meno, výraz</a:t>
            </a:r>
            <a:r>
              <a:rPr altLang="sk-SK" sz="1500">
                <a:solidFill>
                  <a:srgbClr val="231F20"/>
                </a:solidFill>
                <a:latin typeface="MinionPro"/>
              </a:rPr>
              <a:t> (Nomen) - meno, pomenovanie – je akýko</a:t>
            </a:r>
            <a:r>
              <a:rPr altLang="sk-SK" sz="1500">
                <a:solidFill>
                  <a:srgbClr val="231F20"/>
                </a:solidFill>
                <a:latin typeface="Arial" panose="020B0604020202020204" pitchFamily="34" charset="0"/>
              </a:rPr>
              <a:t>ľvek 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 b="1">
                <a:solidFill>
                  <a:srgbClr val="231F20"/>
                </a:solidFill>
                <a:latin typeface="Arial" panose="020B0604020202020204" pitchFamily="34" charset="0"/>
              </a:rPr>
              <a:t>alfanumerický, 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 b="1">
                <a:solidFill>
                  <a:srgbClr val="231F20"/>
                </a:solidFill>
                <a:latin typeface="Arial" panose="020B0604020202020204" pitchFamily="34" charset="0"/>
              </a:rPr>
              <a:t>zvukový, 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 b="1">
                <a:solidFill>
                  <a:srgbClr val="231F20"/>
                </a:solidFill>
                <a:latin typeface="Arial" panose="020B0604020202020204" pitchFamily="34" charset="0"/>
              </a:rPr>
              <a:t>vizuálny alebo akýkoľvek iný symbol, znak alebo kombinácia symbolov</a:t>
            </a:r>
            <a:r>
              <a:rPr altLang="sk-SK" sz="1500">
                <a:solidFill>
                  <a:srgbClr val="231F20"/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>
                <a:solidFill>
                  <a:srgbClr val="231F20"/>
                </a:solidFill>
                <a:latin typeface="Arial" panose="020B0604020202020204" pitchFamily="34" charset="0"/>
              </a:rPr>
              <a:t>ktorými je téma známa, odkazuje sa na ňu..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>
                <a:solidFill>
                  <a:srgbClr val="231F20"/>
                </a:solidFill>
                <a:latin typeface="Arial" panose="020B0604020202020204" pitchFamily="34" charset="0"/>
              </a:rPr>
              <a:t>Výrazom, menom, môže byť akékoľvek vyjadrenie témy. V ideálnom prípade bude existovať autoritatívny súbor so všetkými možnými predmetmi/témami. 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>
                <a:solidFill>
                  <a:srgbClr val="231F20"/>
                </a:solidFill>
                <a:latin typeface="Arial" panose="020B0604020202020204" pitchFamily="34" charset="0"/>
              </a:rPr>
              <a:t>To znamená, že by malo byť možné vymieňať si údaje o vecných (predmetových) autoritách medzi systémami.</a:t>
            </a:r>
            <a:endParaRPr altLang="sk-SK" sz="1500">
              <a:solidFill>
                <a:srgbClr val="231F20"/>
              </a:solidFill>
              <a:latin typeface="MinionPro"/>
            </a:endParaRPr>
          </a:p>
          <a:p>
            <a:pPr eaLnBrk="1" hangingPunct="1">
              <a:lnSpc>
                <a:spcPct val="75000"/>
              </a:lnSpc>
            </a:pPr>
            <a:endParaRPr altLang="sk-SK" sz="14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F1923BB2-774D-0D9B-5D17-D78C61593A2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 sz="4000">
                <a:solidFill>
                  <a:srgbClr val="58595B"/>
                </a:solidFill>
                <a:latin typeface="Century Gothic" panose="020B0502020202020204" pitchFamily="34" charset="0"/>
              </a:rPr>
              <a:t>Referenčný model pre knižnice (LRM)</a:t>
            </a:r>
            <a:br>
              <a:rPr altLang="sk-SK" sz="1600" b="1">
                <a:solidFill>
                  <a:srgbClr val="58595B"/>
                </a:solidFill>
                <a:latin typeface="Myriad Pro" pitchFamily="34" charset="0"/>
              </a:rPr>
            </a:br>
            <a:endParaRPr altLang="sk-SK" sz="4000">
              <a:latin typeface="Century Gothic" panose="020B0502020202020204" pitchFamily="34" charset="0"/>
            </a:endParaRPr>
          </a:p>
        </p:txBody>
      </p:sp>
      <p:sp>
        <p:nvSpPr>
          <p:cNvPr id="40963" name="Zástupný objekt pre obsah 2">
            <a:extLst>
              <a:ext uri="{FF2B5EF4-FFF2-40B4-BE49-F238E27FC236}">
                <a16:creationId xmlns:a16="http://schemas.microsoft.com/office/drawing/2014/main" id="{A4A574B4-44B6-45AC-1696-36015BCE548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117600" y="1052513"/>
            <a:ext cx="10156825" cy="5119687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altLang="sk-SK" sz="2000" b="1">
                <a:solidFill>
                  <a:srgbClr val="231F20"/>
                </a:solidFill>
                <a:latin typeface="Century Gothic" panose="020B0502020202020204" pitchFamily="34" charset="0"/>
              </a:rPr>
              <a:t>IFLA Library Reference Model</a:t>
            </a:r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 (LRM; 2020) je referenčný koncepčný entitno-relačný model pre knižnice a ich bibliografickú a katalogizačnú oblasť na najvyššej úrovni.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Vyjadruje „logickú štruktúru bibliografických informácií“.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Zjednocuje modely funkčných požiadaviek na bibliografické záznamy (FRBR), funkčné požiadavky na údaje o autoritách (FRAD) a funkčné požiadavky na vecné (predmetové) úda- je (FRSAD).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LRM sa má používať ako základ katalogizačných pravidiel a implementácie bibliografických informačných systémov.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V katalogizačnej a bibliografickej praxi a používaných ILS pretrváva tradičná paradigma bibliografie a katalogizácie.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Pri navrhovaní nových systémov a služieb musia vývojári reagovať v systémových analýzach a aplikáciách na nové koncepčné modely a rámce IFLA. </a:t>
            </a:r>
          </a:p>
          <a:p>
            <a:pPr eaLnBrk="1" hangingPunct="1">
              <a:lnSpc>
                <a:spcPct val="85000"/>
              </a:lnSpc>
            </a:pPr>
            <a:endParaRPr altLang="sk-SK" sz="2000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5000"/>
              </a:lnSpc>
            </a:pPr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8E9AEBDA-DEA2-C8C1-EDE1-7109814F2FD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 sz="4000">
                <a:solidFill>
                  <a:srgbClr val="58595B"/>
                </a:solidFill>
                <a:latin typeface="Century Gothic" panose="020B0502020202020204" pitchFamily="34" charset="0"/>
              </a:rPr>
              <a:t>IFLA referenčný koncepčný entitno-relačný model pre knižnice (LRM, 2020)</a:t>
            </a:r>
            <a:endParaRPr altLang="sk-SK" sz="4000">
              <a:latin typeface="Century Gothic" panose="020B0502020202020204" pitchFamily="34" charset="0"/>
            </a:endParaRPr>
          </a:p>
        </p:txBody>
      </p:sp>
      <p:pic>
        <p:nvPicPr>
          <p:cNvPr id="41987" name="Zástupný objekt pre obsah 4">
            <a:extLst>
              <a:ext uri="{FF2B5EF4-FFF2-40B4-BE49-F238E27FC236}">
                <a16:creationId xmlns:a16="http://schemas.microsoft.com/office/drawing/2014/main" id="{FA94C942-DD0B-E59D-53DF-D55C23DBCD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00" y="1473200"/>
            <a:ext cx="10512425" cy="5195888"/>
          </a:xfr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5BA5D3FC-1AE9-16CD-EB84-B607B5DE60A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117600" y="76200"/>
            <a:ext cx="10880725" cy="1397000"/>
          </a:xfrm>
        </p:spPr>
        <p:txBody>
          <a:bodyPr/>
          <a:lstStyle/>
          <a:p>
            <a:pPr eaLnBrk="1" hangingPunct="1"/>
            <a:r>
              <a:rPr altLang="sk-SK" sz="4000">
                <a:solidFill>
                  <a:srgbClr val="58595B"/>
                </a:solidFill>
                <a:latin typeface="Century Gothic" panose="020B0502020202020204" pitchFamily="34" charset="0"/>
              </a:rPr>
              <a:t>FRBRoo konceptuálny model v objektovo orientovanom formalizme (2015)</a:t>
            </a:r>
            <a:endParaRPr altLang="sk-SK" sz="4000">
              <a:latin typeface="Century Gothic" panose="020B0502020202020204" pitchFamily="34" charset="0"/>
            </a:endParaRPr>
          </a:p>
        </p:txBody>
      </p:sp>
      <p:sp>
        <p:nvSpPr>
          <p:cNvPr id="43011" name="Zástupný objekt pre obsah 2">
            <a:extLst>
              <a:ext uri="{FF2B5EF4-FFF2-40B4-BE49-F238E27FC236}">
                <a16:creationId xmlns:a16="http://schemas.microsoft.com/office/drawing/2014/main" id="{86F85B2E-5ACB-01C8-0898-F94C7742C7B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FRBRoo (2015) je </a:t>
            </a:r>
            <a:r>
              <a:rPr altLang="sk-SK" i="1">
                <a:solidFill>
                  <a:srgbClr val="231F20"/>
                </a:solidFill>
                <a:latin typeface="Century Gothic" panose="020B0502020202020204" pitchFamily="34" charset="0"/>
              </a:rPr>
              <a:t>objektovo orientovanou </a:t>
            </a:r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verziou rodiny objektovo-orientovaných modelov FRBR </a:t>
            </a:r>
          </a:p>
          <a:p>
            <a:pPr eaLnBrk="1" hangingPunct="1">
              <a:lnSpc>
                <a:spcPct val="85000"/>
              </a:lnSpc>
            </a:pPr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FRBRoo nie je entitno-relačný model, ale konceptuálny „objektovo-orientovaný model“. </a:t>
            </a:r>
          </a:p>
          <a:p>
            <a:pPr eaLnBrk="1" hangingPunct="1">
              <a:lnSpc>
                <a:spcPct val="85000"/>
              </a:lnSpc>
            </a:pPr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Pomocou pojmov je modelované konceptuálne prepojenie a harmonizácia s potrebami múzeí a konkrétne s referenčným CIDOC CRM (2006). </a:t>
            </a:r>
          </a:p>
          <a:p>
            <a:pPr eaLnBrk="1" hangingPunct="1">
              <a:lnSpc>
                <a:spcPct val="85000"/>
              </a:lnSpc>
            </a:pPr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FRBRoo zachytáva a reprezentuje základnú sémantiku bibliografických informácií, a preto uľahčuje integráciu, sprostredkovanie a výmenu </a:t>
            </a:r>
            <a:r>
              <a:rPr altLang="sk-SK" i="1">
                <a:solidFill>
                  <a:srgbClr val="231F20"/>
                </a:solidFill>
                <a:latin typeface="Century Gothic" panose="020B0502020202020204" pitchFamily="34" charset="0"/>
              </a:rPr>
              <a:t>bibliografických</a:t>
            </a:r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 a </a:t>
            </a:r>
            <a:r>
              <a:rPr altLang="sk-SK" i="1">
                <a:solidFill>
                  <a:srgbClr val="231F20"/>
                </a:solidFill>
                <a:latin typeface="Century Gothic" panose="020B0502020202020204" pitchFamily="34" charset="0"/>
              </a:rPr>
              <a:t>muzeálnych</a:t>
            </a:r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 informácií.</a:t>
            </a:r>
          </a:p>
          <a:p>
            <a:pPr eaLnBrk="1" hangingPunct="1">
              <a:lnSpc>
                <a:spcPct val="85000"/>
              </a:lnSpc>
            </a:pPr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EFCA7F7F-E31C-5F05-FC67-6DA3277D97C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solidFill>
                  <a:srgbClr val="58595B"/>
                </a:solidFill>
                <a:latin typeface="Century Gothic" panose="020B0502020202020204" pitchFamily="34" charset="0"/>
              </a:rPr>
              <a:t>BIBFRAME rámec iniciatívneho vývoja novej bibliografie</a:t>
            </a:r>
            <a:endParaRPr altLang="sk-SK">
              <a:latin typeface="Century Gothic" panose="020B0502020202020204" pitchFamily="34" charset="0"/>
            </a:endParaRPr>
          </a:p>
        </p:txBody>
      </p:sp>
      <p:sp>
        <p:nvSpPr>
          <p:cNvPr id="44035" name="Zástupný objekt pre obsah 2">
            <a:extLst>
              <a:ext uri="{FF2B5EF4-FFF2-40B4-BE49-F238E27FC236}">
                <a16:creationId xmlns:a16="http://schemas.microsoft.com/office/drawing/2014/main" id="{0C24C392-6444-0AA0-4C90-1AC3C20C1E3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BIBFRAME (2021) je iniciovaný Kongresovou knižnicou. </a:t>
            </a:r>
          </a:p>
          <a:p>
            <a:pPr eaLnBrk="1" hangingPunct="1"/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Poskytuje základ pre budúcnosť bibliografického popisu na webe aj v širšom prepojenom svete, ktorý je založený na technikách prepojených dát.</a:t>
            </a:r>
          </a:p>
          <a:p>
            <a:pPr eaLnBrk="1" hangingPunct="1"/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Hlavným zameraním iniciatívy je určiť cestu prechodu pre formáty MARC 21 pri zachovaní robustnej výmeny údajov, ktorá v posledných desaťročiach podporila zdieľanie zdrojov a úsporu nákladov na katalogizáciu.</a:t>
            </a:r>
          </a:p>
          <a:p>
            <a:pPr eaLnBrk="1" hangingPunct="1"/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V súčasnosti prebiehajú experimenty so spracovaním dokumentov v BIBFRAME, pričom sa súčasne používa MARC 21 aj BIBFRAME. </a:t>
            </a:r>
          </a:p>
          <a:p>
            <a:pPr eaLnBrk="1" hangingPunct="1"/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Pozornosť sa venuje dvojsmernej konverzii dát MARC 21 – BIBFRAME; BIBFRAME – MARC 21.</a:t>
            </a:r>
          </a:p>
          <a:p>
            <a:pPr eaLnBrk="1" hangingPunct="1"/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2">
            <a:extLst>
              <a:ext uri="{FF2B5EF4-FFF2-40B4-BE49-F238E27FC236}">
                <a16:creationId xmlns:a16="http://schemas.microsoft.com/office/drawing/2014/main" id="{BD2FCF60-5F55-DDCD-D46F-5831B73FEAC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117600" y="333375"/>
            <a:ext cx="10156825" cy="1139825"/>
          </a:xfrm>
        </p:spPr>
        <p:txBody>
          <a:bodyPr/>
          <a:lstStyle/>
          <a:p>
            <a:pPr eaLnBrk="1" hangingPunct="1"/>
            <a:r>
              <a:rPr altLang="sk-SK" sz="4000">
                <a:latin typeface="Century Gothic" panose="020B0502020202020204" pitchFamily="34" charset="0"/>
              </a:rPr>
              <a:t>Prvky štruktúry nového systému knihovníctva (1)</a:t>
            </a:r>
            <a:endParaRPr lang="en-US" altLang="sk-SK" sz="4000">
              <a:latin typeface="Century Gothic" panose="020B0502020202020204" pitchFamily="34" charset="0"/>
            </a:endParaRPr>
          </a:p>
        </p:txBody>
      </p:sp>
      <p:sp>
        <p:nvSpPr>
          <p:cNvPr id="17411" name="Zástupný symbol obsahu 13">
            <a:extLst>
              <a:ext uri="{FF2B5EF4-FFF2-40B4-BE49-F238E27FC236}">
                <a16:creationId xmlns:a16="http://schemas.microsoft.com/office/drawing/2014/main" id="{35DCF76F-D034-E86F-4A29-E551BF50633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 sz="2200">
                <a:latin typeface="Century Gothic" panose="020B0502020202020204" pitchFamily="34" charset="0"/>
              </a:rPr>
              <a:t>1. Katalogizačné principy IFLA (Statement of International Cataloguing Principles (ICP)). </a:t>
            </a:r>
          </a:p>
          <a:p>
            <a:pPr eaLnBrk="1" hangingPunct="1"/>
            <a:r>
              <a:rPr altLang="sk-SK" sz="2200">
                <a:latin typeface="Century Gothic" panose="020B0502020202020204" pitchFamily="34" charset="0"/>
              </a:rPr>
              <a:t>2. Popis a  prístup ku zdrojom (Resource Description and Acces (RDA)). </a:t>
            </a:r>
          </a:p>
          <a:p>
            <a:pPr eaLnBrk="1" hangingPunct="1"/>
            <a:r>
              <a:rPr altLang="sk-SK" sz="2200">
                <a:latin typeface="Century Gothic" panose="020B0502020202020204" pitchFamily="34" charset="0"/>
              </a:rPr>
              <a:t>3. Funkčné požiadavky na bibliografické záznamy (Functional Requirements for Bibliographic Records (FRBR)). </a:t>
            </a:r>
          </a:p>
          <a:p>
            <a:pPr eaLnBrk="1" hangingPunct="1"/>
            <a:r>
              <a:rPr altLang="sk-SK" sz="2200">
                <a:latin typeface="Century Gothic" panose="020B0502020202020204" pitchFamily="34" charset="0"/>
              </a:rPr>
              <a:t>4. Funkčné požadavky na autoritatívne dáta (Functional Requirements for Authority Data (FRAD)). </a:t>
            </a:r>
          </a:p>
          <a:p>
            <a:pPr eaLnBrk="1" hangingPunct="1"/>
            <a:r>
              <a:rPr altLang="sk-SK" sz="2200">
                <a:latin typeface="Century Gothic" panose="020B0502020202020204" pitchFamily="34" charset="0"/>
              </a:rPr>
              <a:t>5. Funkčné požadavky na vecné autoritatívne dáta (predmetové autority) (Functional Requirements for Subject Authority Data (FRSAD)).</a:t>
            </a:r>
            <a:endParaRPr lang="en-US" altLang="sk-SK" sz="2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2B9EC47D-457A-88D7-94EF-FF0874C5A78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Koncept BIBFRAME</a:t>
            </a:r>
          </a:p>
        </p:txBody>
      </p:sp>
      <p:pic>
        <p:nvPicPr>
          <p:cNvPr id="45059" name="Zástupný objekt pre obsah 4">
            <a:extLst>
              <a:ext uri="{FF2B5EF4-FFF2-40B4-BE49-F238E27FC236}">
                <a16:creationId xmlns:a16="http://schemas.microsoft.com/office/drawing/2014/main" id="{E0F8DAE8-5418-E4FA-B8F8-FEF02DE8F4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8788" y="1701800"/>
            <a:ext cx="5975350" cy="4876800"/>
          </a:xfrm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A40166E0-B78B-F83D-DD4D-C4F9E829188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Záver: Význam nových trendov pre knihovníctvo a bibliografiu</a:t>
            </a:r>
          </a:p>
        </p:txBody>
      </p:sp>
      <p:sp>
        <p:nvSpPr>
          <p:cNvPr id="46083" name="Zástupný objekt pre obsah 2">
            <a:extLst>
              <a:ext uri="{FF2B5EF4-FFF2-40B4-BE49-F238E27FC236}">
                <a16:creationId xmlns:a16="http://schemas.microsoft.com/office/drawing/2014/main" id="{98341069-1BBE-70FC-77CD-423B367ECC5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117600" y="1701800"/>
            <a:ext cx="10156825" cy="460692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Postmoderná bibliografia už nie je len činnosť zameraná na formálny identifikačný popis a súpis dokumentov. </a:t>
            </a:r>
          </a:p>
          <a:p>
            <a:pPr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 počítačových záznamoch sa agregujú entity, atribúty a vzťahy, ktoré umožňujú hĺbkové spracovanie dokumentov a umožňujú vykonávať veľmi dôkladný bibliograficko-informačný prieskum. </a:t>
            </a:r>
          </a:p>
          <a:p>
            <a:pPr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Sofistikované softvéry umožňujú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spájať bibliografické dáta s úplnými textami dokumentov alebo s multimédiami,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využívať súbory autorít,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pracovať v integrovanom a používateľsky komfortnom prostredí,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využívať nástroje World Wide Webu a pod. </a:t>
            </a:r>
          </a:p>
          <a:p>
            <a:pPr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Ďalším štandardným znakom postmodernej bibliografie je využívanie dát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 bibliografickom spracovaní,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 tvorbe a využívaní heslárov (autorít) a prácu s vlastníckymi údajmi (holdingy). </a:t>
            </a:r>
          </a:p>
          <a:p>
            <a:pPr eaLnBrk="1" hangingPunct="1">
              <a:lnSpc>
                <a:spcPct val="85000"/>
              </a:lnSpc>
            </a:pPr>
            <a:endParaRPr altLang="sk-SK" sz="2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C4D784EF-EC2B-95E9-4D4A-D55B2050875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Dva smery tvorby metadát</a:t>
            </a:r>
          </a:p>
        </p:txBody>
      </p:sp>
      <p:sp>
        <p:nvSpPr>
          <p:cNvPr id="47107" name="Zástupný objekt pre obsah 2">
            <a:extLst>
              <a:ext uri="{FF2B5EF4-FFF2-40B4-BE49-F238E27FC236}">
                <a16:creationId xmlns:a16="http://schemas.microsoft.com/office/drawing/2014/main" id="{1C74120B-43C4-AEFB-FCAE-D7FE050A4CC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 sz="3600">
                <a:solidFill>
                  <a:srgbClr val="231F20"/>
                </a:solidFill>
                <a:latin typeface="Century Gothic" panose="020B0502020202020204" pitchFamily="34" charset="0"/>
              </a:rPr>
              <a:t>Vo vzťahu k metadátam - bibliografickému textu a textu dokumentu sa rozvíjajú dve hlavné konvergujúce tendencie (smery)</a:t>
            </a:r>
          </a:p>
          <a:p>
            <a:pPr eaLnBrk="1" hangingPunct="1"/>
            <a:r>
              <a:rPr altLang="sk-SK" sz="3600" i="1">
                <a:solidFill>
                  <a:srgbClr val="231F20"/>
                </a:solidFill>
                <a:latin typeface="Century Gothic" panose="020B0502020202020204" pitchFamily="34" charset="0"/>
              </a:rPr>
              <a:t>štrukturálny</a:t>
            </a:r>
            <a:endParaRPr altLang="sk-SK" sz="3600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altLang="sk-SK" sz="3600" i="1">
                <a:solidFill>
                  <a:srgbClr val="231F20"/>
                </a:solidFill>
                <a:latin typeface="Century Gothic" panose="020B0502020202020204" pitchFamily="34" charset="0"/>
              </a:rPr>
              <a:t>hypertextový</a:t>
            </a:r>
            <a:endParaRPr altLang="sk-SK" sz="3600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altLang="sk-SK" sz="1800">
              <a:solidFill>
                <a:srgbClr val="231F20"/>
              </a:solidFill>
              <a:latin typeface="MinionPro"/>
            </a:endParaRPr>
          </a:p>
          <a:p>
            <a:pPr eaLnBrk="1" hangingPunct="1"/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A81029EA-CABD-31E2-40F0-87D3487C984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Štrukturálna tendencia (smer)</a:t>
            </a:r>
          </a:p>
        </p:txBody>
      </p:sp>
      <p:sp>
        <p:nvSpPr>
          <p:cNvPr id="48131" name="Zástupný objekt pre obsah 2">
            <a:extLst>
              <a:ext uri="{FF2B5EF4-FFF2-40B4-BE49-F238E27FC236}">
                <a16:creationId xmlns:a16="http://schemas.microsoft.com/office/drawing/2014/main" id="{B60E14E9-E913-7231-F2BF-542CB30BA4D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Prvá – </a:t>
            </a:r>
            <a:r>
              <a:rPr altLang="sk-SK" sz="1800" i="1">
                <a:solidFill>
                  <a:srgbClr val="231F20"/>
                </a:solidFill>
                <a:latin typeface="Century Gothic" panose="020B0502020202020204" pitchFamily="34" charset="0"/>
              </a:rPr>
              <a:t>štrukturálna</a:t>
            </a:r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 – je evolučná, vnútrobibliografická, viaže sa na podstatný proces – spracovanie dokumentov</a:t>
            </a:r>
          </a:p>
          <a:p>
            <a:pPr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Ide o sústavne zdokonaľovaný systém formátu MARC, najmä formátu MARC 21. </a:t>
            </a:r>
          </a:p>
          <a:p>
            <a:pPr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Formát MARC 21 predstavuje najstabilnejšiu a najpodrobnejšiu sadu údajov (dataset, metadata), ktorá sa naďalej používa v bibliografii a katalogizácii a ešte sa dlho bude používať v praxi a ILS. </a:t>
            </a:r>
          </a:p>
          <a:p>
            <a:pPr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Popritom sa budú postupne rozvíjať a nasadzovať aplikácie, ktoré umožnia konvertibilitu s dátami MARC 21, avšak tie budú založené </a:t>
            </a:r>
          </a:p>
          <a:p>
            <a:pPr lvl="1"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na značkovacích jazykoch štandardu SGML a aplikáciách XML, HTML, TEI a pod. </a:t>
            </a:r>
          </a:p>
          <a:p>
            <a:pPr lvl="1"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na koncepte entitno-relačných modelov rodiny FRBR </a:t>
            </a:r>
          </a:p>
          <a:p>
            <a:pPr lvl="1"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na objektovo-orientovaných modelov FRBRoo. </a:t>
            </a:r>
          </a:p>
          <a:p>
            <a:pPr eaLnBrk="1" hangingPunct="1"/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62FD9883-3F19-30CF-64CE-4BA21743B17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Hypertextová tendencia (smer)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DCEBB4-F362-E39B-E1F4-A6517984C95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1218986" eaLnBrk="1" fontAlgn="auto" hangingPunct="1">
              <a:spcBef>
                <a:spcPts val="1865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sz="2800">
                <a:solidFill>
                  <a:srgbClr val="231F20"/>
                </a:solidFill>
              </a:rPr>
              <a:t>Druhá – </a:t>
            </a:r>
            <a:r>
              <a:rPr sz="2800" i="1">
                <a:solidFill>
                  <a:srgbClr val="231F20"/>
                </a:solidFill>
              </a:rPr>
              <a:t>hypertextová</a:t>
            </a:r>
            <a:r>
              <a:rPr sz="2800">
                <a:solidFill>
                  <a:srgbClr val="231F20"/>
                </a:solidFill>
              </a:rPr>
              <a:t> – je mimobibliografickej, (mimo odboru knihovníctva) proveniencie</a:t>
            </a:r>
          </a:p>
          <a:p>
            <a:pPr marL="0" indent="0" defTabSz="1218986" eaLnBrk="1" fontAlgn="auto" hangingPunct="1">
              <a:spcBef>
                <a:spcPts val="1865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sz="2800">
                <a:solidFill>
                  <a:srgbClr val="231F20"/>
                </a:solidFill>
              </a:rPr>
              <a:t>Viaže sa na </a:t>
            </a:r>
          </a:p>
          <a:p>
            <a:pPr marL="731391" lvl="1" indent="-304751" defTabSz="1218986" eaLnBrk="1" fontAlgn="auto" hangingPunct="1">
              <a:spcBef>
                <a:spcPts val="1065"/>
              </a:spcBef>
              <a:spcAft>
                <a:spcPts val="0"/>
              </a:spcAft>
              <a:buFont typeface="Century Gothic" pitchFamily="34"/>
              <a:buChar char="–"/>
              <a:defRPr/>
            </a:pPr>
            <a:r>
              <a:rPr sz="2400">
                <a:solidFill>
                  <a:srgbClr val="231F20"/>
                </a:solidFill>
              </a:rPr>
              <a:t>informačné a komunikačné technológie, </a:t>
            </a:r>
          </a:p>
          <a:p>
            <a:pPr marL="731391" lvl="1" indent="-304751" defTabSz="1218986" eaLnBrk="1" fontAlgn="auto" hangingPunct="1">
              <a:spcBef>
                <a:spcPts val="1065"/>
              </a:spcBef>
              <a:spcAft>
                <a:spcPts val="0"/>
              </a:spcAft>
              <a:buFont typeface="Century Gothic" pitchFamily="34"/>
              <a:buChar char="–"/>
              <a:defRPr/>
            </a:pPr>
            <a:r>
              <a:rPr sz="2400">
                <a:solidFill>
                  <a:srgbClr val="231F20"/>
                </a:solidFill>
              </a:rPr>
              <a:t>počítačovú lingvistiku </a:t>
            </a:r>
          </a:p>
          <a:p>
            <a:pPr marL="731391" lvl="1" indent="-304751" defTabSz="1218986" eaLnBrk="1" fontAlgn="auto" hangingPunct="1">
              <a:spcBef>
                <a:spcPts val="1065"/>
              </a:spcBef>
              <a:spcAft>
                <a:spcPts val="0"/>
              </a:spcAft>
              <a:buFont typeface="Century Gothic" pitchFamily="34"/>
              <a:buChar char="–"/>
              <a:defRPr/>
            </a:pPr>
            <a:r>
              <a:rPr sz="2400">
                <a:solidFill>
                  <a:srgbClr val="231F20"/>
                </a:solidFill>
              </a:rPr>
              <a:t>elektronické publikovanie </a:t>
            </a:r>
          </a:p>
          <a:p>
            <a:pPr marL="731391" lvl="1" indent="-304751" defTabSz="1218986" eaLnBrk="1" fontAlgn="auto" hangingPunct="1">
              <a:spcBef>
                <a:spcPts val="1065"/>
              </a:spcBef>
              <a:spcAft>
                <a:spcPts val="0"/>
              </a:spcAft>
              <a:buFont typeface="Century Gothic" pitchFamily="34"/>
              <a:buChar char="–"/>
              <a:defRPr/>
            </a:pPr>
            <a:r>
              <a:rPr sz="2400">
                <a:solidFill>
                  <a:srgbClr val="231F20"/>
                </a:solidFill>
              </a:rPr>
              <a:t>prezentáciu e používanie informačného obsahu</a:t>
            </a:r>
          </a:p>
          <a:p>
            <a:pPr marL="731391" lvl="1" indent="-304751" defTabSz="1218986" eaLnBrk="1" fontAlgn="auto" hangingPunct="1">
              <a:spcBef>
                <a:spcPts val="1065"/>
              </a:spcBef>
              <a:spcAft>
                <a:spcPts val="0"/>
              </a:spcAft>
              <a:buFont typeface="Century Gothic" pitchFamily="34"/>
              <a:buChar char="–"/>
              <a:defRPr/>
            </a:pPr>
            <a:endParaRPr sz="2400">
              <a:solidFill>
                <a:srgbClr val="231F20"/>
              </a:solidFill>
            </a:endParaRPr>
          </a:p>
          <a:p>
            <a:pPr marL="304751" indent="-304751" defTabSz="1218986" eaLnBrk="1" fontAlgn="auto" hangingPunct="1">
              <a:spcBef>
                <a:spcPts val="1865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289E007E-197E-B35E-4595-B0C5740351E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Prvky štruktúry nového systému knihovníctva (2)</a:t>
            </a:r>
          </a:p>
        </p:txBody>
      </p:sp>
      <p:sp>
        <p:nvSpPr>
          <p:cNvPr id="18435" name="Zástupný objekt pre obsah 2">
            <a:extLst>
              <a:ext uri="{FF2B5EF4-FFF2-40B4-BE49-F238E27FC236}">
                <a16:creationId xmlns:a16="http://schemas.microsoft.com/office/drawing/2014/main" id="{933DE1CA-8BB9-A12A-1B81-A1E05F2E675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altLang="sk-SK" sz="2200">
                <a:latin typeface="Century Gothic" panose="020B0502020202020204" pitchFamily="34" charset="0"/>
              </a:rPr>
              <a:t>6. Referenčný model pre knižnice (Library Reference Model (LRM)). </a:t>
            </a:r>
          </a:p>
          <a:p>
            <a:pPr eaLnBrk="1" hangingPunct="1">
              <a:lnSpc>
                <a:spcPct val="75000"/>
              </a:lnSpc>
            </a:pPr>
            <a:r>
              <a:rPr altLang="sk-SK" sz="2200">
                <a:latin typeface="Century Gothic" panose="020B0502020202020204" pitchFamily="34" charset="0"/>
              </a:rPr>
              <a:t>7. FRBRoo konceptuálny model v objektovo orientovanom formalizme (FRBRoo : a conceptual model for bibliographic information in object oriented formalism). </a:t>
            </a:r>
          </a:p>
          <a:p>
            <a:pPr eaLnBrk="1" hangingPunct="1">
              <a:lnSpc>
                <a:spcPct val="75000"/>
              </a:lnSpc>
            </a:pPr>
            <a:r>
              <a:rPr altLang="sk-SK" sz="2200">
                <a:latin typeface="Century Gothic" panose="020B0502020202020204" pitchFamily="34" charset="0"/>
              </a:rPr>
              <a:t>8. PRESSoo : rozšírenie CIDOC CRM na modelovanie bibliografických informácií o  pokračujúcich zdrojoch (PRESSoo : extension of CIDOC CRM and FRBRoo for the modelling of bibliographic information pertaining to continuing resources). </a:t>
            </a:r>
          </a:p>
          <a:p>
            <a:pPr eaLnBrk="1" hangingPunct="1">
              <a:lnSpc>
                <a:spcPct val="75000"/>
              </a:lnSpc>
            </a:pPr>
            <a:r>
              <a:rPr altLang="sk-SK" sz="2200">
                <a:latin typeface="Century Gothic" panose="020B0502020202020204" pitchFamily="34" charset="0"/>
              </a:rPr>
              <a:t>9. BIBFRAME rámec iniciatívneho vývoja novej bibliografie (BIBFRAME Bibliographic Framework Initiative).</a:t>
            </a:r>
          </a:p>
          <a:p>
            <a:pPr eaLnBrk="1" hangingPunct="1">
              <a:lnSpc>
                <a:spcPct val="75000"/>
              </a:lnSpc>
            </a:pPr>
            <a:r>
              <a:rPr altLang="sk-SK" sz="2200">
                <a:latin typeface="Century Gothic" panose="020B0502020202020204" pitchFamily="34" charset="0"/>
              </a:rPr>
              <a:t>10. MARC21. Bibliografický formát. Formát MARC 21 pre Autority a Holdingy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70CC0FEF-9902-E1F4-3DC7-54E0C1EF71D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MARC21 – najpodrobnejší súbor metadát v knihovníctve</a:t>
            </a:r>
          </a:p>
        </p:txBody>
      </p:sp>
      <p:sp>
        <p:nvSpPr>
          <p:cNvPr id="19459" name="Zástupný objekt pre obsah 2">
            <a:extLst>
              <a:ext uri="{FF2B5EF4-FFF2-40B4-BE49-F238E27FC236}">
                <a16:creationId xmlns:a16="http://schemas.microsoft.com/office/drawing/2014/main" id="{1BFCAF68-DD10-DDE4-0411-9EACFFCAF52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altLang="sk-SK">
                <a:latin typeface="Century Gothic" panose="020B0502020202020204" pitchFamily="34" charset="0"/>
              </a:rPr>
              <a:t>Formát MARC 21 predstavuje najstabilnejšiu a najpodrobnejšiu sadu dát (dataset, metadata), ktorá sa naďalej používa v bibliografii a katalogizácii a ešte sa dlho bude používať v praxi a ILS. </a:t>
            </a:r>
          </a:p>
          <a:p>
            <a:pPr eaLnBrk="1" hangingPunct="1">
              <a:lnSpc>
                <a:spcPct val="85000"/>
              </a:lnSpc>
            </a:pPr>
            <a:r>
              <a:rPr altLang="sk-SK">
                <a:latin typeface="Century Gothic" panose="020B0502020202020204" pitchFamily="34" charset="0"/>
              </a:rPr>
              <a:t>Popri tom sa budú postupne rozvíjať a nasadzovať aplikácie, ktoré umožnia konvertibilitu s dátami MARC21, </a:t>
            </a:r>
          </a:p>
          <a:p>
            <a:pPr eaLnBrk="1" hangingPunct="1">
              <a:lnSpc>
                <a:spcPct val="85000"/>
              </a:lnSpc>
            </a:pPr>
            <a:r>
              <a:rPr altLang="sk-SK">
                <a:latin typeface="Century Gothic" panose="020B0502020202020204" pitchFamily="34" charset="0"/>
              </a:rPr>
              <a:t>Nové aplikácie sú založené na značkovacích jazykoch štandardu SGML </a:t>
            </a:r>
          </a:p>
          <a:p>
            <a:pPr eaLnBrk="1" hangingPunct="1">
              <a:lnSpc>
                <a:spcPct val="85000"/>
              </a:lnSpc>
            </a:pPr>
            <a:r>
              <a:rPr altLang="sk-SK">
                <a:latin typeface="Century Gothic" panose="020B0502020202020204" pitchFamily="34" charset="0"/>
              </a:rPr>
              <a:t>Na aplikáciách XML, HTML, TEI a pod., a koncepte entitno-relačných modelov rodiny FRBR a objektovo-orientovaných modelov FRBRoo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6DCB26AB-714A-FA69-A9AD-04F4E4B47A8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hangingPunct="1"/>
            <a:r>
              <a:rPr altLang="sk-SK">
                <a:latin typeface="Century Gothic" panose="020B0502020202020204" pitchFamily="34" charset="0"/>
              </a:rPr>
              <a:t>MARCXML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84D625-24CC-CC17-CFE1-3C1927426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701800"/>
            <a:ext cx="10156825" cy="4797425"/>
          </a:xfrm>
        </p:spPr>
        <p:txBody>
          <a:bodyPr/>
          <a:lstStyle/>
          <a:p>
            <a:pPr marL="0" indent="0" hangingPunct="1"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D94B47"/>
                </a:solidFill>
                <a:latin typeface="Noto Sans" panose="020B0502040504020204" pitchFamily="34" charset="0"/>
                <a:hlinkClick r:id="rId2"/>
              </a:rPr>
              <a:t>MARCXML</a:t>
            </a: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 je </a:t>
            </a:r>
            <a:r>
              <a:rPr u="sng" dirty="0">
                <a:solidFill>
                  <a:srgbClr val="D94B47"/>
                </a:solidFill>
                <a:latin typeface="Noto Sans" panose="020B0502040504020204" pitchFamily="34" charset="0"/>
                <a:hlinkClick r:id="rId3"/>
              </a:rPr>
              <a:t>definícia typu dokumentu (DTD)</a:t>
            </a: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 </a:t>
            </a:r>
          </a:p>
          <a:p>
            <a:pPr marL="0" indent="0" hangingPunct="1"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Popisuje formát MARC 21 v značkovacom jazyku XML. </a:t>
            </a:r>
          </a:p>
          <a:p>
            <a:pPr marL="0" indent="0" hangingPunct="1"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MARCXML sa používa v mnohých aplikáciách v </a:t>
            </a:r>
            <a:r>
              <a:rPr dirty="0">
                <a:solidFill>
                  <a:srgbClr val="D94B47"/>
                </a:solidFill>
                <a:latin typeface="Noto Sans" panose="020B0502040504020204" pitchFamily="34" charset="0"/>
                <a:hlinkClick r:id="rId4"/>
              </a:rPr>
              <a:t>Kongresovej knižnici</a:t>
            </a: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 a v </a:t>
            </a:r>
            <a:r>
              <a:rPr dirty="0">
                <a:solidFill>
                  <a:srgbClr val="D94B47"/>
                </a:solidFill>
                <a:latin typeface="Noto Sans" panose="020B0502040504020204" pitchFamily="34" charset="0"/>
                <a:hlinkClick r:id="rId5"/>
              </a:rPr>
              <a:t>OCLC </a:t>
            </a:r>
            <a:r>
              <a:rPr dirty="0" err="1">
                <a:solidFill>
                  <a:srgbClr val="D94B47"/>
                </a:solidFill>
                <a:latin typeface="Noto Sans" panose="020B0502040504020204" pitchFamily="34" charset="0"/>
                <a:hlinkClick r:id="rId5"/>
              </a:rPr>
              <a:t>WorldCat</a:t>
            </a: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 </a:t>
            </a:r>
          </a:p>
          <a:p>
            <a:pPr marL="0" indent="0" hangingPunct="1"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Je navrhnutý tak, aby pomáhal pri vývoji bibliografických formátov smerom k XML </a:t>
            </a:r>
          </a:p>
          <a:p>
            <a:pPr marL="0" indent="0" hangingPunct="1"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Zachováva kompatibilitu s existujúcimi bibliografickými údajmi</a:t>
            </a:r>
          </a:p>
          <a:p>
            <a:pPr marL="0" indent="0" hangingPunct="1">
              <a:buFont typeface="Arial" panose="020B0604020202020204" pitchFamily="34" charset="0"/>
              <a:buNone/>
              <a:defRPr/>
            </a:pPr>
            <a:r>
              <a:rPr b="1" dirty="0">
                <a:solidFill>
                  <a:srgbClr val="202122"/>
                </a:solidFill>
                <a:latin typeface="Arial" panose="020B0604020202020204" pitchFamily="34" charset="0"/>
              </a:rPr>
              <a:t>Definícia typu</a:t>
            </a:r>
            <a:r>
              <a:rPr dirty="0">
                <a:solidFill>
                  <a:srgbClr val="202122"/>
                </a:solidFill>
                <a:latin typeface="Arial" panose="020B0604020202020204" pitchFamily="34" charset="0"/>
              </a:rPr>
              <a:t> dokumentu (</a:t>
            </a:r>
            <a:r>
              <a:rPr b="1" dirty="0">
                <a:solidFill>
                  <a:srgbClr val="202122"/>
                </a:solidFill>
                <a:latin typeface="Arial" panose="020B0604020202020204" pitchFamily="34" charset="0"/>
              </a:rPr>
              <a:t>DTD)</a:t>
            </a:r>
            <a:r>
              <a:rPr dirty="0">
                <a:solidFill>
                  <a:srgbClr val="202122"/>
                </a:solidFill>
                <a:latin typeface="Arial" panose="020B0604020202020204" pitchFamily="34" charset="0"/>
              </a:rPr>
              <a:t> je množina značkovacích deklarácií, ktoré definujú </a:t>
            </a:r>
            <a:r>
              <a:rPr i="1" dirty="0">
                <a:solidFill>
                  <a:srgbClr val="202122"/>
                </a:solidFill>
                <a:latin typeface="Arial" panose="020B0604020202020204" pitchFamily="34" charset="0"/>
              </a:rPr>
              <a:t>typ dokumentu</a:t>
            </a:r>
            <a:r>
              <a:rPr dirty="0">
                <a:solidFill>
                  <a:srgbClr val="202122"/>
                </a:solidFill>
                <a:latin typeface="Arial" panose="020B0604020202020204" pitchFamily="34" charset="0"/>
              </a:rPr>
              <a:t> pre </a:t>
            </a:r>
            <a:r>
              <a:rPr dirty="0">
                <a:solidFill>
                  <a:srgbClr val="3366CC"/>
                </a:solidFill>
                <a:latin typeface="Arial" panose="020B0604020202020204" pitchFamily="34" charset="0"/>
                <a:hlinkClick r:id="rId6" tooltip="Markup language"/>
              </a:rPr>
              <a:t>značkovací jazyk</a:t>
            </a:r>
            <a:r>
              <a:rPr dirty="0">
                <a:solidFill>
                  <a:srgbClr val="202122"/>
                </a:solidFill>
                <a:latin typeface="Arial" panose="020B0604020202020204" pitchFamily="34" charset="0"/>
              </a:rPr>
              <a:t> rodiny SGML (GML, </a:t>
            </a:r>
            <a:r>
              <a:rPr dirty="0">
                <a:solidFill>
                  <a:srgbClr val="3366CC"/>
                </a:solidFill>
                <a:latin typeface="Arial" panose="020B0604020202020204" pitchFamily="34" charset="0"/>
                <a:hlinkClick r:id="rId7" tooltip="SGML"/>
              </a:rPr>
              <a:t>SGML,</a:t>
            </a:r>
            <a:r>
              <a:rPr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dirty="0">
                <a:solidFill>
                  <a:srgbClr val="3366CC"/>
                </a:solidFill>
                <a:latin typeface="Arial" panose="020B0604020202020204" pitchFamily="34" charset="0"/>
                <a:hlinkClick r:id="rId7" tooltip="SGML"/>
              </a:rPr>
              <a:t>XML</a:t>
            </a:r>
            <a:r>
              <a:rPr dirty="0">
                <a:solidFill>
                  <a:srgbClr val="3366CC"/>
                </a:solidFill>
                <a:latin typeface="Arial" panose="020B0604020202020204" pitchFamily="34" charset="0"/>
                <a:hlinkClick r:id="rId8" tooltip="IBM Generalized Markup Language"/>
              </a:rPr>
              <a:t>,</a:t>
            </a:r>
            <a:r>
              <a:rPr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dirty="0">
                <a:solidFill>
                  <a:srgbClr val="3366CC"/>
                </a:solidFill>
                <a:latin typeface="Arial" panose="020B0604020202020204" pitchFamily="34" charset="0"/>
                <a:hlinkClick r:id="rId9" tooltip="HTML"/>
              </a:rPr>
              <a:t>HTML).</a:t>
            </a:r>
            <a:endParaRPr dirty="0">
              <a:solidFill>
                <a:srgbClr val="383838"/>
              </a:solidFill>
              <a:latin typeface="Noto Sans" panose="020B0502040504020204" pitchFamily="34" charset="0"/>
            </a:endParaRPr>
          </a:p>
          <a:p>
            <a:pPr hangingPunct="1">
              <a:defRPr/>
            </a:pP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18F9B434-0EDA-F8F7-499B-3D8FB1A9B43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Nové katalogizačné pravidlá</a:t>
            </a:r>
          </a:p>
        </p:txBody>
      </p:sp>
      <p:sp>
        <p:nvSpPr>
          <p:cNvPr id="21507" name="Zástupný objekt pre obsah 2">
            <a:extLst>
              <a:ext uri="{FF2B5EF4-FFF2-40B4-BE49-F238E27FC236}">
                <a16:creationId xmlns:a16="http://schemas.microsoft.com/office/drawing/2014/main" id="{88B1C502-38C7-C7D2-DEB1-DA0A2C9467A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Na začiatku 21. storočia IFLA vyhlásila nové princípy katalogizácie </a:t>
            </a:r>
          </a:p>
          <a:p>
            <a:pPr eaLnBrk="1" hangingPunct="1"/>
            <a:r>
              <a:rPr altLang="sk-SK">
                <a:latin typeface="Century Gothic" panose="020B0502020202020204" pitchFamily="34" charset="0"/>
              </a:rPr>
              <a:t>Najprv v  roku 2009 a  najnovšie v  roku 2016 (Galeffi et al 2017)</a:t>
            </a:r>
          </a:p>
          <a:p>
            <a:pPr eaLnBrk="1" hangingPunct="1"/>
            <a:r>
              <a:rPr altLang="sk-SK">
                <a:latin typeface="Century Gothic" panose="020B0502020202020204" pitchFamily="34" charset="0"/>
              </a:rPr>
              <a:t>Vydané v roku 2017</a:t>
            </a:r>
          </a:p>
          <a:p>
            <a:pPr eaLnBrk="1" hangingPunct="1"/>
            <a:r>
              <a:rPr altLang="sk-SK">
                <a:latin typeface="Century Gothic" panose="020B0502020202020204" pitchFamily="34" charset="0"/>
              </a:rPr>
              <a:t>Katalogizačné princípy IFLA významne rozširujú a nahrádzajú staršie Parížske princípy (1961, len textové dokumenty!)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94105D6F-E6FE-0636-205B-472768997F4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Katalogizačné princípy IFLA</a:t>
            </a:r>
          </a:p>
        </p:txBody>
      </p:sp>
      <p:sp>
        <p:nvSpPr>
          <p:cNvPr id="22531" name="Zástupný objekt pre obsah 2">
            <a:extLst>
              <a:ext uri="{FF2B5EF4-FFF2-40B4-BE49-F238E27FC236}">
                <a16:creationId xmlns:a16="http://schemas.microsoft.com/office/drawing/2014/main" id="{A0CD94CA-F59B-F697-ED81-6D565612FE2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5000"/>
              </a:lnSpc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pokrývajú všetky typy zdrojov bez ohľadu na ich formu (nie len texty), </a:t>
            </a:r>
          </a:p>
          <a:p>
            <a:pPr marL="457200" indent="-457200" eaLnBrk="1" hangingPunct="1">
              <a:lnSpc>
                <a:spcPct val="85000"/>
              </a:lnSpc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sú zamerané na prístup ku všetkým aspektom bibliografických údajov používaných v katalógoch knižníc, </a:t>
            </a:r>
          </a:p>
          <a:p>
            <a:pPr marL="457200" indent="-457200" eaLnBrk="1" hangingPunct="1">
              <a:lnSpc>
                <a:spcPct val="85000"/>
              </a:lnSpc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zahŕňajú nielen ciele, ale aj hlavné pravidlá, ktoré by mali byť zahrnuté v medzinárodných katalogizačných predpisoch, ako aj usmernenia o možnostiach vyhľadávania a získania,</a:t>
            </a:r>
          </a:p>
          <a:p>
            <a:pPr marL="457200" indent="-457200" eaLnBrk="1" hangingPunct="1">
              <a:lnSpc>
                <a:spcPct val="85000"/>
              </a:lnSpc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zohľadňujú nové kategórie používateľov, prostredia s  otvoreným prístupom, interoperabilitu a dostupnosť údajov, potrebu nových nástrojov na vyhľadávanie a všeobecnú výraznú zmenu správania používateľov.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2983931C-E195-5C79-F9EC-3F3CD60DD94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Nová paradigma metadát </a:t>
            </a:r>
          </a:p>
        </p:txBody>
      </p:sp>
      <p:sp>
        <p:nvSpPr>
          <p:cNvPr id="23555" name="Zástupný objekt pre obsah 2">
            <a:extLst>
              <a:ext uri="{FF2B5EF4-FFF2-40B4-BE49-F238E27FC236}">
                <a16:creationId xmlns:a16="http://schemas.microsoft.com/office/drawing/2014/main" id="{8FC91CC0-3A96-4CE5-5DF9-6F39D6AADF0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Základom novej paradigmy v bibliografii a katalogizácii sú koncepčné modely v rodine funkčných požiadaviek IFLA</a:t>
            </a:r>
          </a:p>
          <a:p>
            <a:pPr eaLnBrk="1" hangingPunct="1"/>
            <a:r>
              <a:rPr altLang="sk-SK">
                <a:latin typeface="Century Gothic" panose="020B0502020202020204" pitchFamily="34" charset="0"/>
              </a:rPr>
              <a:t>Ktoré dokumenty tvoria rodinu funčných požiadaviek na metadáta?</a:t>
            </a:r>
          </a:p>
          <a:p>
            <a:pPr eaLnBrk="1" hangingPunct="1"/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nihy 16: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Prezentácia%20so%20stohom%20modrých%20kníh%20(širokouhlý%20formát)</Template>
  <TotalTime>1715</TotalTime>
  <Words>2305</Words>
  <Application>Microsoft Macintosh PowerPoint</Application>
  <PresentationFormat>Vlastná</PresentationFormat>
  <Paragraphs>226</Paragraphs>
  <Slides>34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MinionPro</vt:lpstr>
      <vt:lpstr>Myriad Pro</vt:lpstr>
      <vt:lpstr>Noto Sans</vt:lpstr>
      <vt:lpstr>Knihy 16:9</vt:lpstr>
      <vt:lpstr>Metadáta – profesionálne trendy</vt:lpstr>
      <vt:lpstr>Význam nových trendov pre knihovníctvo a bibliografiu</vt:lpstr>
      <vt:lpstr>Prvky štruktúry nového systému knihovníctva (1)</vt:lpstr>
      <vt:lpstr>Prvky štruktúry nového systému knihovníctva (2)</vt:lpstr>
      <vt:lpstr>MARC21 – najpodrobnejší súbor metadát v knihovníctve</vt:lpstr>
      <vt:lpstr>MARCXML</vt:lpstr>
      <vt:lpstr>Nové katalogizačné pravidlá</vt:lpstr>
      <vt:lpstr>Katalogizačné princípy IFLA</vt:lpstr>
      <vt:lpstr>Nová paradigma metadát </vt:lpstr>
      <vt:lpstr>Rodina funkčných požiadaviek</vt:lpstr>
      <vt:lpstr>Nová paradigma IFLA</vt:lpstr>
      <vt:lpstr>Entity</vt:lpstr>
      <vt:lpstr>Pravidlá IFLA - zmeny terminológie</vt:lpstr>
      <vt:lpstr>RDA (1)</vt:lpstr>
      <vt:lpstr>RDA (2)</vt:lpstr>
      <vt:lpstr>RDA (3)</vt:lpstr>
      <vt:lpstr>Funkčné požiadavky na bibliografické záznamy (FRBR, 1998)</vt:lpstr>
      <vt:lpstr>FRBRizácia</vt:lpstr>
      <vt:lpstr>V aplikácii FRBR ide o to, že v katalógu nájde používateľ na jednom mieste všetky formy daného diela bez ohľadu na nosič a formu vyjadrenia </vt:lpstr>
      <vt:lpstr>   Funkčné požadavky na autoritatívne dáta (FRAD)</vt:lpstr>
      <vt:lpstr>Základný model FRAD</vt:lpstr>
      <vt:lpstr>Základ koncepčného modelu FRAD dát autorít je veľmi jednoduchý (B.TILLET)</vt:lpstr>
      <vt:lpstr>Základ koncepčného modelu FRAD dát autorít je veľmi jednoduchý (B.TILLET)</vt:lpstr>
      <vt:lpstr>Funkčné požadavky na vecné autoritatívne dáta (FRSAD, 2011)</vt:lpstr>
      <vt:lpstr>Základný model a pojmy FRSAD </vt:lpstr>
      <vt:lpstr>Referenčný model pre knižnice (LRM) </vt:lpstr>
      <vt:lpstr>IFLA referenčný koncepčný entitno-relačný model pre knižnice (LRM, 2020)</vt:lpstr>
      <vt:lpstr>FRBRoo konceptuálny model v objektovo orientovanom formalizme (2015)</vt:lpstr>
      <vt:lpstr>BIBFRAME rámec iniciatívneho vývoja novej bibliografie</vt:lpstr>
      <vt:lpstr>Koncept BIBFRAME</vt:lpstr>
      <vt:lpstr>Záver: Význam nových trendov pre knihovníctvo a bibliografiu</vt:lpstr>
      <vt:lpstr>Dva smery tvorby metadát</vt:lpstr>
      <vt:lpstr>Štrukturálna tendencia (smer)</vt:lpstr>
      <vt:lpstr>Hypertextová tendencia (smer)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Metadáta – profesionálne trendy</dc:title>
  <dc:creator>spravca</dc:creator>
  <cp:lastModifiedBy>spravca</cp:lastModifiedBy>
  <cp:revision>10</cp:revision>
  <dcterms:created xsi:type="dcterms:W3CDTF">2023-03-21T19:05:02Z</dcterms:created>
  <dcterms:modified xsi:type="dcterms:W3CDTF">2024-12-05T09:52:37Z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