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2" r:id="rId27"/>
    <p:sldId id="283" r:id="rId28"/>
    <p:sldId id="281" r:id="rId29"/>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4"/>
    <p:restoredTop sz="94668"/>
  </p:normalViewPr>
  <p:slideViewPr>
    <p:cSldViewPr snapToGrid="0">
      <p:cViewPr varScale="1">
        <p:scale>
          <a:sx n="113" d="100"/>
          <a:sy n="113" d="100"/>
        </p:scale>
        <p:origin x="680"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DC8DBF-4C09-6940-BE7A-3FCA16C4079A}" type="datetimeFigureOut">
              <a:rPr lang="sk-SK" smtClean="0"/>
              <a:t>14.3.2025</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F884B4-8523-4047-8491-3A683B84C8D1}" type="slidenum">
              <a:rPr lang="sk-SK" smtClean="0"/>
              <a:t>‹#›</a:t>
            </a:fld>
            <a:endParaRPr lang="sk-SK"/>
          </a:p>
        </p:txBody>
      </p:sp>
    </p:spTree>
    <p:extLst>
      <p:ext uri="{BB962C8B-B14F-4D97-AF65-F5344CB8AC3E}">
        <p14:creationId xmlns:p14="http://schemas.microsoft.com/office/powerpoint/2010/main" val="132361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Rutinné prehľady sme kompilovali s pomocou </a:t>
            </a:r>
            <a:r>
              <a:rPr lang="sk-SK" dirty="0" err="1"/>
              <a:t>ChatGPT</a:t>
            </a:r>
            <a:r>
              <a:rPr lang="sk-SK"/>
              <a:t>.</a:t>
            </a:r>
            <a:endParaRPr lang="sk-SK" dirty="0"/>
          </a:p>
        </p:txBody>
      </p:sp>
      <p:sp>
        <p:nvSpPr>
          <p:cNvPr id="4" name="Zástupný objekt pre číslo snímky 3"/>
          <p:cNvSpPr>
            <a:spLocks noGrp="1"/>
          </p:cNvSpPr>
          <p:nvPr>
            <p:ph type="sldNum" sz="quarter" idx="5"/>
          </p:nvPr>
        </p:nvSpPr>
        <p:spPr/>
        <p:txBody>
          <a:bodyPr/>
          <a:lstStyle/>
          <a:p>
            <a:fld id="{E9F884B4-8523-4047-8491-3A683B84C8D1}" type="slidenum">
              <a:rPr lang="sk-SK" smtClean="0"/>
              <a:t>1</a:t>
            </a:fld>
            <a:endParaRPr lang="sk-SK"/>
          </a:p>
        </p:txBody>
      </p:sp>
    </p:spTree>
    <p:extLst>
      <p:ext uri="{BB962C8B-B14F-4D97-AF65-F5344CB8AC3E}">
        <p14:creationId xmlns:p14="http://schemas.microsoft.com/office/powerpoint/2010/main" val="3513771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3/14/25</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647275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3/14/25</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567966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3/14/25</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124172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3/14/25</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98857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3/14/25</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841968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3/14/25</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727650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3/14/25</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0680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3/14/25</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56749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3/14/25</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79413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3/14/25</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0914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3/14/25</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42057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3/14/25</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3733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ndk.cz/view/uuid:cc0ab430-10c7-11e8-a0cf-005056827e52?page=uuid:48ed0af0-2871-11e8-b8a6-5ef3fc9ae867"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nkp.cz/" TargetMode="External"/><Relationship Id="rId3" Type="http://schemas.openxmlformats.org/officeDocument/2006/relationships/hyperlink" Target="x-apple-data-detectors://0/" TargetMode="External"/><Relationship Id="rId7" Type="http://schemas.openxmlformats.org/officeDocument/2006/relationships/hyperlink" Target="mailto:vit.richter@nkp.cz" TargetMode="External"/><Relationship Id="rId2" Type="http://schemas.openxmlformats.org/officeDocument/2006/relationships/hyperlink" Target="https://cesnet.zoom.us/j/93644541815" TargetMode="External"/><Relationship Id="rId1" Type="http://schemas.openxmlformats.org/officeDocument/2006/relationships/slideLayout" Target="../slideLayouts/slideLayout2.xml"/><Relationship Id="rId6" Type="http://schemas.openxmlformats.org/officeDocument/2006/relationships/hyperlink" Target="tel:+420/603%20223%20627" TargetMode="External"/><Relationship Id="rId5" Type="http://schemas.openxmlformats.org/officeDocument/2006/relationships/hyperlink" Target="tel:+420/221%20663%20175" TargetMode="External"/><Relationship Id="rId10" Type="http://schemas.openxmlformats.org/officeDocument/2006/relationships/hyperlink" Target="http://www.skipcr.cz/" TargetMode="External"/><Relationship Id="rId4" Type="http://schemas.openxmlformats.org/officeDocument/2006/relationships/hyperlink" Target="tel:+420/221%20663%20338" TargetMode="External"/><Relationship Id="rId9" Type="http://schemas.openxmlformats.org/officeDocument/2006/relationships/hyperlink" Target="http://ipk.nkp.cz/"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ktné pozadie s dymom">
            <a:extLst>
              <a:ext uri="{FF2B5EF4-FFF2-40B4-BE49-F238E27FC236}">
                <a16:creationId xmlns:a16="http://schemas.microsoft.com/office/drawing/2014/main" id="{CC5F47A0-8D51-E39C-5D73-033E9B4E5029}"/>
              </a:ext>
            </a:extLst>
          </p:cNvPr>
          <p:cNvPicPr>
            <a:picLocks noChangeAspect="1"/>
          </p:cNvPicPr>
          <p:nvPr/>
        </p:nvPicPr>
        <p:blipFill>
          <a:blip r:embed="rId3"/>
          <a:srcRect l="22934" r="29777"/>
          <a:stretch/>
        </p:blipFill>
        <p:spPr>
          <a:xfrm>
            <a:off x="1" y="10"/>
            <a:ext cx="4876799" cy="6857989"/>
          </a:xfrm>
          <a:prstGeom prst="rect">
            <a:avLst/>
          </a:prstGeom>
        </p:spPr>
      </p:pic>
      <p:sp>
        <p:nvSpPr>
          <p:cNvPr id="2" name="Nadpis 1">
            <a:extLst>
              <a:ext uri="{FF2B5EF4-FFF2-40B4-BE49-F238E27FC236}">
                <a16:creationId xmlns:a16="http://schemas.microsoft.com/office/drawing/2014/main" id="{32CA8E36-C802-DE79-913D-344320528663}"/>
              </a:ext>
            </a:extLst>
          </p:cNvPr>
          <p:cNvSpPr>
            <a:spLocks noGrp="1"/>
          </p:cNvSpPr>
          <p:nvPr>
            <p:ph type="ctrTitle"/>
          </p:nvPr>
        </p:nvSpPr>
        <p:spPr>
          <a:xfrm>
            <a:off x="5604552" y="871758"/>
            <a:ext cx="5825448" cy="3871143"/>
          </a:xfrm>
        </p:spPr>
        <p:txBody>
          <a:bodyPr>
            <a:normAutofit/>
          </a:bodyPr>
          <a:lstStyle/>
          <a:p>
            <a:r>
              <a:rPr lang="sk-SK" dirty="0"/>
              <a:t>Sprístupnenie </a:t>
            </a:r>
            <a:r>
              <a:rPr lang="sk-SK" dirty="0" err="1"/>
              <a:t>digitalizátov</a:t>
            </a:r>
            <a:endParaRPr lang="sk-SK" dirty="0"/>
          </a:p>
        </p:txBody>
      </p:sp>
      <p:sp>
        <p:nvSpPr>
          <p:cNvPr id="3" name="Podnadpis 2">
            <a:extLst>
              <a:ext uri="{FF2B5EF4-FFF2-40B4-BE49-F238E27FC236}">
                <a16:creationId xmlns:a16="http://schemas.microsoft.com/office/drawing/2014/main" id="{95793E37-2D58-BC0E-9EDB-D381922255F2}"/>
              </a:ext>
            </a:extLst>
          </p:cNvPr>
          <p:cNvSpPr>
            <a:spLocks noGrp="1"/>
          </p:cNvSpPr>
          <p:nvPr>
            <p:ph type="subTitle" idx="1"/>
          </p:nvPr>
        </p:nvSpPr>
        <p:spPr>
          <a:xfrm>
            <a:off x="5619964" y="4785543"/>
            <a:ext cx="5322013" cy="1005657"/>
          </a:xfrm>
        </p:spPr>
        <p:txBody>
          <a:bodyPr>
            <a:normAutofit/>
          </a:bodyPr>
          <a:lstStyle/>
          <a:p>
            <a:r>
              <a:rPr lang="sk-SK" dirty="0">
                <a:latin typeface="Arial" panose="020B0604020202020204" pitchFamily="34" charset="0"/>
                <a:cs typeface="Arial" panose="020B0604020202020204" pitchFamily="34" charset="0"/>
              </a:rPr>
              <a:t>Prof. PhDr. Dušan </a:t>
            </a:r>
            <a:r>
              <a:rPr lang="sk-SK" dirty="0" err="1">
                <a:latin typeface="Arial" panose="020B0604020202020204" pitchFamily="34" charset="0"/>
                <a:cs typeface="Arial" panose="020B0604020202020204" pitchFamily="34" charset="0"/>
              </a:rPr>
              <a:t>Katuščák</a:t>
            </a:r>
            <a:r>
              <a:rPr lang="sk-SK" dirty="0">
                <a:latin typeface="Arial" panose="020B0604020202020204" pitchFamily="34" charset="0"/>
                <a:cs typeface="Arial" panose="020B0604020202020204" pitchFamily="34" charset="0"/>
              </a:rPr>
              <a:t>, PhD.</a:t>
            </a:r>
          </a:p>
        </p:txBody>
      </p:sp>
      <p:cxnSp>
        <p:nvCxnSpPr>
          <p:cNvPr id="11" name="Straight Connector 10">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723900"/>
            <a:ext cx="57062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CF06E40-3ECB-4820-95B5-8A70B07D4B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6134100"/>
            <a:ext cx="56681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258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1A5E91-0177-A4DD-74CE-5A448F5F1A4E}"/>
              </a:ext>
            </a:extLst>
          </p:cNvPr>
          <p:cNvSpPr>
            <a:spLocks noGrp="1"/>
          </p:cNvSpPr>
          <p:nvPr>
            <p:ph type="title"/>
          </p:nvPr>
        </p:nvSpPr>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Švédsko</a:t>
            </a: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31BBE9A8-67A3-1D7B-E85B-AC70FBC304BE}"/>
              </a:ext>
            </a:extLst>
          </p:cNvPr>
          <p:cNvSpPr>
            <a:spLocks noGrp="1"/>
          </p:cNvSpPr>
          <p:nvPr>
            <p:ph idx="1"/>
          </p:nvPr>
        </p:nvSpPr>
        <p:spPr>
          <a:xfrm>
            <a:off x="700635" y="1955800"/>
            <a:ext cx="10691265" cy="4006088"/>
          </a:xfrm>
        </p:spPr>
        <p:txBody>
          <a:bodyPr/>
          <a:lstStyle/>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1. </a:t>
            </a:r>
            <a:r>
              <a:rPr lang="sk-SK" sz="28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2800" dirty="0">
                <a:effectLst/>
                <a:latin typeface="Arial" panose="020B0604020202020204" pitchFamily="34" charset="0"/>
                <a:ea typeface="Times New Roman" panose="02020603050405020304" pitchFamily="18" charset="0"/>
                <a:cs typeface="Arial" panose="020B0604020202020204" pitchFamily="34" charset="0"/>
              </a:rPr>
              <a:t>: Chráni dielo počas života autora plus 70 rokov.</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2. </a:t>
            </a:r>
            <a:r>
              <a:rPr lang="sk-SK" sz="2800" b="1" dirty="0">
                <a:effectLst/>
                <a:latin typeface="Arial" panose="020B0604020202020204" pitchFamily="34" charset="0"/>
                <a:ea typeface="Times New Roman" panose="02020603050405020304" pitchFamily="18" charset="0"/>
                <a:cs typeface="Arial" panose="020B0604020202020204" pitchFamily="34" charset="0"/>
              </a:rPr>
              <a:t>Právo na výnimku</a:t>
            </a:r>
            <a:r>
              <a:rPr lang="sk-SK" sz="2800" dirty="0">
                <a:effectLst/>
                <a:latin typeface="Arial" panose="020B0604020202020204" pitchFamily="34" charset="0"/>
                <a:ea typeface="Times New Roman" panose="02020603050405020304" pitchFamily="18" charset="0"/>
                <a:cs typeface="Arial" panose="020B0604020202020204" pitchFamily="34" charset="0"/>
              </a:rPr>
              <a:t>: Knižnice môžu digitalizovať a sprístupniť diela pre interné účely alebo na žiadosť používateľov.</a:t>
            </a:r>
          </a:p>
          <a:p>
            <a:pPr marL="0" indent="0">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3. </a:t>
            </a:r>
            <a:r>
              <a:rPr lang="sk-SK" sz="2800" b="1" dirty="0">
                <a:effectLst/>
                <a:latin typeface="Arial" panose="020B0604020202020204" pitchFamily="34" charset="0"/>
                <a:ea typeface="Times New Roman" panose="02020603050405020304" pitchFamily="18" charset="0"/>
                <a:cs typeface="Arial" panose="020B0604020202020204" pitchFamily="34" charset="0"/>
              </a:rPr>
              <a:t>Verejné dielo</a:t>
            </a:r>
            <a:r>
              <a:rPr lang="sk-SK" sz="2800" dirty="0">
                <a:effectLst/>
                <a:latin typeface="Arial" panose="020B0604020202020204" pitchFamily="34" charset="0"/>
                <a:ea typeface="Times New Roman" panose="02020603050405020304" pitchFamily="18" charset="0"/>
                <a:cs typeface="Arial" panose="020B0604020202020204" pitchFamily="34" charset="0"/>
              </a:rPr>
              <a:t>: Diela verejného majetku môžu byť voľne digitalizované a sprístupňované.</a:t>
            </a:r>
          </a:p>
          <a:p>
            <a:endParaRPr lang="sk-SK" dirty="0"/>
          </a:p>
        </p:txBody>
      </p:sp>
    </p:spTree>
    <p:extLst>
      <p:ext uri="{BB962C8B-B14F-4D97-AF65-F5344CB8AC3E}">
        <p14:creationId xmlns:p14="http://schemas.microsoft.com/office/powerpoint/2010/main" val="509204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1BDFE6-115A-A138-37BB-AF1D2593CAE9}"/>
              </a:ext>
            </a:extLst>
          </p:cNvPr>
          <p:cNvSpPr>
            <a:spLocks noGrp="1"/>
          </p:cNvSpPr>
          <p:nvPr>
            <p:ph type="title"/>
          </p:nvPr>
        </p:nvSpPr>
        <p:spPr/>
        <p:txBody>
          <a:bodyPr/>
          <a:lstStyle/>
          <a:p>
            <a:r>
              <a:rPr lang="sk-SK" dirty="0"/>
              <a:t>Fínsko</a:t>
            </a:r>
          </a:p>
        </p:txBody>
      </p:sp>
      <p:sp>
        <p:nvSpPr>
          <p:cNvPr id="3" name="Zástupný objekt pre obsah 2">
            <a:extLst>
              <a:ext uri="{FF2B5EF4-FFF2-40B4-BE49-F238E27FC236}">
                <a16:creationId xmlns:a16="http://schemas.microsoft.com/office/drawing/2014/main" id="{FEE20715-FFCE-A692-C470-6686D6818851}"/>
              </a:ext>
            </a:extLst>
          </p:cNvPr>
          <p:cNvSpPr>
            <a:spLocks noGrp="1"/>
          </p:cNvSpPr>
          <p:nvPr>
            <p:ph idx="1"/>
          </p:nvPr>
        </p:nvSpPr>
        <p:spPr/>
        <p:txBody>
          <a:bodyPr/>
          <a:lstStyle/>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1. </a:t>
            </a:r>
            <a:r>
              <a:rPr lang="sk-SK" sz="28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2800" dirty="0">
                <a:effectLst/>
                <a:latin typeface="Arial" panose="020B0604020202020204" pitchFamily="34" charset="0"/>
                <a:ea typeface="Times New Roman" panose="02020603050405020304" pitchFamily="18" charset="0"/>
                <a:cs typeface="Arial" panose="020B0604020202020204" pitchFamily="34" charset="0"/>
              </a:rPr>
              <a:t>: Obdobné podmienky – 70 rokov po smrti autora.</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2. </a:t>
            </a:r>
            <a:r>
              <a:rPr lang="sk-SK" sz="2800" b="1" dirty="0">
                <a:effectLst/>
                <a:latin typeface="Arial" panose="020B0604020202020204" pitchFamily="34" charset="0"/>
                <a:ea typeface="Times New Roman" panose="02020603050405020304" pitchFamily="18" charset="0"/>
                <a:cs typeface="Arial" panose="020B0604020202020204" pitchFamily="34" charset="0"/>
              </a:rPr>
              <a:t>Právo na digitalizáciu</a:t>
            </a:r>
            <a:r>
              <a:rPr lang="sk-SK" sz="2800" dirty="0">
                <a:effectLst/>
                <a:latin typeface="Arial" panose="020B0604020202020204" pitchFamily="34" charset="0"/>
                <a:ea typeface="Times New Roman" panose="02020603050405020304" pitchFamily="18" charset="0"/>
                <a:cs typeface="Arial" panose="020B0604020202020204" pitchFamily="34" charset="0"/>
              </a:rPr>
              <a:t>: Knižnice môžu digitalizovať diela, ak sú dostupné na nekomerčné sprístupnenie a účely súvisiace s osvetou a vzdelávaním.</a:t>
            </a:r>
          </a:p>
          <a:p>
            <a:pPr marL="0" indent="0">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3. </a:t>
            </a:r>
            <a:r>
              <a:rPr lang="sk-SK" sz="2800" b="1" dirty="0">
                <a:effectLst/>
                <a:latin typeface="Arial" panose="020B0604020202020204" pitchFamily="34" charset="0"/>
                <a:ea typeface="Times New Roman" panose="02020603050405020304" pitchFamily="18" charset="0"/>
                <a:cs typeface="Arial" panose="020B0604020202020204" pitchFamily="34" charset="0"/>
              </a:rPr>
              <a:t>Verejné dielo</a:t>
            </a:r>
            <a:r>
              <a:rPr lang="sk-SK" sz="2800" dirty="0">
                <a:effectLst/>
                <a:latin typeface="Arial" panose="020B0604020202020204" pitchFamily="34" charset="0"/>
                <a:ea typeface="Times New Roman" panose="02020603050405020304" pitchFamily="18" charset="0"/>
                <a:cs typeface="Arial" panose="020B0604020202020204" pitchFamily="34" charset="0"/>
              </a:rPr>
              <a:t>: Knižnice môžu bez obmedzenia digitalizovať diela, ktoré sú vo verejnom majetku.</a:t>
            </a:r>
          </a:p>
          <a:p>
            <a:endParaRPr lang="sk-SK" dirty="0"/>
          </a:p>
        </p:txBody>
      </p:sp>
    </p:spTree>
    <p:extLst>
      <p:ext uri="{BB962C8B-B14F-4D97-AF65-F5344CB8AC3E}">
        <p14:creationId xmlns:p14="http://schemas.microsoft.com/office/powerpoint/2010/main" val="198018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2FE15A-B788-8768-466B-AE73F248FFFF}"/>
              </a:ext>
            </a:extLst>
          </p:cNvPr>
          <p:cNvSpPr>
            <a:spLocks noGrp="1"/>
          </p:cNvSpPr>
          <p:nvPr>
            <p:ph type="title"/>
          </p:nvPr>
        </p:nvSpPr>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Dánsko</a:t>
            </a:r>
            <a:br>
              <a:rPr lang="sk-SK" dirty="0">
                <a:latin typeface="Arial" panose="020B0604020202020204" pitchFamily="34" charset="0"/>
                <a:ea typeface="Times New Roman" panose="02020603050405020304" pitchFamily="18" charset="0"/>
                <a:cs typeface="Arial" panose="020B0604020202020204" pitchFamily="34" charset="0"/>
              </a:rPr>
            </a:br>
            <a:endParaRPr lang="sk-SK"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9E28A856-C52C-B2B9-ACCA-771E059F46AC}"/>
              </a:ext>
            </a:extLst>
          </p:cNvPr>
          <p:cNvSpPr>
            <a:spLocks noGrp="1"/>
          </p:cNvSpPr>
          <p:nvPr>
            <p:ph idx="1"/>
          </p:nvPr>
        </p:nvSpPr>
        <p:spPr/>
        <p:txBody>
          <a:bodyPr/>
          <a:lstStyle/>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1. </a:t>
            </a:r>
            <a:r>
              <a:rPr lang="sk-SK" sz="28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2800" dirty="0">
                <a:effectLst/>
                <a:latin typeface="Arial" panose="020B0604020202020204" pitchFamily="34" charset="0"/>
                <a:ea typeface="Times New Roman" panose="02020603050405020304" pitchFamily="18" charset="0"/>
                <a:cs typeface="Arial" panose="020B0604020202020204" pitchFamily="34" charset="0"/>
              </a:rPr>
              <a:t>: Platí ochranná doba 70 rokov po smrti autora.</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2. </a:t>
            </a:r>
            <a:r>
              <a:rPr lang="sk-SK" sz="2800" b="1" dirty="0">
                <a:effectLst/>
                <a:latin typeface="Arial" panose="020B0604020202020204" pitchFamily="34" charset="0"/>
                <a:ea typeface="Times New Roman" panose="02020603050405020304" pitchFamily="18" charset="0"/>
                <a:cs typeface="Arial" panose="020B0604020202020204" pitchFamily="34" charset="0"/>
              </a:rPr>
              <a:t>Súhlas na digitalizáciu</a:t>
            </a:r>
            <a:r>
              <a:rPr lang="sk-SK" sz="2800" dirty="0">
                <a:effectLst/>
                <a:latin typeface="Arial" panose="020B0604020202020204" pitchFamily="34" charset="0"/>
                <a:ea typeface="Times New Roman" panose="02020603050405020304" pitchFamily="18" charset="0"/>
                <a:cs typeface="Arial" panose="020B0604020202020204" pitchFamily="34" charset="0"/>
              </a:rPr>
              <a:t>: Knižnice a archívy môžu potrebovať súhlas od majiteľov práv na digitalizáciu diela.</a:t>
            </a:r>
          </a:p>
          <a:p>
            <a:pPr marL="0" indent="0">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3. </a:t>
            </a:r>
            <a:r>
              <a:rPr lang="sk-SK" sz="2800" b="1" dirty="0">
                <a:effectLst/>
                <a:latin typeface="Arial" panose="020B0604020202020204" pitchFamily="34" charset="0"/>
                <a:ea typeface="Times New Roman" panose="02020603050405020304" pitchFamily="18" charset="0"/>
                <a:cs typeface="Arial" panose="020B0604020202020204" pitchFamily="34" charset="0"/>
              </a:rPr>
              <a:t>Verejné dielo</a:t>
            </a:r>
            <a:r>
              <a:rPr lang="sk-SK" sz="2800" dirty="0">
                <a:effectLst/>
                <a:latin typeface="Arial" panose="020B0604020202020204" pitchFamily="34" charset="0"/>
                <a:ea typeface="Times New Roman" panose="02020603050405020304" pitchFamily="18" charset="0"/>
                <a:cs typeface="Arial" panose="020B0604020202020204" pitchFamily="34" charset="0"/>
              </a:rPr>
              <a:t>: Digitalizácia verejných diel môže byť bez obmedzení.</a:t>
            </a:r>
          </a:p>
          <a:p>
            <a:endParaRPr lang="sk-SK" dirty="0"/>
          </a:p>
        </p:txBody>
      </p:sp>
    </p:spTree>
    <p:extLst>
      <p:ext uri="{BB962C8B-B14F-4D97-AF65-F5344CB8AC3E}">
        <p14:creationId xmlns:p14="http://schemas.microsoft.com/office/powerpoint/2010/main" val="3139066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E91E4F-400B-4C28-4D11-ABDA357FE22B}"/>
              </a:ext>
            </a:extLst>
          </p:cNvPr>
          <p:cNvSpPr>
            <a:spLocks noGrp="1"/>
          </p:cNvSpPr>
          <p:nvPr>
            <p:ph type="title"/>
          </p:nvPr>
        </p:nvSpPr>
        <p:spPr>
          <a:xfrm>
            <a:off x="700635" y="914400"/>
            <a:ext cx="10691265" cy="746449"/>
          </a:xfrm>
        </p:spPr>
        <p:txBody>
          <a:bodyPr>
            <a:normAutofit fontScale="90000"/>
          </a:bodyPr>
          <a:lstStyle/>
          <a:p>
            <a:r>
              <a:rPr lang="sk-SK" dirty="0">
                <a:latin typeface="Times New Roman" panose="02020603050405020304" pitchFamily="18" charset="0"/>
                <a:ea typeface="Times New Roman" panose="02020603050405020304" pitchFamily="18" charset="0"/>
              </a:rPr>
              <a:t> </a:t>
            </a:r>
            <a:r>
              <a:rPr lang="sk-SK" b="1" dirty="0">
                <a:latin typeface="Times New Roman" panose="02020603050405020304" pitchFamily="18" charset="0"/>
                <a:ea typeface="Times New Roman" panose="02020603050405020304" pitchFamily="18" charset="0"/>
              </a:rPr>
              <a:t>Švajčiarsko</a:t>
            </a: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70D15BED-F96F-EA89-8CD2-809751BAD73A}"/>
              </a:ext>
            </a:extLst>
          </p:cNvPr>
          <p:cNvSpPr>
            <a:spLocks noGrp="1"/>
          </p:cNvSpPr>
          <p:nvPr>
            <p:ph idx="1"/>
          </p:nvPr>
        </p:nvSpPr>
        <p:spPr>
          <a:xfrm>
            <a:off x="700635" y="1726163"/>
            <a:ext cx="10691265" cy="4235725"/>
          </a:xfrm>
        </p:spPr>
        <p:txBody>
          <a:bodyPr/>
          <a:lstStyle/>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1. </a:t>
            </a:r>
            <a:r>
              <a:rPr lang="sk-SK" sz="28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2800" dirty="0">
                <a:effectLst/>
                <a:latin typeface="Arial" panose="020B0604020202020204" pitchFamily="34" charset="0"/>
                <a:ea typeface="Times New Roman" panose="02020603050405020304" pitchFamily="18" charset="0"/>
                <a:cs typeface="Arial" panose="020B0604020202020204" pitchFamily="34" charset="0"/>
              </a:rPr>
              <a:t>: Platí ochrana dielo 70 rokov po smrti autora.</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2. </a:t>
            </a:r>
            <a:r>
              <a:rPr lang="sk-SK" sz="2800" b="1" dirty="0">
                <a:effectLst/>
                <a:latin typeface="Arial" panose="020B0604020202020204" pitchFamily="34" charset="0"/>
                <a:ea typeface="Times New Roman" panose="02020603050405020304" pitchFamily="18" charset="0"/>
                <a:cs typeface="Arial" panose="020B0604020202020204" pitchFamily="34" charset="0"/>
              </a:rPr>
              <a:t>Digitalizácia a sprístupnenie</a:t>
            </a:r>
            <a:r>
              <a:rPr lang="sk-SK" sz="2800" dirty="0">
                <a:effectLst/>
                <a:latin typeface="Arial" panose="020B0604020202020204" pitchFamily="34" charset="0"/>
                <a:ea typeface="Times New Roman" panose="02020603050405020304" pitchFamily="18" charset="0"/>
                <a:cs typeface="Arial" panose="020B0604020202020204" pitchFamily="34" charset="0"/>
              </a:rPr>
              <a:t>: Knižnice môžu digitalizovať diela a sprístupniť ich online, ak to nie je sprístupnené komerčne, a sprístupnenie slúži širokej verejnosti.</a:t>
            </a:r>
          </a:p>
          <a:p>
            <a:pPr marL="0" indent="0">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3. </a:t>
            </a:r>
            <a:r>
              <a:rPr lang="sk-SK" sz="2800" b="1" dirty="0">
                <a:effectLst/>
                <a:latin typeface="Arial" panose="020B0604020202020204" pitchFamily="34" charset="0"/>
                <a:ea typeface="Times New Roman" panose="02020603050405020304" pitchFamily="18" charset="0"/>
                <a:cs typeface="Arial" panose="020B0604020202020204" pitchFamily="34" charset="0"/>
              </a:rPr>
              <a:t>Verejné dielo</a:t>
            </a:r>
            <a:r>
              <a:rPr lang="sk-SK" sz="2800" dirty="0">
                <a:effectLst/>
                <a:latin typeface="Arial" panose="020B0604020202020204" pitchFamily="34" charset="0"/>
                <a:ea typeface="Times New Roman" panose="02020603050405020304" pitchFamily="18" charset="0"/>
                <a:cs typeface="Arial" panose="020B0604020202020204" pitchFamily="34" charset="0"/>
              </a:rPr>
              <a:t>: Diela, ktorých autorské práva vypršali, môžu byť voľne digitalizované a sprístupnené.</a:t>
            </a:r>
          </a:p>
          <a:p>
            <a:endParaRPr lang="sk-SK" dirty="0"/>
          </a:p>
        </p:txBody>
      </p:sp>
    </p:spTree>
    <p:extLst>
      <p:ext uri="{BB962C8B-B14F-4D97-AF65-F5344CB8AC3E}">
        <p14:creationId xmlns:p14="http://schemas.microsoft.com/office/powerpoint/2010/main" val="1229529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AB5514-520E-860E-E212-F71597A71C5E}"/>
              </a:ext>
            </a:extLst>
          </p:cNvPr>
          <p:cNvSpPr>
            <a:spLocks noGrp="1"/>
          </p:cNvSpPr>
          <p:nvPr>
            <p:ph type="title"/>
          </p:nvPr>
        </p:nvSpPr>
        <p:spPr/>
        <p:txBody>
          <a:bodyPr>
            <a:normAutofit fontScale="90000"/>
          </a:bodyPr>
          <a:lstStyle/>
          <a:p>
            <a:r>
              <a:rPr lang="sk-SK" dirty="0">
                <a:latin typeface="Times New Roman" panose="02020603050405020304" pitchFamily="18" charset="0"/>
                <a:ea typeface="Times New Roman" panose="02020603050405020304" pitchFamily="18" charset="0"/>
              </a:rPr>
              <a:t> </a:t>
            </a:r>
            <a:r>
              <a:rPr lang="sk-SK" b="1" dirty="0">
                <a:latin typeface="Times New Roman" panose="02020603050405020304" pitchFamily="18" charset="0"/>
                <a:ea typeface="Times New Roman" panose="02020603050405020304" pitchFamily="18" charset="0"/>
              </a:rPr>
              <a:t>Austrália</a:t>
            </a: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008815A6-32F9-1B44-7221-C8B8FB0A904B}"/>
              </a:ext>
            </a:extLst>
          </p:cNvPr>
          <p:cNvSpPr>
            <a:spLocks noGrp="1"/>
          </p:cNvSpPr>
          <p:nvPr>
            <p:ph idx="1"/>
          </p:nvPr>
        </p:nvSpPr>
        <p:spPr/>
        <p:txBody>
          <a:bodyPr/>
          <a:lstStyle/>
          <a:p>
            <a:pPr>
              <a:buNone/>
            </a:pPr>
            <a:r>
              <a:rPr lang="sk-SK" sz="2800" dirty="0">
                <a:effectLst/>
                <a:latin typeface="Times New Roman" panose="02020603050405020304" pitchFamily="18" charset="0"/>
                <a:ea typeface="Times New Roman" panose="02020603050405020304" pitchFamily="18" charset="0"/>
              </a:rPr>
              <a:t>1. Autorské právo: Holá doba ochrany je 70 rokov po smrti autora, ale existujú aj špeciálne ustanovenia pre publikované diela.</a:t>
            </a:r>
          </a:p>
          <a:p>
            <a:pPr>
              <a:buNone/>
            </a:pPr>
            <a:r>
              <a:rPr lang="sk-SK" sz="2800" dirty="0">
                <a:effectLst/>
                <a:latin typeface="Times New Roman" panose="02020603050405020304" pitchFamily="18" charset="0"/>
                <a:ea typeface="Times New Roman" panose="02020603050405020304" pitchFamily="18" charset="0"/>
              </a:rPr>
              <a:t>2. </a:t>
            </a:r>
            <a:r>
              <a:rPr lang="sk-SK" sz="2800" b="1" dirty="0">
                <a:effectLst/>
                <a:latin typeface="Times New Roman" panose="02020603050405020304" pitchFamily="18" charset="0"/>
                <a:ea typeface="Times New Roman" panose="02020603050405020304" pitchFamily="18" charset="0"/>
              </a:rPr>
              <a:t>Výnimky a sprístupnenie</a:t>
            </a:r>
            <a:r>
              <a:rPr lang="sk-SK" sz="2800" dirty="0">
                <a:effectLst/>
                <a:latin typeface="Times New Roman" panose="02020603050405020304" pitchFamily="18" charset="0"/>
                <a:ea typeface="Times New Roman" panose="02020603050405020304" pitchFamily="18" charset="0"/>
              </a:rPr>
              <a:t>: Knižnice môžu sprístupniť digitalizované dielo, ak je to nekomerčné a plní vzdelávacie, výskumné alebo iné verejné účely.</a:t>
            </a:r>
          </a:p>
          <a:p>
            <a:pPr marL="0" indent="0">
              <a:buNone/>
            </a:pPr>
            <a:r>
              <a:rPr lang="sk-SK" sz="2800" dirty="0">
                <a:effectLst/>
                <a:latin typeface="Times New Roman" panose="02020603050405020304" pitchFamily="18" charset="0"/>
                <a:ea typeface="Times New Roman" panose="02020603050405020304" pitchFamily="18" charset="0"/>
              </a:rPr>
              <a:t>3. </a:t>
            </a:r>
            <a:r>
              <a:rPr lang="sk-SK" sz="2800" b="1" dirty="0">
                <a:effectLst/>
                <a:latin typeface="Times New Roman" panose="02020603050405020304" pitchFamily="18" charset="0"/>
                <a:ea typeface="Times New Roman" panose="02020603050405020304" pitchFamily="18" charset="0"/>
              </a:rPr>
              <a:t>Verejné dielo</a:t>
            </a:r>
            <a:r>
              <a:rPr lang="sk-SK" sz="2800" dirty="0">
                <a:effectLst/>
                <a:latin typeface="Times New Roman" panose="02020603050405020304" pitchFamily="18" charset="0"/>
                <a:ea typeface="Times New Roman" panose="02020603050405020304" pitchFamily="18" charset="0"/>
              </a:rPr>
              <a:t>: Diela, ktorých práva vypršali, sú vo verejnom majetku.</a:t>
            </a:r>
          </a:p>
          <a:p>
            <a:pPr marL="0" indent="0">
              <a:buNone/>
            </a:pPr>
            <a:endParaRPr lang="sk-SK" dirty="0"/>
          </a:p>
        </p:txBody>
      </p:sp>
    </p:spTree>
    <p:extLst>
      <p:ext uri="{BB962C8B-B14F-4D97-AF65-F5344CB8AC3E}">
        <p14:creationId xmlns:p14="http://schemas.microsoft.com/office/powerpoint/2010/main" val="1379995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36EB51-CBDE-FA14-6E8C-9A86D8459071}"/>
              </a:ext>
            </a:extLst>
          </p:cNvPr>
          <p:cNvSpPr>
            <a:spLocks noGrp="1"/>
          </p:cNvSpPr>
          <p:nvPr>
            <p:ph type="title"/>
          </p:nvPr>
        </p:nvSpPr>
        <p:spPr/>
        <p:txBody>
          <a:bodyPr>
            <a:normAutofit fontScale="90000"/>
          </a:bodyPr>
          <a:lstStyle/>
          <a:p>
            <a:r>
              <a:rPr lang="sk-SK" b="1" dirty="0">
                <a:latin typeface="Times New Roman" panose="02020603050405020304" pitchFamily="18" charset="0"/>
                <a:ea typeface="Times New Roman" panose="02020603050405020304" pitchFamily="18" charset="0"/>
              </a:rPr>
              <a:t>Španielsko</a:t>
            </a: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F2909D1F-29ED-92C7-B56D-40623E7D0B8C}"/>
              </a:ext>
            </a:extLst>
          </p:cNvPr>
          <p:cNvSpPr>
            <a:spLocks noGrp="1"/>
          </p:cNvSpPr>
          <p:nvPr>
            <p:ph idx="1"/>
          </p:nvPr>
        </p:nvSpPr>
        <p:spPr/>
        <p:txBody>
          <a:bodyPr/>
          <a:lstStyle/>
          <a:p>
            <a:pPr>
              <a:buNone/>
            </a:pPr>
            <a:r>
              <a:rPr lang="sk-SK" sz="2800" dirty="0">
                <a:effectLst/>
                <a:latin typeface="Times New Roman" panose="02020603050405020304" pitchFamily="18" charset="0"/>
                <a:ea typeface="Times New Roman" panose="02020603050405020304" pitchFamily="18" charset="0"/>
              </a:rPr>
              <a:t>1. Autorské právo: Ochranná doba je 70 rokov po smrti autora.</a:t>
            </a:r>
          </a:p>
          <a:p>
            <a:pPr>
              <a:buNone/>
            </a:pPr>
            <a:r>
              <a:rPr lang="sk-SK" sz="2800" dirty="0">
                <a:effectLst/>
                <a:latin typeface="Times New Roman" panose="02020603050405020304" pitchFamily="18" charset="0"/>
                <a:ea typeface="Times New Roman" panose="02020603050405020304" pitchFamily="18" charset="0"/>
              </a:rPr>
              <a:t>2. Digitalizácia: Knižnice môžu digitalizovať a sprístupniť dielo, ak ide o nekomerčné použitie a dielo nie je obchodne dostupné.</a:t>
            </a:r>
          </a:p>
          <a:p>
            <a:pPr marL="0" indent="0">
              <a:buNone/>
            </a:pPr>
            <a:r>
              <a:rPr lang="sk-SK" sz="2800" dirty="0">
                <a:effectLst/>
                <a:latin typeface="Times New Roman" panose="02020603050405020304" pitchFamily="18" charset="0"/>
                <a:ea typeface="Times New Roman" panose="02020603050405020304" pitchFamily="18" charset="0"/>
              </a:rPr>
              <a:t>3. Verejné dielo: Diela, ktorých autorské právo už vypršalo, môžu byť voľne digitalizované.</a:t>
            </a:r>
          </a:p>
          <a:p>
            <a:endParaRPr lang="sk-SK" dirty="0"/>
          </a:p>
        </p:txBody>
      </p:sp>
    </p:spTree>
    <p:extLst>
      <p:ext uri="{BB962C8B-B14F-4D97-AF65-F5344CB8AC3E}">
        <p14:creationId xmlns:p14="http://schemas.microsoft.com/office/powerpoint/2010/main" val="368195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3AD1ED-9312-A49C-43F6-207869C19EF0}"/>
              </a:ext>
            </a:extLst>
          </p:cNvPr>
          <p:cNvSpPr>
            <a:spLocks noGrp="1"/>
          </p:cNvSpPr>
          <p:nvPr>
            <p:ph type="title"/>
          </p:nvPr>
        </p:nvSpPr>
        <p:spPr/>
        <p:txBody>
          <a:bodyPr/>
          <a:lstStyle/>
          <a:p>
            <a:r>
              <a:rPr lang="sk-SK" b="1" dirty="0">
                <a:latin typeface="Times New Roman" panose="02020603050405020304" pitchFamily="18" charset="0"/>
                <a:ea typeface="Times New Roman" panose="02020603050405020304" pitchFamily="18" charset="0"/>
              </a:rPr>
              <a:t>Kanada</a:t>
            </a:r>
            <a:endParaRPr lang="sk-SK" dirty="0"/>
          </a:p>
        </p:txBody>
      </p:sp>
      <p:sp>
        <p:nvSpPr>
          <p:cNvPr id="3" name="Zástupný objekt pre obsah 2">
            <a:extLst>
              <a:ext uri="{FF2B5EF4-FFF2-40B4-BE49-F238E27FC236}">
                <a16:creationId xmlns:a16="http://schemas.microsoft.com/office/drawing/2014/main" id="{2CEAE6E3-D85E-ADC4-7FBD-E32707E57C78}"/>
              </a:ext>
            </a:extLst>
          </p:cNvPr>
          <p:cNvSpPr>
            <a:spLocks noGrp="1"/>
          </p:cNvSpPr>
          <p:nvPr>
            <p:ph idx="1"/>
          </p:nvPr>
        </p:nvSpPr>
        <p:spPr/>
        <p:txBody>
          <a:bodyPr/>
          <a:lstStyle/>
          <a:p>
            <a:pPr>
              <a:buNone/>
            </a:pPr>
            <a:r>
              <a:rPr lang="sk-SK" sz="1800" dirty="0">
                <a:effectLst/>
                <a:latin typeface="Times New Roman" panose="02020603050405020304" pitchFamily="18" charset="0"/>
                <a:ea typeface="Times New Roman" panose="02020603050405020304" pitchFamily="18" charset="0"/>
              </a:rPr>
              <a:t> </a:t>
            </a:r>
            <a:endParaRPr lang="sk-SK" sz="2800" dirty="0">
              <a:effectLst/>
              <a:latin typeface="Times New Roman" panose="02020603050405020304" pitchFamily="18" charset="0"/>
              <a:ea typeface="Times New Roman" panose="02020603050405020304" pitchFamily="18" charset="0"/>
            </a:endParaRPr>
          </a:p>
          <a:p>
            <a:pPr>
              <a:buNone/>
            </a:pPr>
            <a:r>
              <a:rPr lang="sk-SK" sz="2800" dirty="0">
                <a:effectLst/>
                <a:latin typeface="Times New Roman" panose="02020603050405020304" pitchFamily="18" charset="0"/>
                <a:ea typeface="Times New Roman" panose="02020603050405020304" pitchFamily="18" charset="0"/>
              </a:rPr>
              <a:t>1. </a:t>
            </a:r>
            <a:r>
              <a:rPr lang="sk-SK" sz="2800" b="1" dirty="0">
                <a:effectLst/>
                <a:latin typeface="Times New Roman" panose="02020603050405020304" pitchFamily="18" charset="0"/>
                <a:ea typeface="Times New Roman" panose="02020603050405020304" pitchFamily="18" charset="0"/>
              </a:rPr>
              <a:t>Autorské právo</a:t>
            </a:r>
            <a:r>
              <a:rPr lang="sk-SK" sz="2800" dirty="0">
                <a:effectLst/>
                <a:latin typeface="Times New Roman" panose="02020603050405020304" pitchFamily="18" charset="0"/>
                <a:ea typeface="Times New Roman" panose="02020603050405020304" pitchFamily="18" charset="0"/>
              </a:rPr>
              <a:t>: Ochranná doba je 70 rokov po smrti autora, s úpravou pre dielo publikované prvýkrát po smrti autora.</a:t>
            </a:r>
          </a:p>
          <a:p>
            <a:pPr>
              <a:buNone/>
            </a:pPr>
            <a:r>
              <a:rPr lang="sk-SK" sz="2800" dirty="0">
                <a:effectLst/>
                <a:latin typeface="Times New Roman" panose="02020603050405020304" pitchFamily="18" charset="0"/>
                <a:ea typeface="Times New Roman" panose="02020603050405020304" pitchFamily="18" charset="0"/>
              </a:rPr>
              <a:t>2. </a:t>
            </a:r>
            <a:r>
              <a:rPr lang="sk-SK" sz="2800" b="1" dirty="0">
                <a:effectLst/>
                <a:latin typeface="Times New Roman" panose="02020603050405020304" pitchFamily="18" charset="0"/>
                <a:ea typeface="Times New Roman" panose="02020603050405020304" pitchFamily="18" charset="0"/>
              </a:rPr>
              <a:t>Fair </a:t>
            </a:r>
            <a:r>
              <a:rPr lang="sk-SK" sz="2800" b="1" dirty="0" err="1">
                <a:effectLst/>
                <a:latin typeface="Times New Roman" panose="02020603050405020304" pitchFamily="18" charset="0"/>
                <a:ea typeface="Times New Roman" panose="02020603050405020304" pitchFamily="18" charset="0"/>
              </a:rPr>
              <a:t>Dealing</a:t>
            </a:r>
            <a:r>
              <a:rPr lang="sk-SK" sz="2800" dirty="0">
                <a:effectLst/>
                <a:latin typeface="Times New Roman" panose="02020603050405020304" pitchFamily="18" charset="0"/>
                <a:ea typeface="Times New Roman" panose="02020603050405020304" pitchFamily="18" charset="0"/>
              </a:rPr>
              <a:t>: Digitalizácia na vzdelávacie a výskumné účely bez potreby povolenia môže byť uznaná ako „fair </a:t>
            </a:r>
            <a:r>
              <a:rPr lang="sk-SK" sz="2800" dirty="0" err="1">
                <a:effectLst/>
                <a:latin typeface="Times New Roman" panose="02020603050405020304" pitchFamily="18" charset="0"/>
                <a:ea typeface="Times New Roman" panose="02020603050405020304" pitchFamily="18" charset="0"/>
              </a:rPr>
              <a:t>dealing</a:t>
            </a:r>
            <a:r>
              <a:rPr lang="sk-SK" sz="2800" dirty="0">
                <a:effectLst/>
                <a:latin typeface="Times New Roman" panose="02020603050405020304" pitchFamily="18" charset="0"/>
                <a:ea typeface="Times New Roman" panose="02020603050405020304" pitchFamily="18" charset="0"/>
              </a:rPr>
              <a:t>“.</a:t>
            </a:r>
          </a:p>
          <a:p>
            <a:pPr>
              <a:buNone/>
            </a:pPr>
            <a:r>
              <a:rPr lang="sk-SK" sz="2800" dirty="0">
                <a:effectLst/>
                <a:latin typeface="Times New Roman" panose="02020603050405020304" pitchFamily="18" charset="0"/>
                <a:ea typeface="Times New Roman" panose="02020603050405020304" pitchFamily="18" charset="0"/>
              </a:rPr>
              <a:t>3. </a:t>
            </a:r>
            <a:r>
              <a:rPr lang="sk-SK" sz="2800" b="1" dirty="0">
                <a:effectLst/>
                <a:latin typeface="Times New Roman" panose="02020603050405020304" pitchFamily="18" charset="0"/>
                <a:ea typeface="Times New Roman" panose="02020603050405020304" pitchFamily="18" charset="0"/>
              </a:rPr>
              <a:t>Verejné dielo</a:t>
            </a:r>
            <a:r>
              <a:rPr lang="sk-SK" sz="2800" dirty="0">
                <a:effectLst/>
                <a:latin typeface="Times New Roman" panose="02020603050405020304" pitchFamily="18" charset="0"/>
                <a:ea typeface="Times New Roman" panose="02020603050405020304" pitchFamily="18" charset="0"/>
              </a:rPr>
              <a:t>: Diela verejného majetku môžu byť voľne digitalizované.</a:t>
            </a:r>
          </a:p>
          <a:p>
            <a:pPr marL="0" indent="0">
              <a:buNone/>
            </a:pPr>
            <a:endParaRPr lang="sk-SK" sz="2800" dirty="0">
              <a:effectLst/>
              <a:latin typeface="Times New Roman" panose="02020603050405020304" pitchFamily="18" charset="0"/>
              <a:ea typeface="Times New Roman" panose="02020603050405020304" pitchFamily="18" charset="0"/>
            </a:endParaRPr>
          </a:p>
          <a:p>
            <a:endParaRPr lang="sk-SK" dirty="0"/>
          </a:p>
        </p:txBody>
      </p:sp>
    </p:spTree>
    <p:extLst>
      <p:ext uri="{BB962C8B-B14F-4D97-AF65-F5344CB8AC3E}">
        <p14:creationId xmlns:p14="http://schemas.microsoft.com/office/powerpoint/2010/main" val="1208281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B82932-C8A3-5A09-6497-B9601152BEBA}"/>
              </a:ext>
            </a:extLst>
          </p:cNvPr>
          <p:cNvSpPr>
            <a:spLocks noGrp="1"/>
          </p:cNvSpPr>
          <p:nvPr>
            <p:ph type="title"/>
          </p:nvPr>
        </p:nvSpPr>
        <p:spPr/>
        <p:txBody>
          <a:bodyPr>
            <a:normAutofit fontScale="90000"/>
          </a:bodyPr>
          <a:lstStyle/>
          <a:p>
            <a:r>
              <a:rPr lang="sk-SK" dirty="0">
                <a:latin typeface="Times New Roman" panose="02020603050405020304" pitchFamily="18" charset="0"/>
                <a:ea typeface="Times New Roman" panose="02020603050405020304" pitchFamily="18" charset="0"/>
              </a:rPr>
              <a:t> </a:t>
            </a:r>
            <a:r>
              <a:rPr lang="sk-SK" b="1" dirty="0">
                <a:latin typeface="Times New Roman" panose="02020603050405020304" pitchFamily="18" charset="0"/>
                <a:ea typeface="Times New Roman" panose="02020603050405020304" pitchFamily="18" charset="0"/>
              </a:rPr>
              <a:t>Belgicko,</a:t>
            </a:r>
            <a:r>
              <a:rPr lang="sk-SK" dirty="0">
                <a:latin typeface="Times New Roman" panose="02020603050405020304" pitchFamily="18" charset="0"/>
                <a:ea typeface="Times New Roman" panose="02020603050405020304" pitchFamily="18" charset="0"/>
              </a:rPr>
              <a:t> </a:t>
            </a:r>
            <a:r>
              <a:rPr lang="sk-SK" b="1" dirty="0">
                <a:latin typeface="Times New Roman" panose="02020603050405020304" pitchFamily="18" charset="0"/>
                <a:ea typeface="Times New Roman" panose="02020603050405020304" pitchFamily="18" charset="0"/>
              </a:rPr>
              <a:t>Holandsko, Luxembursko</a:t>
            </a:r>
            <a:br>
              <a:rPr lang="sk-SK" dirty="0">
                <a:latin typeface="Times New Roman" panose="02020603050405020304" pitchFamily="18" charset="0"/>
                <a:ea typeface="Times New Roman" panose="02020603050405020304" pitchFamily="18" charset="0"/>
              </a:rPr>
            </a:br>
            <a:br>
              <a:rPr lang="sk-SK" dirty="0">
                <a:latin typeface="Times New Roman" panose="02020603050405020304" pitchFamily="18" charset="0"/>
                <a:ea typeface="Times New Roman" panose="02020603050405020304" pitchFamily="18" charset="0"/>
              </a:rPr>
            </a:b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054DBB5E-5E6B-879F-C77A-DED1D90918E5}"/>
              </a:ext>
            </a:extLst>
          </p:cNvPr>
          <p:cNvSpPr>
            <a:spLocks noGrp="1"/>
          </p:cNvSpPr>
          <p:nvPr>
            <p:ph idx="1"/>
          </p:nvPr>
        </p:nvSpPr>
        <p:spPr/>
        <p:txBody>
          <a:bodyPr>
            <a:normAutofit/>
          </a:bodyPr>
          <a:lstStyle/>
          <a:p>
            <a:pPr>
              <a:buNone/>
            </a:pPr>
            <a:r>
              <a:rPr lang="sk-SK" sz="2800" dirty="0">
                <a:effectLst/>
                <a:latin typeface="Times New Roman" panose="02020603050405020304" pitchFamily="18" charset="0"/>
                <a:ea typeface="Times New Roman" panose="02020603050405020304" pitchFamily="18" charset="0"/>
              </a:rPr>
              <a:t>1. </a:t>
            </a:r>
            <a:r>
              <a:rPr lang="sk-SK" sz="2800" b="1" dirty="0">
                <a:effectLst/>
                <a:latin typeface="Times New Roman" panose="02020603050405020304" pitchFamily="18" charset="0"/>
                <a:ea typeface="Times New Roman" panose="02020603050405020304" pitchFamily="18" charset="0"/>
              </a:rPr>
              <a:t>Autorské právo</a:t>
            </a:r>
            <a:r>
              <a:rPr lang="sk-SK" sz="2800" dirty="0">
                <a:effectLst/>
                <a:latin typeface="Times New Roman" panose="02020603050405020304" pitchFamily="18" charset="0"/>
                <a:ea typeface="Times New Roman" panose="02020603050405020304" pitchFamily="18" charset="0"/>
              </a:rPr>
              <a:t>: 70 rokov po smrti autora.</a:t>
            </a:r>
          </a:p>
          <a:p>
            <a:pPr>
              <a:buNone/>
            </a:pPr>
            <a:r>
              <a:rPr lang="sk-SK" sz="2800" dirty="0">
                <a:effectLst/>
                <a:latin typeface="Times New Roman" panose="02020603050405020304" pitchFamily="18" charset="0"/>
                <a:ea typeface="Times New Roman" panose="02020603050405020304" pitchFamily="18" charset="0"/>
              </a:rPr>
              <a:t>2. </a:t>
            </a:r>
            <a:r>
              <a:rPr lang="sk-SK" sz="2800" b="1" dirty="0">
                <a:effectLst/>
                <a:latin typeface="Times New Roman" panose="02020603050405020304" pitchFamily="18" charset="0"/>
                <a:ea typeface="Times New Roman" panose="02020603050405020304" pitchFamily="18" charset="0"/>
              </a:rPr>
              <a:t>Digitalizácia a verejné sprístupnenie</a:t>
            </a:r>
            <a:r>
              <a:rPr lang="sk-SK" sz="2800" dirty="0">
                <a:effectLst/>
                <a:latin typeface="Times New Roman" panose="02020603050405020304" pitchFamily="18" charset="0"/>
                <a:ea typeface="Times New Roman" panose="02020603050405020304" pitchFamily="18" charset="0"/>
              </a:rPr>
              <a:t>: Knižnice môžu digitalizovať a sprístupniť dielo, ak nie je komerčne dostupné a slúži na nekomerčné účely.</a:t>
            </a:r>
          </a:p>
          <a:p>
            <a:pPr>
              <a:buNone/>
            </a:pPr>
            <a:r>
              <a:rPr lang="sk-SK" sz="2800" dirty="0">
                <a:effectLst/>
                <a:latin typeface="Times New Roman" panose="02020603050405020304" pitchFamily="18" charset="0"/>
                <a:ea typeface="Times New Roman" panose="02020603050405020304" pitchFamily="18" charset="0"/>
              </a:rPr>
              <a:t>3. </a:t>
            </a:r>
            <a:r>
              <a:rPr lang="sk-SK" sz="2800" b="1" dirty="0">
                <a:effectLst/>
                <a:latin typeface="Times New Roman" panose="02020603050405020304" pitchFamily="18" charset="0"/>
                <a:ea typeface="Times New Roman" panose="02020603050405020304" pitchFamily="18" charset="0"/>
              </a:rPr>
              <a:t>Verejné dielo: </a:t>
            </a:r>
            <a:r>
              <a:rPr lang="sk-SK" sz="2800" dirty="0">
                <a:effectLst/>
                <a:latin typeface="Times New Roman" panose="02020603050405020304" pitchFamily="18" charset="0"/>
                <a:ea typeface="Times New Roman" panose="02020603050405020304" pitchFamily="18" charset="0"/>
              </a:rPr>
              <a:t>Diela, ktorých autorské práva vypršali, môžu byť sprístupnené bez obmedzení.</a:t>
            </a:r>
          </a:p>
          <a:p>
            <a:pPr>
              <a:buNone/>
            </a:pPr>
            <a:r>
              <a:rPr lang="sk-SK" sz="2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845146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103F78-29F9-4E87-24D6-BBCEB5596D7F}"/>
              </a:ext>
            </a:extLst>
          </p:cNvPr>
          <p:cNvSpPr>
            <a:spLocks noGrp="1"/>
          </p:cNvSpPr>
          <p:nvPr>
            <p:ph type="title"/>
          </p:nvPr>
        </p:nvSpPr>
        <p:spPr/>
        <p:txBody>
          <a:bodyPr/>
          <a:lstStyle/>
          <a:p>
            <a:r>
              <a:rPr lang="sk-SK" b="1" dirty="0">
                <a:latin typeface="Times New Roman" panose="02020603050405020304" pitchFamily="18" charset="0"/>
                <a:ea typeface="Times New Roman" panose="02020603050405020304" pitchFamily="18" charset="0"/>
              </a:rPr>
              <a:t>Veľká Británia</a:t>
            </a:r>
            <a:endParaRPr lang="sk-SK" dirty="0"/>
          </a:p>
        </p:txBody>
      </p:sp>
      <p:sp>
        <p:nvSpPr>
          <p:cNvPr id="3" name="Zástupný objekt pre obsah 2">
            <a:extLst>
              <a:ext uri="{FF2B5EF4-FFF2-40B4-BE49-F238E27FC236}">
                <a16:creationId xmlns:a16="http://schemas.microsoft.com/office/drawing/2014/main" id="{F103BC16-6D9C-3240-C92F-7422566B6730}"/>
              </a:ext>
            </a:extLst>
          </p:cNvPr>
          <p:cNvSpPr>
            <a:spLocks noGrp="1"/>
          </p:cNvSpPr>
          <p:nvPr>
            <p:ph idx="1"/>
          </p:nvPr>
        </p:nvSpPr>
        <p:spPr/>
        <p:txBody>
          <a:bodyPr>
            <a:normAutofit/>
          </a:bodyPr>
          <a:lstStyle/>
          <a:p>
            <a:pPr>
              <a:buNone/>
            </a:pPr>
            <a:r>
              <a:rPr lang="sk-SK" sz="1800" dirty="0">
                <a:effectLst/>
                <a:latin typeface="Times New Roman" panose="02020603050405020304" pitchFamily="18" charset="0"/>
                <a:ea typeface="Times New Roman" panose="02020603050405020304" pitchFamily="18" charset="0"/>
              </a:rPr>
              <a:t> </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1. </a:t>
            </a:r>
            <a:r>
              <a:rPr lang="sk-SK" sz="28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2800" dirty="0">
                <a:effectLst/>
                <a:latin typeface="Arial" panose="020B0604020202020204" pitchFamily="34" charset="0"/>
                <a:ea typeface="Times New Roman" panose="02020603050405020304" pitchFamily="18" charset="0"/>
                <a:cs typeface="Arial" panose="020B0604020202020204" pitchFamily="34" charset="0"/>
              </a:rPr>
              <a:t>: 70 rokov po smrti autora.</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2. </a:t>
            </a:r>
            <a:r>
              <a:rPr lang="sk-SK" sz="2800" b="1" dirty="0">
                <a:effectLst/>
                <a:latin typeface="Arial" panose="020B0604020202020204" pitchFamily="34" charset="0"/>
                <a:ea typeface="Times New Roman" panose="02020603050405020304" pitchFamily="18" charset="0"/>
                <a:cs typeface="Arial" panose="020B0604020202020204" pitchFamily="34" charset="0"/>
              </a:rPr>
              <a:t>Využitie výnimiek</a:t>
            </a:r>
            <a:r>
              <a:rPr lang="sk-SK" sz="2800" dirty="0">
                <a:effectLst/>
                <a:latin typeface="Arial" panose="020B0604020202020204" pitchFamily="34" charset="0"/>
                <a:ea typeface="Times New Roman" panose="02020603050405020304" pitchFamily="18" charset="0"/>
                <a:cs typeface="Arial" panose="020B0604020202020204" pitchFamily="34" charset="0"/>
              </a:rPr>
              <a:t>: </a:t>
            </a:r>
            <a:r>
              <a:rPr lang="sk-SK" sz="2800" dirty="0" err="1">
                <a:effectLst/>
                <a:latin typeface="Arial" panose="020B0604020202020204" pitchFamily="34" charset="0"/>
                <a:ea typeface="Times New Roman" panose="02020603050405020304" pitchFamily="18" charset="0"/>
                <a:cs typeface="Arial" panose="020B0604020202020204" pitchFamily="34" charset="0"/>
              </a:rPr>
              <a:t>Justification</a:t>
            </a:r>
            <a:r>
              <a:rPr lang="sk-SK" sz="2800" dirty="0">
                <a:effectLst/>
                <a:latin typeface="Arial" panose="020B0604020202020204" pitchFamily="34" charset="0"/>
                <a:ea typeface="Times New Roman" panose="02020603050405020304" pitchFamily="18" charset="0"/>
                <a:cs typeface="Arial" panose="020B0604020202020204" pitchFamily="34" charset="0"/>
              </a:rPr>
              <a:t>/oprávnenie pre digitalizáciu môže existovať na základe </a:t>
            </a:r>
            <a:r>
              <a:rPr lang="sk-SK" sz="2800" b="1" dirty="0">
                <a:effectLst/>
                <a:latin typeface="Arial" panose="020B0604020202020204" pitchFamily="34" charset="0"/>
                <a:ea typeface="Times New Roman" panose="02020603050405020304" pitchFamily="18" charset="0"/>
                <a:cs typeface="Arial" panose="020B0604020202020204" pitchFamily="34" charset="0"/>
              </a:rPr>
              <a:t>„fair </a:t>
            </a:r>
            <a:r>
              <a:rPr lang="sk-SK" sz="2800" b="1" dirty="0" err="1">
                <a:effectLst/>
                <a:latin typeface="Arial" panose="020B0604020202020204" pitchFamily="34" charset="0"/>
                <a:ea typeface="Times New Roman" panose="02020603050405020304" pitchFamily="18" charset="0"/>
                <a:cs typeface="Arial" panose="020B0604020202020204" pitchFamily="34" charset="0"/>
              </a:rPr>
              <a:t>dealing</a:t>
            </a:r>
            <a:r>
              <a:rPr lang="sk-SK" sz="2800" b="1" dirty="0">
                <a:effectLst/>
                <a:latin typeface="Arial" panose="020B0604020202020204" pitchFamily="34" charset="0"/>
                <a:ea typeface="Times New Roman" panose="02020603050405020304" pitchFamily="18" charset="0"/>
                <a:cs typeface="Arial" panose="020B0604020202020204" pitchFamily="34" charset="0"/>
              </a:rPr>
              <a:t>“ </a:t>
            </a:r>
            <a:r>
              <a:rPr lang="sk-SK" sz="2800" dirty="0">
                <a:effectLst/>
                <a:latin typeface="Arial" panose="020B0604020202020204" pitchFamily="34" charset="0"/>
                <a:ea typeface="Times New Roman" panose="02020603050405020304" pitchFamily="18" charset="0"/>
                <a:cs typeface="Arial" panose="020B0604020202020204" pitchFamily="34" charset="0"/>
              </a:rPr>
              <a:t>pre vzdelávacie a výskumné účely.</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3. </a:t>
            </a:r>
            <a:r>
              <a:rPr lang="sk-SK" sz="2800" b="1" dirty="0">
                <a:effectLst/>
                <a:latin typeface="Arial" panose="020B0604020202020204" pitchFamily="34" charset="0"/>
                <a:ea typeface="Times New Roman" panose="02020603050405020304" pitchFamily="18" charset="0"/>
                <a:cs typeface="Arial" panose="020B0604020202020204" pitchFamily="34" charset="0"/>
              </a:rPr>
              <a:t>Verejné dielo: </a:t>
            </a:r>
            <a:r>
              <a:rPr lang="sk-SK" sz="2800" dirty="0">
                <a:effectLst/>
                <a:latin typeface="Arial" panose="020B0604020202020204" pitchFamily="34" charset="0"/>
                <a:ea typeface="Times New Roman" panose="02020603050405020304" pitchFamily="18" charset="0"/>
                <a:cs typeface="Arial" panose="020B0604020202020204" pitchFamily="34" charset="0"/>
              </a:rPr>
              <a:t>Diela, ktorých autorské práva skončili, sú sprístupnené vo verejnom majetku.</a:t>
            </a:r>
          </a:p>
          <a:p>
            <a:endParaRPr lang="sk-SK" sz="2800" dirty="0">
              <a:effectLst/>
              <a:latin typeface="Times New Roman" panose="02020603050405020304" pitchFamily="18" charset="0"/>
              <a:ea typeface="Times New Roman" panose="02020603050405020304" pitchFamily="18" charset="0"/>
            </a:endParaRPr>
          </a:p>
          <a:p>
            <a:endParaRPr lang="sk-SK" dirty="0"/>
          </a:p>
        </p:txBody>
      </p:sp>
    </p:spTree>
    <p:extLst>
      <p:ext uri="{BB962C8B-B14F-4D97-AF65-F5344CB8AC3E}">
        <p14:creationId xmlns:p14="http://schemas.microsoft.com/office/powerpoint/2010/main" val="849567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3E0F3E-7EB5-6E36-9D84-6260D9E75A91}"/>
              </a:ext>
            </a:extLst>
          </p:cNvPr>
          <p:cNvSpPr>
            <a:spLocks noGrp="1"/>
          </p:cNvSpPr>
          <p:nvPr>
            <p:ph type="title"/>
          </p:nvPr>
        </p:nvSpPr>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Fair </a:t>
            </a:r>
            <a:r>
              <a:rPr lang="sk-SK" b="1" dirty="0" err="1">
                <a:latin typeface="Arial" panose="020B0604020202020204" pitchFamily="34" charset="0"/>
                <a:ea typeface="Times New Roman" panose="02020603050405020304" pitchFamily="18" charset="0"/>
                <a:cs typeface="Arial" panose="020B0604020202020204" pitchFamily="34" charset="0"/>
              </a:rPr>
              <a:t>dealing</a:t>
            </a:r>
            <a:r>
              <a:rPr lang="sk-SK" dirty="0">
                <a:latin typeface="Arial" panose="020B0604020202020204" pitchFamily="34" charset="0"/>
                <a:ea typeface="Times New Roman" panose="02020603050405020304" pitchFamily="18" charset="0"/>
                <a:cs typeface="Arial" panose="020B0604020202020204" pitchFamily="34" charset="0"/>
              </a:rPr>
              <a:t> </a:t>
            </a:r>
            <a:br>
              <a:rPr lang="sk-SK" dirty="0">
                <a:latin typeface="Arial" panose="020B0604020202020204" pitchFamily="34" charset="0"/>
                <a:ea typeface="Times New Roman" panose="02020603050405020304" pitchFamily="18" charset="0"/>
                <a:cs typeface="Arial" panose="020B0604020202020204" pitchFamily="34" charset="0"/>
              </a:rPr>
            </a:br>
            <a:endParaRPr lang="sk-SK"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3083B806-A028-22D9-5DDC-ED2AE5750967}"/>
              </a:ext>
            </a:extLst>
          </p:cNvPr>
          <p:cNvSpPr>
            <a:spLocks noGrp="1"/>
          </p:cNvSpPr>
          <p:nvPr>
            <p:ph idx="1"/>
          </p:nvPr>
        </p:nvSpPr>
        <p:spPr/>
        <p:txBody>
          <a:bodyPr>
            <a:normAutofit fontScale="92500"/>
          </a:bodyPr>
          <a:lstStyle/>
          <a:p>
            <a:pPr>
              <a:buNone/>
            </a:pPr>
            <a:r>
              <a:rPr lang="sk-SK" sz="2800" dirty="0">
                <a:latin typeface="Times New Roman" panose="02020603050405020304" pitchFamily="18" charset="0"/>
                <a:ea typeface="Times New Roman" panose="02020603050405020304" pitchFamily="18" charset="0"/>
              </a:rPr>
              <a:t>J</a:t>
            </a:r>
            <a:r>
              <a:rPr lang="sk-SK" sz="2800" dirty="0">
                <a:effectLst/>
                <a:latin typeface="Times New Roman" panose="02020603050405020304" pitchFamily="18" charset="0"/>
                <a:ea typeface="Times New Roman" panose="02020603050405020304" pitchFamily="18" charset="0"/>
              </a:rPr>
              <a:t>e to právny koncept v oblasti autorského práva, ktorý umožňuje použitie chránených diel bez potreby povolenia od držiteľa autorských práv za určitých podmienok. </a:t>
            </a:r>
          </a:p>
          <a:p>
            <a:pPr marL="0" indent="0">
              <a:buNone/>
            </a:pPr>
            <a:r>
              <a:rPr lang="sk-SK" sz="2800" dirty="0">
                <a:effectLst/>
                <a:latin typeface="Times New Roman" panose="02020603050405020304" pitchFamily="18" charset="0"/>
                <a:ea typeface="Times New Roman" panose="02020603050405020304" pitchFamily="18" charset="0"/>
              </a:rPr>
              <a:t>Tento pojem je rozšírený najmä v právnych systémoch krajín ako Kanada, Austrália a Veľká Británia. V kontexte sprístupnenia </a:t>
            </a:r>
            <a:r>
              <a:rPr lang="sk-SK" sz="2800" dirty="0" err="1">
                <a:effectLst/>
                <a:latin typeface="Times New Roman" panose="02020603050405020304" pitchFamily="18" charset="0"/>
                <a:ea typeface="Times New Roman" panose="02020603050405020304" pitchFamily="18" charset="0"/>
              </a:rPr>
              <a:t>digitalizátov</a:t>
            </a:r>
            <a:r>
              <a:rPr lang="sk-SK" sz="2800" dirty="0">
                <a:effectLst/>
                <a:latin typeface="Times New Roman" panose="02020603050405020304" pitchFamily="18" charset="0"/>
                <a:ea typeface="Times New Roman" panose="02020603050405020304" pitchFamily="18" charset="0"/>
              </a:rPr>
              <a:t> to znamená, že knižnice, </a:t>
            </a:r>
            <a:r>
              <a:rPr lang="sk-SK" sz="2800" i="1" dirty="0">
                <a:effectLst/>
                <a:latin typeface="Times New Roman" panose="02020603050405020304" pitchFamily="18" charset="0"/>
                <a:ea typeface="Times New Roman" panose="02020603050405020304" pitchFamily="18" charset="0"/>
              </a:rPr>
              <a:t>archívy a iné inštitúcie môžu digitalizovať a zverejňovať </a:t>
            </a:r>
            <a:r>
              <a:rPr lang="sk-SK" sz="2800" dirty="0">
                <a:effectLst/>
                <a:latin typeface="Times New Roman" panose="02020603050405020304" pitchFamily="18" charset="0"/>
                <a:ea typeface="Times New Roman" panose="02020603050405020304" pitchFamily="18" charset="0"/>
              </a:rPr>
              <a:t>časti chránených diel (napr. text, obrázky, videá a pod.) bez porušenia autorského práva, pod podmienkou, že splnia určité kritériá.</a:t>
            </a:r>
          </a:p>
          <a:p>
            <a:endParaRPr lang="sk-SK" dirty="0"/>
          </a:p>
        </p:txBody>
      </p:sp>
    </p:spTree>
    <p:extLst>
      <p:ext uri="{BB962C8B-B14F-4D97-AF65-F5344CB8AC3E}">
        <p14:creationId xmlns:p14="http://schemas.microsoft.com/office/powerpoint/2010/main" val="4040207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F6D1D7-7A3A-B164-0D16-CABB63D1B3E8}"/>
              </a:ext>
            </a:extLst>
          </p:cNvPr>
          <p:cNvSpPr>
            <a:spLocks noGrp="1"/>
          </p:cNvSpPr>
          <p:nvPr>
            <p:ph type="title"/>
          </p:nvPr>
        </p:nvSpPr>
        <p:spPr>
          <a:xfrm>
            <a:off x="700635" y="914400"/>
            <a:ext cx="10691265" cy="596900"/>
          </a:xfrm>
        </p:spPr>
        <p:txBody>
          <a:bodyPr>
            <a:normAutofit fontScale="90000"/>
          </a:bodyPr>
          <a:lstStyle/>
          <a:p>
            <a:r>
              <a:rPr lang="sk-SK" dirty="0"/>
              <a:t>Poznanie princípov autorskej ochrany</a:t>
            </a:r>
          </a:p>
        </p:txBody>
      </p:sp>
      <p:sp>
        <p:nvSpPr>
          <p:cNvPr id="3" name="Zástupný objekt pre obsah 2">
            <a:extLst>
              <a:ext uri="{FF2B5EF4-FFF2-40B4-BE49-F238E27FC236}">
                <a16:creationId xmlns:a16="http://schemas.microsoft.com/office/drawing/2014/main" id="{49E25ED7-E9EB-E40E-21D3-D63D10689A10}"/>
              </a:ext>
            </a:extLst>
          </p:cNvPr>
          <p:cNvSpPr>
            <a:spLocks noGrp="1"/>
          </p:cNvSpPr>
          <p:nvPr>
            <p:ph idx="1"/>
          </p:nvPr>
        </p:nvSpPr>
        <p:spPr>
          <a:xfrm>
            <a:off x="700635" y="1511300"/>
            <a:ext cx="10691265" cy="5105400"/>
          </a:xfrm>
        </p:spPr>
        <p:txBody>
          <a:bodyPr>
            <a:normAutofit lnSpcReduction="10000"/>
          </a:bodyPr>
          <a:lstStyle/>
          <a:p>
            <a:r>
              <a:rPr lang="sk-SK" sz="2800" dirty="0">
                <a:latin typeface="Arial" panose="020B0604020202020204" pitchFamily="34" charset="0"/>
                <a:cs typeface="Arial" panose="020B0604020202020204" pitchFamily="34" charset="0"/>
              </a:rPr>
              <a:t>Zásadná kompetencie informačného špecialistu</a:t>
            </a:r>
          </a:p>
          <a:p>
            <a:r>
              <a:rPr lang="sk-SK" sz="2800" dirty="0">
                <a:latin typeface="Arial" panose="020B0604020202020204" pitchFamily="34" charset="0"/>
                <a:cs typeface="Arial" panose="020B0604020202020204" pitchFamily="34" charset="0"/>
              </a:rPr>
              <a:t>Postupne preberieme prístupy niektorých krajín – hlbšie do témy</a:t>
            </a:r>
          </a:p>
          <a:p>
            <a:r>
              <a:rPr lang="sk-SK" sz="2800" dirty="0">
                <a:latin typeface="Arial" panose="020B0604020202020204" pitchFamily="34" charset="0"/>
                <a:cs typeface="Arial" panose="020B0604020202020204" pitchFamily="34" charset="0"/>
              </a:rPr>
              <a:t>Úlohy pre študentov: </a:t>
            </a:r>
          </a:p>
          <a:p>
            <a:pPr lvl="1"/>
            <a:r>
              <a:rPr lang="sk-SK" sz="2800" dirty="0">
                <a:latin typeface="Arial" panose="020B0604020202020204" pitchFamily="34" charset="0"/>
                <a:cs typeface="Arial" panose="020B0604020202020204" pitchFamily="34" charset="0"/>
              </a:rPr>
              <a:t>1) základné princípy sú spoločné – ktoré sú to – zapamätať!</a:t>
            </a:r>
          </a:p>
          <a:p>
            <a:pPr lvl="1"/>
            <a:r>
              <a:rPr lang="sk-SK" sz="2800" dirty="0">
                <a:latin typeface="Arial" panose="020B0604020202020204" pitchFamily="34" charset="0"/>
                <a:cs typeface="Arial" panose="020B0604020202020204" pitchFamily="34" charset="0"/>
              </a:rPr>
              <a:t>2) aké praktické otázky vás napadnú pri tejto téme?</a:t>
            </a:r>
          </a:p>
          <a:p>
            <a:pPr lvl="1"/>
            <a:r>
              <a:rPr lang="sk-SK" sz="2800" dirty="0">
                <a:latin typeface="Arial" panose="020B0604020202020204" pitchFamily="34" charset="0"/>
                <a:cs typeface="Arial" panose="020B0604020202020204" pitchFamily="34" charset="0"/>
              </a:rPr>
              <a:t>3) existujú jasné a zrozumiteľné pokyny pre klientov v knižniciach? Vaše skúsenosti?</a:t>
            </a:r>
          </a:p>
          <a:p>
            <a:pPr lvl="1"/>
            <a:r>
              <a:rPr lang="sk-SK" sz="2800" dirty="0">
                <a:latin typeface="Arial" panose="020B0604020202020204" pitchFamily="34" charset="0"/>
                <a:cs typeface="Arial" panose="020B0604020202020204" pitchFamily="34" charset="0"/>
              </a:rPr>
              <a:t>4) vedeli by ste navrhnúť, čo treba zlepšiť?</a:t>
            </a:r>
          </a:p>
          <a:p>
            <a:pPr lvl="1"/>
            <a:r>
              <a:rPr lang="sk-SK" sz="2800" dirty="0">
                <a:latin typeface="Arial" panose="020B0604020202020204" pitchFamily="34" charset="0"/>
                <a:cs typeface="Arial" panose="020B0604020202020204" pitchFamily="34" charset="0"/>
              </a:rPr>
              <a:t>5) sú náklady na digitalizáciu vzhľadom na obmedzenia prístupu prijateľné?</a:t>
            </a:r>
          </a:p>
          <a:p>
            <a:pPr lvl="1"/>
            <a:endParaRPr lang="sk-SK" sz="2800" dirty="0">
              <a:latin typeface="Arial" panose="020B0604020202020204" pitchFamily="34" charset="0"/>
              <a:cs typeface="Arial" panose="020B0604020202020204" pitchFamily="34" charset="0"/>
            </a:endParaRPr>
          </a:p>
          <a:p>
            <a:pPr lvl="1"/>
            <a:endParaRPr lang="sk-SK" sz="2800" dirty="0">
              <a:latin typeface="Arial" panose="020B0604020202020204" pitchFamily="34" charset="0"/>
              <a:cs typeface="Arial" panose="020B0604020202020204" pitchFamily="34" charset="0"/>
            </a:endParaRPr>
          </a:p>
          <a:p>
            <a:pPr lvl="1"/>
            <a:endParaRPr lang="sk-SK" sz="2800" dirty="0">
              <a:latin typeface="Arial" panose="020B0604020202020204" pitchFamily="34" charset="0"/>
              <a:cs typeface="Arial" panose="020B0604020202020204" pitchFamily="34" charset="0"/>
            </a:endParaRPr>
          </a:p>
          <a:p>
            <a:pPr lvl="1"/>
            <a:endParaRPr lang="sk-SK" dirty="0"/>
          </a:p>
        </p:txBody>
      </p:sp>
    </p:spTree>
    <p:extLst>
      <p:ext uri="{BB962C8B-B14F-4D97-AF65-F5344CB8AC3E}">
        <p14:creationId xmlns:p14="http://schemas.microsoft.com/office/powerpoint/2010/main" val="3152811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803112-3BB0-219A-26CC-1C170C2ACC21}"/>
              </a:ext>
            </a:extLst>
          </p:cNvPr>
          <p:cNvSpPr>
            <a:spLocks noGrp="1"/>
          </p:cNvSpPr>
          <p:nvPr>
            <p:ph type="title"/>
          </p:nvPr>
        </p:nvSpPr>
        <p:spPr/>
        <p:txBody>
          <a:bodyPr>
            <a:normAutofit fontScale="90000"/>
          </a:bodyPr>
          <a:lstStyle/>
          <a:p>
            <a:r>
              <a:rPr lang="sk-SK" dirty="0">
                <a:latin typeface="Times New Roman" panose="02020603050405020304" pitchFamily="18" charset="0"/>
                <a:ea typeface="Times New Roman" panose="02020603050405020304" pitchFamily="18" charset="0"/>
              </a:rPr>
              <a:t>Kľúčové aspekty fair </a:t>
            </a:r>
            <a:r>
              <a:rPr lang="sk-SK" dirty="0" err="1">
                <a:latin typeface="Times New Roman" panose="02020603050405020304" pitchFamily="18" charset="0"/>
                <a:ea typeface="Times New Roman" panose="02020603050405020304" pitchFamily="18" charset="0"/>
              </a:rPr>
              <a:t>dealing</a:t>
            </a: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B04866E1-9405-6ECB-8F48-D5CCFFBEA68A}"/>
              </a:ext>
            </a:extLst>
          </p:cNvPr>
          <p:cNvSpPr>
            <a:spLocks noGrp="1"/>
          </p:cNvSpPr>
          <p:nvPr>
            <p:ph idx="1"/>
          </p:nvPr>
        </p:nvSpPr>
        <p:spPr>
          <a:xfrm>
            <a:off x="700635" y="1752600"/>
            <a:ext cx="10691265" cy="4209288"/>
          </a:xfrm>
        </p:spPr>
        <p:txBody>
          <a:bodyPr>
            <a:normAutofit/>
          </a:bodyPr>
          <a:lstStyle/>
          <a:p>
            <a:pPr>
              <a:buNone/>
            </a:pPr>
            <a:r>
              <a:rPr lang="sk-SK" sz="1800" dirty="0">
                <a:effectLst/>
                <a:latin typeface="Times New Roman" panose="02020603050405020304" pitchFamily="18" charset="0"/>
                <a:ea typeface="Times New Roman" panose="02020603050405020304" pitchFamily="18" charset="0"/>
              </a:rPr>
              <a:t>1. </a:t>
            </a:r>
            <a:r>
              <a:rPr lang="sk-SK" sz="1800" b="1" dirty="0">
                <a:effectLst/>
                <a:latin typeface="Times New Roman" panose="02020603050405020304" pitchFamily="18" charset="0"/>
                <a:ea typeface="Times New Roman" panose="02020603050405020304" pitchFamily="18" charset="0"/>
              </a:rPr>
              <a:t>Účel použitia</a:t>
            </a:r>
            <a:r>
              <a:rPr lang="sk-SK" sz="1800" dirty="0">
                <a:effectLst/>
                <a:latin typeface="Times New Roman" panose="02020603050405020304" pitchFamily="18" charset="0"/>
                <a:ea typeface="Times New Roman" panose="02020603050405020304" pitchFamily="18" charset="0"/>
              </a:rPr>
              <a:t>: Fair </a:t>
            </a:r>
            <a:r>
              <a:rPr lang="sk-SK" sz="1800" dirty="0" err="1">
                <a:effectLst/>
                <a:latin typeface="Times New Roman" panose="02020603050405020304" pitchFamily="18" charset="0"/>
                <a:ea typeface="Times New Roman" panose="02020603050405020304" pitchFamily="18" charset="0"/>
              </a:rPr>
              <a:t>dealing</a:t>
            </a:r>
            <a:r>
              <a:rPr lang="sk-SK" sz="1800" dirty="0">
                <a:effectLst/>
                <a:latin typeface="Times New Roman" panose="02020603050405020304" pitchFamily="18" charset="0"/>
                <a:ea typeface="Times New Roman" panose="02020603050405020304" pitchFamily="18" charset="0"/>
              </a:rPr>
              <a:t> spravidla zahŕňa </a:t>
            </a:r>
            <a:r>
              <a:rPr lang="sk-SK" sz="1800" b="1" dirty="0">
                <a:effectLst/>
                <a:latin typeface="Times New Roman" panose="02020603050405020304" pitchFamily="18" charset="0"/>
                <a:ea typeface="Times New Roman" panose="02020603050405020304" pitchFamily="18" charset="0"/>
              </a:rPr>
              <a:t>použitie dielo na vzdelávacie, výskumné, kritické alebo informačné účely. </a:t>
            </a:r>
            <a:r>
              <a:rPr lang="sk-SK" sz="1800" dirty="0">
                <a:effectLst/>
                <a:latin typeface="Times New Roman" panose="02020603050405020304" pitchFamily="18" charset="0"/>
                <a:ea typeface="Times New Roman" panose="02020603050405020304" pitchFamily="18" charset="0"/>
              </a:rPr>
              <a:t>To znamená, že dielo by malo byť použité spôsobom, ktorý podporuje vzdelávanie alebo hľadanie informácií.</a:t>
            </a:r>
          </a:p>
          <a:p>
            <a:pPr>
              <a:buNone/>
            </a:pPr>
            <a:r>
              <a:rPr lang="sk-SK" sz="1800" dirty="0">
                <a:effectLst/>
                <a:latin typeface="Times New Roman" panose="02020603050405020304" pitchFamily="18" charset="0"/>
                <a:ea typeface="Times New Roman" panose="02020603050405020304" pitchFamily="18" charset="0"/>
              </a:rPr>
              <a:t>2. </a:t>
            </a:r>
            <a:r>
              <a:rPr lang="sk-SK" sz="1800" b="1" dirty="0">
                <a:effectLst/>
                <a:latin typeface="Times New Roman" panose="02020603050405020304" pitchFamily="18" charset="0"/>
                <a:ea typeface="Times New Roman" panose="02020603050405020304" pitchFamily="18" charset="0"/>
              </a:rPr>
              <a:t>Množstvo a podiel</a:t>
            </a:r>
            <a:r>
              <a:rPr lang="sk-SK" sz="1800" dirty="0">
                <a:effectLst/>
                <a:latin typeface="Times New Roman" panose="02020603050405020304" pitchFamily="18" charset="0"/>
                <a:ea typeface="Times New Roman" panose="02020603050405020304" pitchFamily="18" charset="0"/>
              </a:rPr>
              <a:t>: Použitie by malo byť obmedzené </a:t>
            </a:r>
            <a:r>
              <a:rPr lang="sk-SK" sz="1800" i="1" dirty="0">
                <a:effectLst/>
                <a:latin typeface="Times New Roman" panose="02020603050405020304" pitchFamily="18" charset="0"/>
                <a:ea typeface="Times New Roman" panose="02020603050405020304" pitchFamily="18" charset="0"/>
              </a:rPr>
              <a:t>na primerané množstvo diela</a:t>
            </a:r>
            <a:r>
              <a:rPr lang="sk-SK" sz="1800" dirty="0">
                <a:effectLst/>
                <a:latin typeface="Times New Roman" panose="02020603050405020304" pitchFamily="18" charset="0"/>
                <a:ea typeface="Times New Roman" panose="02020603050405020304" pitchFamily="18" charset="0"/>
              </a:rPr>
              <a:t>, ktoré je nevyhnutné na dosiahnutie tohto účelu. Napríklad, digitalizácia iba malých častí diela alebo obmedzenie prístupu k celému dielu môže byť považované za fair </a:t>
            </a:r>
            <a:r>
              <a:rPr lang="sk-SK" sz="1800" dirty="0" err="1">
                <a:effectLst/>
                <a:latin typeface="Times New Roman" panose="02020603050405020304" pitchFamily="18" charset="0"/>
                <a:ea typeface="Times New Roman" panose="02020603050405020304" pitchFamily="18" charset="0"/>
              </a:rPr>
              <a:t>dealing</a:t>
            </a:r>
            <a:r>
              <a:rPr lang="sk-SK" sz="1800" dirty="0">
                <a:effectLst/>
                <a:latin typeface="Times New Roman" panose="02020603050405020304" pitchFamily="18" charset="0"/>
                <a:ea typeface="Times New Roman" panose="02020603050405020304" pitchFamily="18" charset="0"/>
              </a:rPr>
              <a:t>.</a:t>
            </a:r>
          </a:p>
          <a:p>
            <a:pPr>
              <a:buNone/>
            </a:pPr>
            <a:r>
              <a:rPr lang="sk-SK" sz="1800" dirty="0">
                <a:effectLst/>
                <a:latin typeface="Times New Roman" panose="02020603050405020304" pitchFamily="18" charset="0"/>
                <a:ea typeface="Times New Roman" panose="02020603050405020304" pitchFamily="18" charset="0"/>
              </a:rPr>
              <a:t>3. </a:t>
            </a:r>
            <a:r>
              <a:rPr lang="sk-SK" sz="1800" b="1" dirty="0">
                <a:effectLst/>
                <a:latin typeface="Times New Roman" panose="02020603050405020304" pitchFamily="18" charset="0"/>
                <a:ea typeface="Times New Roman" panose="02020603050405020304" pitchFamily="18" charset="0"/>
              </a:rPr>
              <a:t>Benefit pre verejnosť</a:t>
            </a:r>
            <a:r>
              <a:rPr lang="sk-SK" sz="1800" dirty="0">
                <a:effectLst/>
                <a:latin typeface="Times New Roman" panose="02020603050405020304" pitchFamily="18" charset="0"/>
                <a:ea typeface="Times New Roman" panose="02020603050405020304" pitchFamily="18" charset="0"/>
              </a:rPr>
              <a:t>: Výhoda, </a:t>
            </a:r>
            <a:r>
              <a:rPr lang="sk-SK" sz="1800" i="1" dirty="0">
                <a:effectLst/>
                <a:latin typeface="Times New Roman" panose="02020603050405020304" pitchFamily="18" charset="0"/>
                <a:ea typeface="Times New Roman" panose="02020603050405020304" pitchFamily="18" charset="0"/>
              </a:rPr>
              <a:t>ktorú z použitia diela má verejnosť </a:t>
            </a:r>
            <a:r>
              <a:rPr lang="sk-SK" sz="1800" dirty="0">
                <a:effectLst/>
                <a:latin typeface="Times New Roman" panose="02020603050405020304" pitchFamily="18" charset="0"/>
                <a:ea typeface="Times New Roman" panose="02020603050405020304" pitchFamily="18" charset="0"/>
              </a:rPr>
              <a:t>(napr. v rámci vzdelávacích programov či výskumu), zohráva dôležitú úlohu pri hodnotení, či je použitie diel spravodlivé.</a:t>
            </a:r>
          </a:p>
          <a:p>
            <a:pPr>
              <a:buNone/>
            </a:pPr>
            <a:r>
              <a:rPr lang="sk-SK" sz="1800" dirty="0">
                <a:effectLst/>
                <a:latin typeface="Times New Roman" panose="02020603050405020304" pitchFamily="18" charset="0"/>
                <a:ea typeface="Times New Roman" panose="02020603050405020304" pitchFamily="18" charset="0"/>
              </a:rPr>
              <a:t>4. </a:t>
            </a:r>
            <a:r>
              <a:rPr lang="sk-SK" sz="1800" b="1" dirty="0">
                <a:effectLst/>
                <a:latin typeface="Times New Roman" panose="02020603050405020304" pitchFamily="18" charset="0"/>
                <a:ea typeface="Times New Roman" panose="02020603050405020304" pitchFamily="18" charset="0"/>
              </a:rPr>
              <a:t>Commercial Nature</a:t>
            </a:r>
            <a:r>
              <a:rPr lang="sk-SK" sz="1800" dirty="0">
                <a:effectLst/>
                <a:latin typeface="Times New Roman" panose="02020603050405020304" pitchFamily="18" charset="0"/>
                <a:ea typeface="Times New Roman" panose="02020603050405020304" pitchFamily="18" charset="0"/>
              </a:rPr>
              <a:t>: Ak je digitálne sprístupnenie diela spravované na komerčné účely, je menej pravdepodobné, že splní kritériá </a:t>
            </a:r>
            <a:r>
              <a:rPr lang="sk-SK" sz="1800" i="1" dirty="0">
                <a:effectLst/>
                <a:latin typeface="Times New Roman" panose="02020603050405020304" pitchFamily="18" charset="0"/>
                <a:ea typeface="Times New Roman" panose="02020603050405020304" pitchFamily="18" charset="0"/>
              </a:rPr>
              <a:t>fair </a:t>
            </a:r>
            <a:r>
              <a:rPr lang="sk-SK" sz="1800" i="1" dirty="0" err="1">
                <a:effectLst/>
                <a:latin typeface="Times New Roman" panose="02020603050405020304" pitchFamily="18" charset="0"/>
                <a:ea typeface="Times New Roman" panose="02020603050405020304" pitchFamily="18" charset="0"/>
              </a:rPr>
              <a:t>dealing</a:t>
            </a:r>
            <a:r>
              <a:rPr lang="sk-SK" sz="1800" dirty="0">
                <a:effectLst/>
                <a:latin typeface="Times New Roman" panose="02020603050405020304" pitchFamily="18" charset="0"/>
                <a:ea typeface="Times New Roman" panose="02020603050405020304" pitchFamily="18" charset="0"/>
              </a:rPr>
              <a:t>. Použitie by malo byť nekomerčné.</a:t>
            </a:r>
          </a:p>
          <a:p>
            <a:pPr marL="0" indent="0">
              <a:buNone/>
            </a:pPr>
            <a:r>
              <a:rPr lang="sk-SK" sz="1800" dirty="0">
                <a:effectLst/>
                <a:latin typeface="Times New Roman" panose="02020603050405020304" pitchFamily="18" charset="0"/>
                <a:ea typeface="Times New Roman" panose="02020603050405020304" pitchFamily="18" charset="0"/>
              </a:rPr>
              <a:t>5. </a:t>
            </a:r>
            <a:r>
              <a:rPr lang="sk-SK" sz="1800" b="1" dirty="0">
                <a:effectLst/>
                <a:latin typeface="Times New Roman" panose="02020603050405020304" pitchFamily="18" charset="0"/>
                <a:ea typeface="Times New Roman" panose="02020603050405020304" pitchFamily="18" charset="0"/>
              </a:rPr>
              <a:t>Alternatívne dostupnosti</a:t>
            </a:r>
            <a:r>
              <a:rPr lang="sk-SK" sz="1800" dirty="0">
                <a:effectLst/>
                <a:latin typeface="Times New Roman" panose="02020603050405020304" pitchFamily="18" charset="0"/>
                <a:ea typeface="Times New Roman" panose="02020603050405020304" pitchFamily="18" charset="0"/>
              </a:rPr>
              <a:t>: Ak je dielo dostupné na trhu (napr. na predaj), jeho digitalizácia a sprístupnenie bez povolenia môže byť komplikovanejšia a skôr považovaná za porušenie autorských práv.</a:t>
            </a:r>
            <a:endParaRPr lang="sk-SK" dirty="0"/>
          </a:p>
        </p:txBody>
      </p:sp>
    </p:spTree>
    <p:extLst>
      <p:ext uri="{BB962C8B-B14F-4D97-AF65-F5344CB8AC3E}">
        <p14:creationId xmlns:p14="http://schemas.microsoft.com/office/powerpoint/2010/main" val="4267369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37F696-E73C-23F1-3D20-E3CB57BE6E7B}"/>
              </a:ext>
            </a:extLst>
          </p:cNvPr>
          <p:cNvSpPr>
            <a:spLocks noGrp="1"/>
          </p:cNvSpPr>
          <p:nvPr>
            <p:ph type="title"/>
          </p:nvPr>
        </p:nvSpPr>
        <p:spPr/>
        <p:txBody>
          <a:bodyPr>
            <a:normAutofit/>
          </a:bodyPr>
          <a:lstStyle/>
          <a:p>
            <a:r>
              <a:rPr lang="sk-SK" sz="3600" b="1" dirty="0">
                <a:effectLst/>
                <a:latin typeface="Arial" panose="020B0604020202020204" pitchFamily="34" charset="0"/>
                <a:ea typeface="Times New Roman" panose="02020603050405020304" pitchFamily="18" charset="0"/>
                <a:cs typeface="Arial" panose="020B0604020202020204" pitchFamily="34" charset="0"/>
              </a:rPr>
              <a:t>Fair </a:t>
            </a:r>
            <a:r>
              <a:rPr lang="sk-SK" sz="3600" b="1" dirty="0" err="1">
                <a:effectLst/>
                <a:latin typeface="Arial" panose="020B0604020202020204" pitchFamily="34" charset="0"/>
                <a:ea typeface="Times New Roman" panose="02020603050405020304" pitchFamily="18" charset="0"/>
                <a:cs typeface="Arial" panose="020B0604020202020204" pitchFamily="34" charset="0"/>
              </a:rPr>
              <a:t>dealing</a:t>
            </a:r>
            <a:r>
              <a:rPr lang="sk-SK" sz="3600" b="1" dirty="0">
                <a:effectLst/>
                <a:latin typeface="Arial" panose="020B0604020202020204" pitchFamily="34" charset="0"/>
                <a:ea typeface="Times New Roman" panose="02020603050405020304" pitchFamily="18" charset="0"/>
                <a:cs typeface="Arial" panose="020B0604020202020204" pitchFamily="34" charset="0"/>
              </a:rPr>
              <a:t>/fair </a:t>
            </a:r>
            <a:r>
              <a:rPr lang="sk-SK" sz="3600" b="1" dirty="0" err="1">
                <a:effectLst/>
                <a:latin typeface="Arial" panose="020B0604020202020204" pitchFamily="34" charset="0"/>
                <a:ea typeface="Times New Roman" panose="02020603050405020304" pitchFamily="18" charset="0"/>
                <a:cs typeface="Arial" panose="020B0604020202020204" pitchFamily="34" charset="0"/>
              </a:rPr>
              <a:t>use</a:t>
            </a:r>
            <a:r>
              <a:rPr lang="sk-SK" sz="3600" b="1" dirty="0">
                <a:effectLst/>
                <a:latin typeface="Arial" panose="020B0604020202020204" pitchFamily="34" charset="0"/>
                <a:ea typeface="Times New Roman" panose="02020603050405020304" pitchFamily="18" charset="0"/>
                <a:cs typeface="Arial" panose="020B0604020202020204" pitchFamily="34" charset="0"/>
              </a:rPr>
              <a:t> prípustný rozsah</a:t>
            </a:r>
            <a:endParaRPr lang="sk-SK" sz="3600"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A38949E8-0B8B-101B-307F-498871BDFD2C}"/>
              </a:ext>
            </a:extLst>
          </p:cNvPr>
          <p:cNvSpPr>
            <a:spLocks noGrp="1"/>
          </p:cNvSpPr>
          <p:nvPr>
            <p:ph idx="1"/>
          </p:nvPr>
        </p:nvSpPr>
        <p:spPr>
          <a:xfrm>
            <a:off x="700635" y="1625600"/>
            <a:ext cx="10691265" cy="4336288"/>
          </a:xfrm>
        </p:spPr>
        <p:txBody>
          <a:bodyPr>
            <a:normAutofit fontScale="92500" lnSpcReduction="20000"/>
          </a:bodyPr>
          <a:lstStyle/>
          <a:p>
            <a:pPr>
              <a:buNone/>
            </a:pPr>
            <a:r>
              <a:rPr lang="sk-SK" sz="1800" dirty="0">
                <a:effectLst/>
                <a:latin typeface="Times New Roman" panose="02020603050405020304" pitchFamily="18" charset="0"/>
                <a:ea typeface="Times New Roman" panose="02020603050405020304" pitchFamily="18" charset="0"/>
              </a:rPr>
              <a:t>1. </a:t>
            </a:r>
            <a:r>
              <a:rPr lang="sk-SK" sz="1800" b="1" dirty="0">
                <a:effectLst/>
                <a:latin typeface="Times New Roman" panose="02020603050405020304" pitchFamily="18" charset="0"/>
                <a:ea typeface="Times New Roman" panose="02020603050405020304" pitchFamily="18" charset="0"/>
              </a:rPr>
              <a:t>Počet strán</a:t>
            </a:r>
            <a:r>
              <a:rPr lang="sk-SK" sz="1800" dirty="0">
                <a:effectLst/>
                <a:latin typeface="Times New Roman" panose="02020603050405020304" pitchFamily="18" charset="0"/>
                <a:ea typeface="Times New Roman" panose="02020603050405020304" pitchFamily="18" charset="0"/>
              </a:rPr>
              <a:t>: V mnohých prípadoch sa zvyčajne považuje za primerané digitalizovať a sprístupniť malú časť diela, ako napríklad:</a:t>
            </a:r>
          </a:p>
          <a:p>
            <a:pPr>
              <a:buNone/>
            </a:pPr>
            <a:r>
              <a:rPr lang="sk-SK" sz="1800" dirty="0">
                <a:effectLst/>
                <a:latin typeface="Times New Roman" panose="02020603050405020304" pitchFamily="18" charset="0"/>
                <a:ea typeface="Times New Roman" panose="02020603050405020304" pitchFamily="18" charset="0"/>
              </a:rPr>
              <a:t>   - </a:t>
            </a:r>
            <a:r>
              <a:rPr lang="sk-SK" sz="1800" b="1" dirty="0">
                <a:effectLst/>
                <a:latin typeface="Times New Roman" panose="02020603050405020304" pitchFamily="18" charset="0"/>
                <a:ea typeface="Times New Roman" panose="02020603050405020304" pitchFamily="18" charset="0"/>
              </a:rPr>
              <a:t>10-15% textu z knihy</a:t>
            </a:r>
            <a:r>
              <a:rPr lang="sk-SK" sz="1800" dirty="0">
                <a:effectLst/>
                <a:latin typeface="Times New Roman" panose="02020603050405020304" pitchFamily="18" charset="0"/>
                <a:ea typeface="Times New Roman" panose="02020603050405020304" pitchFamily="18" charset="0"/>
              </a:rPr>
              <a:t>.</a:t>
            </a:r>
          </a:p>
          <a:p>
            <a:pPr>
              <a:buNone/>
            </a:pPr>
            <a:r>
              <a:rPr lang="sk-SK" sz="1800" dirty="0">
                <a:effectLst/>
                <a:latin typeface="Times New Roman" panose="02020603050405020304" pitchFamily="18" charset="0"/>
                <a:ea typeface="Times New Roman" panose="02020603050405020304" pitchFamily="18" charset="0"/>
              </a:rPr>
              <a:t>   - </a:t>
            </a:r>
            <a:r>
              <a:rPr lang="sk-SK" sz="1800" b="1" dirty="0">
                <a:effectLst/>
                <a:latin typeface="Times New Roman" panose="02020603050405020304" pitchFamily="18" charset="0"/>
                <a:ea typeface="Times New Roman" panose="02020603050405020304" pitchFamily="18" charset="0"/>
              </a:rPr>
              <a:t>Jednu alebo dve kapitoly z učebnice.</a:t>
            </a:r>
            <a:endParaRPr lang="sk-SK" sz="1800" dirty="0">
              <a:effectLst/>
              <a:latin typeface="Times New Roman" panose="02020603050405020304" pitchFamily="18" charset="0"/>
              <a:ea typeface="Times New Roman" panose="02020603050405020304" pitchFamily="18" charset="0"/>
            </a:endParaRPr>
          </a:p>
          <a:p>
            <a:pPr>
              <a:buNone/>
            </a:pPr>
            <a:r>
              <a:rPr lang="sk-SK" sz="1800" b="1" dirty="0">
                <a:effectLst/>
                <a:latin typeface="Times New Roman" panose="02020603050405020304" pitchFamily="18" charset="0"/>
                <a:ea typeface="Times New Roman" panose="02020603050405020304" pitchFamily="18" charset="0"/>
              </a:rPr>
              <a:t>   - Niekoľko strán z vedeckého článku.</a:t>
            </a:r>
            <a:endParaRPr lang="sk-SK" sz="1800" dirty="0">
              <a:effectLst/>
              <a:latin typeface="Times New Roman" panose="02020603050405020304" pitchFamily="18" charset="0"/>
              <a:ea typeface="Times New Roman" panose="02020603050405020304" pitchFamily="18" charset="0"/>
            </a:endParaRPr>
          </a:p>
          <a:p>
            <a:pPr>
              <a:buNone/>
            </a:pPr>
            <a:r>
              <a:rPr lang="sk-SK" sz="1800" dirty="0">
                <a:effectLst/>
                <a:latin typeface="Times New Roman" panose="02020603050405020304" pitchFamily="18" charset="0"/>
                <a:ea typeface="Times New Roman" panose="02020603050405020304" pitchFamily="18" charset="0"/>
              </a:rPr>
              <a:t>2. </a:t>
            </a:r>
            <a:r>
              <a:rPr lang="sk-SK" sz="1800" b="1" dirty="0">
                <a:effectLst/>
                <a:latin typeface="Times New Roman" panose="02020603050405020304" pitchFamily="18" charset="0"/>
                <a:ea typeface="Times New Roman" panose="02020603050405020304" pitchFamily="18" charset="0"/>
              </a:rPr>
              <a:t>Dĺžka textu</a:t>
            </a:r>
            <a:r>
              <a:rPr lang="sk-SK" sz="1800" dirty="0">
                <a:effectLst/>
                <a:latin typeface="Times New Roman" panose="02020603050405020304" pitchFamily="18" charset="0"/>
                <a:ea typeface="Times New Roman" panose="02020603050405020304" pitchFamily="18" charset="0"/>
              </a:rPr>
              <a:t>: Pri textových dokumentoch sa môže zohľadniť aj počet slov. Napríklad, niekedy sa uvádza, že digitalizovanie až </a:t>
            </a:r>
            <a:r>
              <a:rPr lang="sk-SK" sz="1800" b="1" dirty="0">
                <a:effectLst/>
                <a:latin typeface="Times New Roman" panose="02020603050405020304" pitchFamily="18" charset="0"/>
                <a:ea typeface="Times New Roman" panose="02020603050405020304" pitchFamily="18" charset="0"/>
              </a:rPr>
              <a:t>1 000 slov z diela</a:t>
            </a:r>
            <a:r>
              <a:rPr lang="sk-SK" sz="1800" dirty="0">
                <a:effectLst/>
                <a:latin typeface="Times New Roman" panose="02020603050405020304" pitchFamily="18" charset="0"/>
                <a:ea typeface="Times New Roman" panose="02020603050405020304" pitchFamily="18" charset="0"/>
              </a:rPr>
              <a:t>, ak to nie je výrazná časť, môže byť považované za fair </a:t>
            </a:r>
            <a:r>
              <a:rPr lang="sk-SK" sz="1800" dirty="0" err="1">
                <a:effectLst/>
                <a:latin typeface="Times New Roman" panose="02020603050405020304" pitchFamily="18" charset="0"/>
                <a:ea typeface="Times New Roman" panose="02020603050405020304" pitchFamily="18" charset="0"/>
              </a:rPr>
              <a:t>dealing</a:t>
            </a:r>
            <a:r>
              <a:rPr lang="sk-SK" sz="1800" dirty="0">
                <a:effectLst/>
                <a:latin typeface="Times New Roman" panose="02020603050405020304" pitchFamily="18" charset="0"/>
                <a:ea typeface="Times New Roman" panose="02020603050405020304" pitchFamily="18" charset="0"/>
              </a:rPr>
              <a:t>.</a:t>
            </a:r>
          </a:p>
          <a:p>
            <a:pPr>
              <a:buNone/>
            </a:pPr>
            <a:r>
              <a:rPr lang="sk-SK" sz="1800" dirty="0">
                <a:effectLst/>
                <a:latin typeface="Times New Roman" panose="02020603050405020304" pitchFamily="18" charset="0"/>
                <a:ea typeface="Times New Roman" panose="02020603050405020304" pitchFamily="18" charset="0"/>
              </a:rPr>
              <a:t>3. </a:t>
            </a:r>
            <a:r>
              <a:rPr lang="sk-SK" sz="1800" b="1" dirty="0">
                <a:effectLst/>
                <a:latin typeface="Times New Roman" panose="02020603050405020304" pitchFamily="18" charset="0"/>
                <a:ea typeface="Times New Roman" panose="02020603050405020304" pitchFamily="18" charset="0"/>
              </a:rPr>
              <a:t>Priestorové a vizuálne dielo</a:t>
            </a:r>
            <a:r>
              <a:rPr lang="sk-SK" sz="1800" dirty="0">
                <a:effectLst/>
                <a:latin typeface="Times New Roman" panose="02020603050405020304" pitchFamily="18" charset="0"/>
                <a:ea typeface="Times New Roman" panose="02020603050405020304" pitchFamily="18" charset="0"/>
              </a:rPr>
              <a:t>: Pre grafické alebo vizuálne dielo, ako sú fotografie alebo ilustrácie, sa zvyčajne považuje za primerané použiť iba </a:t>
            </a:r>
            <a:r>
              <a:rPr lang="sk-SK" sz="1800" b="1" dirty="0">
                <a:effectLst/>
                <a:latin typeface="Times New Roman" panose="02020603050405020304" pitchFamily="18" charset="0"/>
                <a:ea typeface="Times New Roman" panose="02020603050405020304" pitchFamily="18" charset="0"/>
              </a:rPr>
              <a:t>jednu alebo dve konkrétne ilustrácie alebo fotografie</a:t>
            </a:r>
            <a:r>
              <a:rPr lang="sk-SK" sz="1800" dirty="0">
                <a:effectLst/>
                <a:latin typeface="Times New Roman" panose="02020603050405020304" pitchFamily="18" charset="0"/>
                <a:ea typeface="Times New Roman" panose="02020603050405020304" pitchFamily="18" charset="0"/>
              </a:rPr>
              <a:t> bez toho, aby to porušilo autorské právo.</a:t>
            </a:r>
          </a:p>
          <a:p>
            <a:pPr>
              <a:buNone/>
            </a:pPr>
            <a:r>
              <a:rPr lang="sk-SK" sz="1800" dirty="0">
                <a:effectLst/>
                <a:latin typeface="Times New Roman" panose="02020603050405020304" pitchFamily="18" charset="0"/>
                <a:ea typeface="Times New Roman" panose="02020603050405020304" pitchFamily="18" charset="0"/>
              </a:rPr>
              <a:t>4. </a:t>
            </a:r>
            <a:r>
              <a:rPr lang="sk-SK" sz="1800" b="1" dirty="0">
                <a:effectLst/>
                <a:latin typeface="Times New Roman" panose="02020603050405020304" pitchFamily="18" charset="0"/>
                <a:ea typeface="Times New Roman" panose="02020603050405020304" pitchFamily="18" charset="0"/>
              </a:rPr>
              <a:t>Účel použitia</a:t>
            </a:r>
            <a:r>
              <a:rPr lang="sk-SK" sz="1800" dirty="0">
                <a:effectLst/>
                <a:latin typeface="Times New Roman" panose="02020603050405020304" pitchFamily="18" charset="0"/>
                <a:ea typeface="Times New Roman" panose="02020603050405020304" pitchFamily="18" charset="0"/>
              </a:rPr>
              <a:t>: Zohľadňuje sa aj účel použitia. Ak je digitalizácia zameraná na vzdelávacie účely a prispieva k rozšíreniu vedomostí, môže sa považovať za spravodlivé aj využitie väčších častí.</a:t>
            </a:r>
          </a:p>
          <a:p>
            <a:pPr marL="0" indent="0">
              <a:buNone/>
            </a:pPr>
            <a:r>
              <a:rPr lang="sk-SK" sz="1800" dirty="0">
                <a:effectLst/>
                <a:latin typeface="Times New Roman" panose="02020603050405020304" pitchFamily="18" charset="0"/>
                <a:ea typeface="Times New Roman" panose="02020603050405020304" pitchFamily="18" charset="0"/>
              </a:rPr>
              <a:t>5. </a:t>
            </a:r>
            <a:r>
              <a:rPr lang="sk-SK" sz="1800" b="1" dirty="0">
                <a:effectLst/>
                <a:latin typeface="Times New Roman" panose="02020603050405020304" pitchFamily="18" charset="0"/>
                <a:ea typeface="Times New Roman" panose="02020603050405020304" pitchFamily="18" charset="0"/>
              </a:rPr>
              <a:t>Alternatívne dostupnosti</a:t>
            </a:r>
            <a:r>
              <a:rPr lang="sk-SK" sz="1800" dirty="0">
                <a:effectLst/>
                <a:latin typeface="Times New Roman" panose="02020603050405020304" pitchFamily="18" charset="0"/>
                <a:ea typeface="Times New Roman" panose="02020603050405020304" pitchFamily="18" charset="0"/>
              </a:rPr>
              <a:t>: Ak sú dielo alebo jeho časti dostupné na trhu (napr. na predaj), je menej pravdepodobné, že by veľké objemy sprístupnenia boli považované za fair </a:t>
            </a:r>
            <a:r>
              <a:rPr lang="sk-SK" sz="1800" dirty="0" err="1">
                <a:effectLst/>
                <a:latin typeface="Times New Roman" panose="02020603050405020304" pitchFamily="18" charset="0"/>
                <a:ea typeface="Times New Roman" panose="02020603050405020304" pitchFamily="18" charset="0"/>
              </a:rPr>
              <a:t>dealing</a:t>
            </a:r>
            <a:r>
              <a:rPr lang="sk-SK" sz="1800" dirty="0">
                <a:effectLst/>
                <a:latin typeface="Times New Roman" panose="02020603050405020304" pitchFamily="18" charset="0"/>
                <a:ea typeface="Times New Roman" panose="02020603050405020304" pitchFamily="18" charset="0"/>
              </a:rPr>
              <a:t>.</a:t>
            </a:r>
          </a:p>
          <a:p>
            <a:endParaRPr lang="sk-SK" dirty="0"/>
          </a:p>
        </p:txBody>
      </p:sp>
    </p:spTree>
    <p:extLst>
      <p:ext uri="{BB962C8B-B14F-4D97-AF65-F5344CB8AC3E}">
        <p14:creationId xmlns:p14="http://schemas.microsoft.com/office/powerpoint/2010/main" val="1391691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3208C7-14B5-2140-58DD-75C6396E7988}"/>
              </a:ext>
            </a:extLst>
          </p:cNvPr>
          <p:cNvSpPr>
            <a:spLocks noGrp="1"/>
          </p:cNvSpPr>
          <p:nvPr>
            <p:ph type="title"/>
          </p:nvPr>
        </p:nvSpPr>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Koho sa týka „70 rokov“? Všetkých?</a:t>
            </a:r>
            <a:br>
              <a:rPr lang="sk-SK" dirty="0">
                <a:latin typeface="Arial" panose="020B0604020202020204" pitchFamily="34" charset="0"/>
                <a:ea typeface="Times New Roman" panose="02020603050405020304" pitchFamily="18" charset="0"/>
                <a:cs typeface="Arial" panose="020B0604020202020204" pitchFamily="34" charset="0"/>
              </a:rPr>
            </a:br>
            <a:endParaRPr lang="sk-SK"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3AABEA07-5C2C-B921-29AF-142258B9AE57}"/>
              </a:ext>
            </a:extLst>
          </p:cNvPr>
          <p:cNvSpPr>
            <a:spLocks noGrp="1"/>
          </p:cNvSpPr>
          <p:nvPr>
            <p:ph idx="1"/>
          </p:nvPr>
        </p:nvSpPr>
        <p:spPr/>
        <p:txBody>
          <a:bodyPr/>
          <a:lstStyle/>
          <a:p>
            <a:pPr>
              <a:buNone/>
            </a:pPr>
            <a:r>
              <a:rPr lang="sk-SK" sz="1800" b="1" dirty="0">
                <a:effectLst/>
                <a:latin typeface="Times New Roman" panose="02020603050405020304" pitchFamily="18" charset="0"/>
                <a:ea typeface="Times New Roman" panose="02020603050405020304" pitchFamily="18" charset="0"/>
              </a:rPr>
              <a:t>Áno,</a:t>
            </a:r>
            <a:r>
              <a:rPr lang="sk-SK" sz="1800" dirty="0">
                <a:effectLst/>
                <a:latin typeface="Times New Roman" panose="02020603050405020304" pitchFamily="18" charset="0"/>
                <a:ea typeface="Times New Roman" panose="02020603050405020304" pitchFamily="18" charset="0"/>
              </a:rPr>
              <a:t> pravidlo o ochrane autorského diela, ktoré trvá spravidla 70 rokov po smrti autora, </a:t>
            </a:r>
            <a:r>
              <a:rPr lang="sk-SK" sz="1800" i="1" dirty="0">
                <a:effectLst/>
                <a:latin typeface="Times New Roman" panose="02020603050405020304" pitchFamily="18" charset="0"/>
                <a:ea typeface="Times New Roman" panose="02020603050405020304" pitchFamily="18" charset="0"/>
              </a:rPr>
              <a:t>sa týka aj všetkých ostatných autorov a spoluautorov diela. </a:t>
            </a:r>
          </a:p>
          <a:p>
            <a:pPr>
              <a:buNone/>
            </a:pPr>
            <a:r>
              <a:rPr lang="sk-SK" sz="1800" dirty="0">
                <a:effectLst/>
                <a:latin typeface="Times New Roman" panose="02020603050405020304" pitchFamily="18" charset="0"/>
                <a:ea typeface="Times New Roman" panose="02020603050405020304" pitchFamily="18" charset="0"/>
              </a:rPr>
              <a:t>V prípade, že dielo má viacerých autorov (napríklad pri spolupráci viacerých osôb na literárnom, hudobnom alebo audiovizuálnom diele), ochrana trvá 70 rokov od smrti posledného žijúceho autora.</a:t>
            </a:r>
          </a:p>
          <a:p>
            <a:pPr>
              <a:buNone/>
            </a:pPr>
            <a:r>
              <a:rPr lang="sk-SK" sz="1800" dirty="0">
                <a:effectLst/>
                <a:latin typeface="Times New Roman" panose="02020603050405020304" pitchFamily="18" charset="0"/>
                <a:ea typeface="Times New Roman" panose="02020603050405020304" pitchFamily="18" charset="0"/>
              </a:rPr>
              <a:t> </a:t>
            </a:r>
          </a:p>
          <a:p>
            <a:pPr marL="0" indent="0">
              <a:buNone/>
            </a:pPr>
            <a:r>
              <a:rPr lang="sk-SK" sz="1800" b="1" dirty="0">
                <a:effectLst/>
                <a:latin typeface="Times New Roman" panose="02020603050405020304" pitchFamily="18" charset="0"/>
                <a:ea typeface="Times New Roman" panose="02020603050405020304" pitchFamily="18" charset="0"/>
              </a:rPr>
              <a:t>Toto pravidlo platí v rámci legislatívy väčšiny krajín</a:t>
            </a:r>
            <a:r>
              <a:rPr lang="sk-SK" sz="1800" dirty="0">
                <a:effectLst/>
                <a:latin typeface="Times New Roman" panose="02020603050405020304" pitchFamily="18" charset="0"/>
                <a:ea typeface="Times New Roman" panose="02020603050405020304" pitchFamily="18" charset="0"/>
              </a:rPr>
              <a:t>, ktoré dodržiavajú medzinárodné dohody, ako je </a:t>
            </a:r>
            <a:r>
              <a:rPr lang="sk-SK" sz="1800" b="1" dirty="0">
                <a:effectLst/>
                <a:latin typeface="Times New Roman" panose="02020603050405020304" pitchFamily="18" charset="0"/>
                <a:ea typeface="Times New Roman" panose="02020603050405020304" pitchFamily="18" charset="0"/>
              </a:rPr>
              <a:t>Bernská konvencia</a:t>
            </a:r>
            <a:r>
              <a:rPr lang="sk-SK" sz="1800" dirty="0">
                <a:effectLst/>
                <a:latin typeface="Times New Roman" panose="02020603050405020304" pitchFamily="18" charset="0"/>
                <a:ea typeface="Times New Roman" panose="02020603050405020304" pitchFamily="18" charset="0"/>
              </a:rPr>
              <a:t> o ochrane literárnych a umeleckých diel a následné právne predpisy, avšak je dôležité poznamenať, že môžu existovať aj výnimky alebo špecifické pravidlá v jednotlivých jurisdikciách, takže je vždy dobré skontrolovať miestnu legislatívu.</a:t>
            </a:r>
          </a:p>
          <a:p>
            <a:endParaRPr lang="sk-SK" dirty="0"/>
          </a:p>
        </p:txBody>
      </p:sp>
    </p:spTree>
    <p:extLst>
      <p:ext uri="{BB962C8B-B14F-4D97-AF65-F5344CB8AC3E}">
        <p14:creationId xmlns:p14="http://schemas.microsoft.com/office/powerpoint/2010/main" val="944097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03EC70-1EB6-824E-3FEB-E0ACF5FC882E}"/>
              </a:ext>
            </a:extLst>
          </p:cNvPr>
          <p:cNvSpPr>
            <a:spLocks noGrp="1"/>
          </p:cNvSpPr>
          <p:nvPr>
            <p:ph type="title"/>
          </p:nvPr>
        </p:nvSpPr>
        <p:spPr/>
        <p:txBody>
          <a:bodyPr/>
          <a:lstStyle/>
          <a:p>
            <a:r>
              <a:rPr lang="sk-SK" dirty="0"/>
              <a:t>Zamestnanecké diela</a:t>
            </a:r>
          </a:p>
        </p:txBody>
      </p:sp>
      <p:sp>
        <p:nvSpPr>
          <p:cNvPr id="3" name="Zástupný objekt pre obsah 2">
            <a:extLst>
              <a:ext uri="{FF2B5EF4-FFF2-40B4-BE49-F238E27FC236}">
                <a16:creationId xmlns:a16="http://schemas.microsoft.com/office/drawing/2014/main" id="{3183BAC1-8AD8-4832-67DD-3F03711BA752}"/>
              </a:ext>
            </a:extLst>
          </p:cNvPr>
          <p:cNvSpPr>
            <a:spLocks noGrp="1"/>
          </p:cNvSpPr>
          <p:nvPr>
            <p:ph idx="1"/>
          </p:nvPr>
        </p:nvSpPr>
        <p:spPr/>
        <p:txBody>
          <a:bodyPr>
            <a:normAutofit fontScale="92500"/>
          </a:bodyPr>
          <a:lstStyle/>
          <a:p>
            <a:pPr>
              <a:buNone/>
            </a:pPr>
            <a:r>
              <a:rPr lang="sk-SK" sz="2800" b="1" i="1" dirty="0">
                <a:effectLst/>
                <a:latin typeface="Arial" panose="020B0604020202020204" pitchFamily="34" charset="0"/>
                <a:ea typeface="Times New Roman" panose="02020603050405020304" pitchFamily="18" charset="0"/>
                <a:cs typeface="Arial" panose="020B0604020202020204" pitchFamily="34" charset="0"/>
              </a:rPr>
              <a:t>V prípade diel vytvorených v rámci zamestnania</a:t>
            </a:r>
            <a:r>
              <a:rPr lang="sk-SK" sz="2800" dirty="0">
                <a:effectLst/>
                <a:latin typeface="Arial" panose="020B0604020202020204" pitchFamily="34" charset="0"/>
                <a:ea typeface="Times New Roman" panose="02020603050405020304" pitchFamily="18" charset="0"/>
                <a:cs typeface="Arial" panose="020B0604020202020204" pitchFamily="34" charset="0"/>
              </a:rPr>
              <a:t> alebo v rámci iných špecifických okolností (napríklad kolektívne dielo) môže byť ochrana tiež upravená odlišne. </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Napríklad v niektorých prípadoch môže byť dielo považované za </a:t>
            </a:r>
            <a:r>
              <a:rPr lang="sk-SK" sz="2800" b="1" i="1" dirty="0">
                <a:effectLst/>
                <a:latin typeface="Arial" panose="020B0604020202020204" pitchFamily="34" charset="0"/>
                <a:ea typeface="Times New Roman" panose="02020603050405020304" pitchFamily="18" charset="0"/>
                <a:cs typeface="Arial" panose="020B0604020202020204" pitchFamily="34" charset="0"/>
              </a:rPr>
              <a:t>autorstvo zamestnávateľa</a:t>
            </a:r>
            <a:r>
              <a:rPr lang="sk-SK" sz="2800" dirty="0">
                <a:effectLst/>
                <a:latin typeface="Arial" panose="020B0604020202020204" pitchFamily="34" charset="0"/>
                <a:ea typeface="Times New Roman" panose="02020603050405020304" pitchFamily="18" charset="0"/>
                <a:cs typeface="Arial" panose="020B0604020202020204" pitchFamily="34" charset="0"/>
              </a:rPr>
              <a:t>, čím sa môže meniť trvanie autorstva. </a:t>
            </a:r>
          </a:p>
          <a:p>
            <a:pPr marL="0" indent="0">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Celkovo je dôležité vnímať, že ochrana autorského práva sa riadi kombináciou národných a medzinárodných právnych predpisov.</a:t>
            </a:r>
          </a:p>
          <a:p>
            <a:endParaRPr lang="sk-SK" dirty="0"/>
          </a:p>
        </p:txBody>
      </p:sp>
    </p:spTree>
    <p:extLst>
      <p:ext uri="{BB962C8B-B14F-4D97-AF65-F5344CB8AC3E}">
        <p14:creationId xmlns:p14="http://schemas.microsoft.com/office/powerpoint/2010/main" val="3646166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969BFF-2BA2-F3D6-FE37-C755BA135D75}"/>
              </a:ext>
            </a:extLst>
          </p:cNvPr>
          <p:cNvSpPr>
            <a:spLocks noGrp="1"/>
          </p:cNvSpPr>
          <p:nvPr>
            <p:ph type="title"/>
          </p:nvPr>
        </p:nvSpPr>
        <p:spPr/>
        <p:txBody>
          <a:bodyPr/>
          <a:lstStyle/>
          <a:p>
            <a:r>
              <a:rPr lang="sk-SK" dirty="0"/>
              <a:t>Ktoré sú spoločné kritériá?</a:t>
            </a:r>
          </a:p>
        </p:txBody>
      </p:sp>
      <p:sp>
        <p:nvSpPr>
          <p:cNvPr id="3" name="Zástupný objekt pre obsah 2">
            <a:extLst>
              <a:ext uri="{FF2B5EF4-FFF2-40B4-BE49-F238E27FC236}">
                <a16:creationId xmlns:a16="http://schemas.microsoft.com/office/drawing/2014/main" id="{3EA94194-2E9A-6046-F7C6-35E9DE2BFB62}"/>
              </a:ext>
            </a:extLst>
          </p:cNvPr>
          <p:cNvSpPr>
            <a:spLocks noGrp="1"/>
          </p:cNvSpPr>
          <p:nvPr>
            <p:ph idx="1"/>
          </p:nvPr>
        </p:nvSpPr>
        <p:spPr>
          <a:xfrm>
            <a:off x="700635" y="1744824"/>
            <a:ext cx="10691265" cy="4217064"/>
          </a:xfrm>
        </p:spPr>
        <p:txBody>
          <a:bodyPr>
            <a:normAutofit/>
          </a:bodyPr>
          <a:lstStyle/>
          <a:p>
            <a:pPr>
              <a:buNone/>
            </a:pPr>
            <a:r>
              <a:rPr lang="sk-SK" sz="2800" b="1" dirty="0">
                <a:effectLst/>
                <a:latin typeface="Arial" panose="020B0604020202020204" pitchFamily="34" charset="0"/>
                <a:ea typeface="Times New Roman" panose="02020603050405020304" pitchFamily="18" charset="0"/>
                <a:cs typeface="Arial" panose="020B0604020202020204" pitchFamily="34" charset="0"/>
              </a:rPr>
              <a:t>Ochranná doba </a:t>
            </a:r>
            <a:r>
              <a:rPr lang="sk-SK" sz="2800" b="1" dirty="0" err="1">
                <a:effectLst/>
                <a:latin typeface="Arial" panose="020B0604020202020204" pitchFamily="34" charset="0"/>
                <a:ea typeface="Times New Roman" panose="02020603050405020304" pitchFamily="18" charset="0"/>
                <a:cs typeface="Arial" panose="020B0604020202020204" pitchFamily="34" charset="0"/>
              </a:rPr>
              <a:t>digitalizátu</a:t>
            </a:r>
            <a:r>
              <a:rPr lang="sk-SK" sz="2800" dirty="0">
                <a:effectLst/>
                <a:latin typeface="Arial" panose="020B0604020202020204" pitchFamily="34" charset="0"/>
                <a:ea typeface="Times New Roman" panose="02020603050405020304" pitchFamily="18" charset="0"/>
                <a:cs typeface="Arial" panose="020B0604020202020204" pitchFamily="34" charset="0"/>
              </a:rPr>
              <a:t>, ktorá je založená na ochrane autorských práv, sa riadi rovnakými princípmi ako ochrana fyzických diel. </a:t>
            </a:r>
          </a:p>
          <a:p>
            <a:pPr>
              <a:buNone/>
            </a:pPr>
            <a:r>
              <a:rPr lang="sk-SK" sz="2800" dirty="0">
                <a:effectLst/>
                <a:latin typeface="Arial" panose="020B0604020202020204" pitchFamily="34" charset="0"/>
                <a:ea typeface="Times New Roman" panose="02020603050405020304" pitchFamily="18" charset="0"/>
                <a:cs typeface="Arial" panose="020B0604020202020204" pitchFamily="34" charset="0"/>
              </a:rPr>
              <a:t>Pre digitálne repozitáre to znamená, že je potrebné dodržiavať pravidlá týkajúce sa </a:t>
            </a:r>
            <a:r>
              <a:rPr lang="sk-SK" sz="2800" b="1" dirty="0">
                <a:effectLst/>
                <a:latin typeface="Arial" panose="020B0604020202020204" pitchFamily="34" charset="0"/>
                <a:ea typeface="Times New Roman" panose="02020603050405020304" pitchFamily="18" charset="0"/>
                <a:cs typeface="Arial" panose="020B0604020202020204" pitchFamily="34" charset="0"/>
              </a:rPr>
              <a:t>doby ochrany autorského diela, ktoré vo väčšine krajín trvá spravidla 70 rokov po smrti autora (alebo posledného autora v prípade spolupráce).</a:t>
            </a:r>
          </a:p>
          <a:p>
            <a:endParaRPr lang="sk-SK" sz="1800" dirty="0">
              <a:effectLst/>
              <a:latin typeface="Times New Roman" panose="02020603050405020304" pitchFamily="18" charset="0"/>
              <a:ea typeface="Times New Roman" panose="02020603050405020304" pitchFamily="18" charset="0"/>
            </a:endParaRPr>
          </a:p>
          <a:p>
            <a:endParaRPr lang="sk-SK" dirty="0"/>
          </a:p>
        </p:txBody>
      </p:sp>
    </p:spTree>
    <p:extLst>
      <p:ext uri="{BB962C8B-B14F-4D97-AF65-F5344CB8AC3E}">
        <p14:creationId xmlns:p14="http://schemas.microsoft.com/office/powerpoint/2010/main" val="1552771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212F44-98A5-465D-BB4F-B31564A0AA44}"/>
              </a:ext>
            </a:extLst>
          </p:cNvPr>
          <p:cNvSpPr>
            <a:spLocks noGrp="1"/>
          </p:cNvSpPr>
          <p:nvPr>
            <p:ph type="title"/>
          </p:nvPr>
        </p:nvSpPr>
        <p:spPr/>
        <p:txBody>
          <a:bodyPr/>
          <a:lstStyle/>
          <a:p>
            <a:r>
              <a:rPr lang="sk-SK" dirty="0"/>
              <a:t>Ochranná doba </a:t>
            </a:r>
            <a:r>
              <a:rPr lang="sk-SK" dirty="0" err="1"/>
              <a:t>digitalizátu</a:t>
            </a:r>
            <a:endParaRPr lang="sk-SK" dirty="0"/>
          </a:p>
        </p:txBody>
      </p:sp>
      <p:sp>
        <p:nvSpPr>
          <p:cNvPr id="3" name="Zástupný objekt pre obsah 2">
            <a:extLst>
              <a:ext uri="{FF2B5EF4-FFF2-40B4-BE49-F238E27FC236}">
                <a16:creationId xmlns:a16="http://schemas.microsoft.com/office/drawing/2014/main" id="{C14A4FB3-63B4-71B8-8EE6-89F880061331}"/>
              </a:ext>
            </a:extLst>
          </p:cNvPr>
          <p:cNvSpPr>
            <a:spLocks noGrp="1"/>
          </p:cNvSpPr>
          <p:nvPr>
            <p:ph idx="1"/>
          </p:nvPr>
        </p:nvSpPr>
        <p:spPr>
          <a:xfrm>
            <a:off x="700635" y="1600200"/>
            <a:ext cx="10691265" cy="4361688"/>
          </a:xfrm>
        </p:spPr>
        <p:txBody>
          <a:bodyPr>
            <a:normAutofit fontScale="32500" lnSpcReduction="20000"/>
          </a:bodyPr>
          <a:lstStyle/>
          <a:p>
            <a:pPr>
              <a:buNone/>
            </a:pPr>
            <a:r>
              <a:rPr lang="sk-SK" sz="4500" b="1" dirty="0">
                <a:effectLst/>
                <a:latin typeface="Arial" panose="020B0604020202020204" pitchFamily="34" charset="0"/>
                <a:ea typeface="Times New Roman" panose="02020603050405020304" pitchFamily="18" charset="0"/>
                <a:cs typeface="Arial" panose="020B0604020202020204" pitchFamily="34" charset="0"/>
              </a:rPr>
              <a:t>Tu sú kroky na výpočet ochrannej doby </a:t>
            </a:r>
            <a:r>
              <a:rPr lang="sk-SK" sz="4500" b="1" dirty="0" err="1">
                <a:effectLst/>
                <a:latin typeface="Arial" panose="020B0604020202020204" pitchFamily="34" charset="0"/>
                <a:ea typeface="Times New Roman" panose="02020603050405020304" pitchFamily="18" charset="0"/>
                <a:cs typeface="Arial" panose="020B0604020202020204" pitchFamily="34" charset="0"/>
              </a:rPr>
              <a:t>digitalizátu</a:t>
            </a:r>
            <a:r>
              <a:rPr lang="sk-SK" sz="4500" dirty="0">
                <a:effectLst/>
                <a:latin typeface="Arial" panose="020B0604020202020204" pitchFamily="34" charset="0"/>
                <a:ea typeface="Times New Roman" panose="02020603050405020304" pitchFamily="18" charset="0"/>
                <a:cs typeface="Arial" panose="020B0604020202020204" pitchFamily="34" charset="0"/>
              </a:rPr>
              <a:t>:</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1. </a:t>
            </a:r>
            <a:r>
              <a:rPr lang="sk-SK" sz="4500" b="1" dirty="0">
                <a:effectLst/>
                <a:latin typeface="Arial" panose="020B0604020202020204" pitchFamily="34" charset="0"/>
                <a:ea typeface="Times New Roman" panose="02020603050405020304" pitchFamily="18" charset="0"/>
                <a:cs typeface="Arial" panose="020B0604020202020204" pitchFamily="34" charset="0"/>
              </a:rPr>
              <a:t>Identifikácia autorov</a:t>
            </a:r>
            <a:r>
              <a:rPr lang="sk-SK" sz="4500" dirty="0">
                <a:effectLst/>
                <a:latin typeface="Arial" panose="020B0604020202020204" pitchFamily="34" charset="0"/>
                <a:ea typeface="Times New Roman" panose="02020603050405020304" pitchFamily="18" charset="0"/>
                <a:cs typeface="Arial" panose="020B0604020202020204" pitchFamily="34" charset="0"/>
              </a:rPr>
              <a:t>: Zistiť, kto sú autori diela. Ak dielo vytvorili viacerí autori, treba zohľadniť všetkých spoluautorov.</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2. </a:t>
            </a:r>
            <a:r>
              <a:rPr lang="sk-SK" sz="4500" b="1" dirty="0">
                <a:effectLst/>
                <a:latin typeface="Arial" panose="020B0604020202020204" pitchFamily="34" charset="0"/>
                <a:ea typeface="Times New Roman" panose="02020603050405020304" pitchFamily="18" charset="0"/>
                <a:cs typeface="Arial" panose="020B0604020202020204" pitchFamily="34" charset="0"/>
              </a:rPr>
              <a:t>Určenie dátumu úmrtia</a:t>
            </a:r>
            <a:r>
              <a:rPr lang="sk-SK" sz="4500" dirty="0">
                <a:effectLst/>
                <a:latin typeface="Arial" panose="020B0604020202020204" pitchFamily="34" charset="0"/>
                <a:ea typeface="Times New Roman" panose="02020603050405020304" pitchFamily="18" charset="0"/>
                <a:cs typeface="Arial" panose="020B0604020202020204" pitchFamily="34" charset="0"/>
              </a:rPr>
              <a:t>: Získať presné dátumy úmrtia všetkých autorov. Ak je známy len rok úmrtia, môže sa použiť 31. december toho roku ako referenčný dátum.</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3. </a:t>
            </a:r>
            <a:r>
              <a:rPr lang="sk-SK" sz="4500" b="1" dirty="0">
                <a:effectLst/>
                <a:latin typeface="Arial" panose="020B0604020202020204" pitchFamily="34" charset="0"/>
                <a:ea typeface="Times New Roman" panose="02020603050405020304" pitchFamily="18" charset="0"/>
                <a:cs typeface="Arial" panose="020B0604020202020204" pitchFamily="34" charset="0"/>
              </a:rPr>
              <a:t>Výpočet ochrannej doby</a:t>
            </a:r>
            <a:r>
              <a:rPr lang="sk-SK" sz="4500" dirty="0">
                <a:effectLst/>
                <a:latin typeface="Arial" panose="020B0604020202020204" pitchFamily="34" charset="0"/>
                <a:ea typeface="Times New Roman" panose="02020603050405020304" pitchFamily="18" charset="0"/>
                <a:cs typeface="Arial" panose="020B0604020202020204" pitchFamily="34" charset="0"/>
              </a:rPr>
              <a:t>:</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   - Pre jednotlivého autora: Ak autor zomrel v roku 2020, doba ochrany trvá do 31. decembra 2090.</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   - Pre spoluautorské dielo: Ak napríklad jeden autor zomrel v roku 2020 a druhý v roku 2022, ochranná doba trvá do 31. decembra 2092 (dátum úmrtia posledného autora).</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4. </a:t>
            </a:r>
            <a:r>
              <a:rPr lang="sk-SK" sz="4500" b="1" dirty="0">
                <a:effectLst/>
                <a:latin typeface="Arial" panose="020B0604020202020204" pitchFamily="34" charset="0"/>
                <a:ea typeface="Times New Roman" panose="02020603050405020304" pitchFamily="18" charset="0"/>
                <a:cs typeface="Arial" panose="020B0604020202020204" pitchFamily="34" charset="0"/>
              </a:rPr>
              <a:t>Zohľadnenie výnimiek</a:t>
            </a:r>
            <a:r>
              <a:rPr lang="sk-SK" sz="4500" dirty="0">
                <a:effectLst/>
                <a:latin typeface="Arial" panose="020B0604020202020204" pitchFamily="34" charset="0"/>
                <a:ea typeface="Times New Roman" panose="02020603050405020304" pitchFamily="18" charset="0"/>
                <a:cs typeface="Arial" panose="020B0604020202020204" pitchFamily="34" charset="0"/>
              </a:rPr>
              <a:t>: Možné sú výnimky alebo špecifické ustanovenia, ako sú diela anonymné, </a:t>
            </a:r>
            <a:r>
              <a:rPr lang="sk-SK" sz="4500" dirty="0" err="1">
                <a:effectLst/>
                <a:latin typeface="Arial" panose="020B0604020202020204" pitchFamily="34" charset="0"/>
                <a:ea typeface="Times New Roman" panose="02020603050405020304" pitchFamily="18" charset="0"/>
                <a:cs typeface="Arial" panose="020B0604020202020204" pitchFamily="34" charset="0"/>
              </a:rPr>
              <a:t>pseudonymné</a:t>
            </a:r>
            <a:r>
              <a:rPr lang="sk-SK" sz="4500" dirty="0">
                <a:effectLst/>
                <a:latin typeface="Arial" panose="020B0604020202020204" pitchFamily="34" charset="0"/>
                <a:ea typeface="Times New Roman" panose="02020603050405020304" pitchFamily="18" charset="0"/>
                <a:cs typeface="Arial" panose="020B0604020202020204" pitchFamily="34" charset="0"/>
              </a:rPr>
              <a:t> alebo diela vytvorené zamestnancami, čo môže zmeniť ochrannú dobu.</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5. </a:t>
            </a:r>
            <a:r>
              <a:rPr lang="sk-SK" sz="4500" b="1" dirty="0">
                <a:effectLst/>
                <a:latin typeface="Arial" panose="020B0604020202020204" pitchFamily="34" charset="0"/>
                <a:ea typeface="Times New Roman" panose="02020603050405020304" pitchFamily="18" charset="0"/>
                <a:cs typeface="Arial" panose="020B0604020202020204" pitchFamily="34" charset="0"/>
              </a:rPr>
              <a:t>Faktory vplyvu</a:t>
            </a:r>
            <a:r>
              <a:rPr lang="sk-SK" sz="4500" dirty="0">
                <a:effectLst/>
                <a:latin typeface="Arial" panose="020B0604020202020204" pitchFamily="34" charset="0"/>
                <a:ea typeface="Times New Roman" panose="02020603050405020304" pitchFamily="18" charset="0"/>
                <a:cs typeface="Arial" panose="020B0604020202020204" pitchFamily="34" charset="0"/>
              </a:rPr>
              <a:t>: V niektorých prípadoch môže byť relevantné, ak bolo dielo predtým publikované alebo ak sú splnené určité podmienky na založenie práva na ochranu tohto diela.</a:t>
            </a:r>
          </a:p>
          <a:p>
            <a:pPr marL="0" indent="0">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V digitálnych repozitároch je tiež dôležité mať na pamäti, že </a:t>
            </a:r>
            <a:r>
              <a:rPr lang="sk-SK" sz="4500" b="1" dirty="0">
                <a:effectLst/>
                <a:latin typeface="Arial" panose="020B0604020202020204" pitchFamily="34" charset="0"/>
                <a:ea typeface="Times New Roman" panose="02020603050405020304" pitchFamily="18" charset="0"/>
                <a:cs typeface="Arial" panose="020B0604020202020204" pitchFamily="34" charset="0"/>
              </a:rPr>
              <a:t>uchovávanie a sprístupňovanie digitalizovaných diel sa musí riadiť platnou legislatívou o autorských právach.</a:t>
            </a:r>
            <a:r>
              <a:rPr lang="sk-SK" sz="4500" dirty="0">
                <a:effectLst/>
                <a:latin typeface="Arial" panose="020B0604020202020204" pitchFamily="34" charset="0"/>
                <a:ea typeface="Times New Roman" panose="02020603050405020304" pitchFamily="18" charset="0"/>
                <a:cs typeface="Arial" panose="020B0604020202020204" pitchFamily="34" charset="0"/>
              </a:rPr>
              <a:t> Ak je ochranná doba uplynulá, dielo sa stáva verejným vlastníctvom a môže sa voľne používať. Ak nie je, je potrebné získať potrebné </a:t>
            </a:r>
            <a:r>
              <a:rPr lang="sk-SK" sz="4500" b="1" dirty="0">
                <a:effectLst/>
                <a:latin typeface="Arial" panose="020B0604020202020204" pitchFamily="34" charset="0"/>
                <a:ea typeface="Times New Roman" panose="02020603050405020304" pitchFamily="18" charset="0"/>
                <a:cs typeface="Arial" panose="020B0604020202020204" pitchFamily="34" charset="0"/>
              </a:rPr>
              <a:t>licencie alebo povolenia na jeho využitie</a:t>
            </a:r>
            <a:r>
              <a:rPr lang="sk-SK" sz="4500" dirty="0">
                <a:effectLst/>
                <a:latin typeface="Arial" panose="020B0604020202020204" pitchFamily="34" charset="0"/>
                <a:ea typeface="Times New Roman" panose="02020603050405020304" pitchFamily="18" charset="0"/>
                <a:cs typeface="Arial" panose="020B0604020202020204" pitchFamily="34" charset="0"/>
              </a:rPr>
              <a:t>.</a:t>
            </a:r>
          </a:p>
          <a:p>
            <a:endParaRPr lang="sk-SK" dirty="0"/>
          </a:p>
        </p:txBody>
      </p:sp>
    </p:spTree>
    <p:extLst>
      <p:ext uri="{BB962C8B-B14F-4D97-AF65-F5344CB8AC3E}">
        <p14:creationId xmlns:p14="http://schemas.microsoft.com/office/powerpoint/2010/main" val="4276247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A094B7-30C3-9E4A-34CE-E6BDD25E7E0B}"/>
              </a:ext>
            </a:extLst>
          </p:cNvPr>
          <p:cNvSpPr>
            <a:spLocks noGrp="1"/>
          </p:cNvSpPr>
          <p:nvPr>
            <p:ph type="title"/>
          </p:nvPr>
        </p:nvSpPr>
        <p:spPr/>
        <p:txBody>
          <a:bodyPr/>
          <a:lstStyle/>
          <a:p>
            <a:r>
              <a:rPr lang="sk-SK" dirty="0"/>
              <a:t>Národní </a:t>
            </a:r>
            <a:r>
              <a:rPr lang="sk-SK" dirty="0" err="1"/>
              <a:t>digitální</a:t>
            </a:r>
            <a:r>
              <a:rPr lang="sk-SK" dirty="0"/>
              <a:t> </a:t>
            </a:r>
            <a:r>
              <a:rPr lang="sk-SK" dirty="0" err="1"/>
              <a:t>knihovna</a:t>
            </a:r>
            <a:endParaRPr lang="sk-SK" dirty="0"/>
          </a:p>
        </p:txBody>
      </p:sp>
      <p:sp>
        <p:nvSpPr>
          <p:cNvPr id="3" name="Zástupný objekt pre obsah 2">
            <a:extLst>
              <a:ext uri="{FF2B5EF4-FFF2-40B4-BE49-F238E27FC236}">
                <a16:creationId xmlns:a16="http://schemas.microsoft.com/office/drawing/2014/main" id="{66C7E063-966B-EF0E-D771-620DF9470207}"/>
              </a:ext>
            </a:extLst>
          </p:cNvPr>
          <p:cNvSpPr>
            <a:spLocks noGrp="1"/>
          </p:cNvSpPr>
          <p:nvPr>
            <p:ph idx="1"/>
          </p:nvPr>
        </p:nvSpPr>
        <p:spPr/>
        <p:txBody>
          <a:bodyPr/>
          <a:lstStyle/>
          <a:p>
            <a:pPr marL="0" indent="0">
              <a:buNone/>
            </a:pPr>
            <a:endParaRPr lang="sk-SK" dirty="0"/>
          </a:p>
          <a:p>
            <a:r>
              <a:rPr lang="sk-SK" dirty="0">
                <a:hlinkClick r:id="rId2"/>
              </a:rPr>
              <a:t>https://ndk.cz/view/uuid:cc0ab430-10c7-11e8-a0cf-005056827e52?page=uuid:48ed0af0-2871-11e8-b8a6-5ef3fc9ae867</a:t>
            </a:r>
            <a:r>
              <a:rPr lang="sk-SK" dirty="0"/>
              <a:t> </a:t>
            </a:r>
          </a:p>
          <a:p>
            <a:endParaRPr lang="sk-SK" dirty="0"/>
          </a:p>
          <a:p>
            <a:endParaRPr lang="sk-SK" dirty="0"/>
          </a:p>
        </p:txBody>
      </p:sp>
    </p:spTree>
    <p:extLst>
      <p:ext uri="{BB962C8B-B14F-4D97-AF65-F5344CB8AC3E}">
        <p14:creationId xmlns:p14="http://schemas.microsoft.com/office/powerpoint/2010/main" val="3060578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9122A-7CCA-21F3-0E81-FFAF180D88A8}"/>
              </a:ext>
            </a:extLst>
          </p:cNvPr>
          <p:cNvSpPr>
            <a:spLocks noGrp="1"/>
          </p:cNvSpPr>
          <p:nvPr>
            <p:ph type="title"/>
          </p:nvPr>
        </p:nvSpPr>
        <p:spPr>
          <a:xfrm>
            <a:off x="700635" y="636104"/>
            <a:ext cx="10691265" cy="1033670"/>
          </a:xfrm>
        </p:spPr>
        <p:txBody>
          <a:bodyPr>
            <a:normAutofit fontScale="90000"/>
          </a:bodyPr>
          <a:lstStyle/>
          <a:p>
            <a:r>
              <a:rPr lang="sk-SK" sz="3100" dirty="0">
                <a:solidFill>
                  <a:srgbClr val="000000"/>
                </a:solidFill>
                <a:latin typeface="Calibri" panose="020F0502020204030204" pitchFamily="34" charset="0"/>
              </a:rPr>
              <a:t>Pozvánka na </a:t>
            </a:r>
            <a:r>
              <a:rPr lang="sk-SK" sz="3100" dirty="0" err="1">
                <a:solidFill>
                  <a:srgbClr val="000000"/>
                </a:solidFill>
                <a:latin typeface="Calibri" panose="020F0502020204030204" pitchFamily="34" charset="0"/>
              </a:rPr>
              <a:t>webinář</a:t>
            </a:r>
            <a:br>
              <a:rPr lang="sk-SK" sz="3100" dirty="0">
                <a:solidFill>
                  <a:srgbClr val="000000"/>
                </a:solidFill>
                <a:latin typeface="Calibri" panose="020F0502020204030204" pitchFamily="34" charset="0"/>
              </a:rPr>
            </a:br>
            <a:r>
              <a:rPr lang="sk-SK" sz="3100" b="1" dirty="0" err="1">
                <a:solidFill>
                  <a:srgbClr val="000000"/>
                </a:solidFill>
                <a:latin typeface="Calibri" panose="020F0502020204030204" pitchFamily="34" charset="0"/>
              </a:rPr>
              <a:t>Zpřístupnění</a:t>
            </a:r>
            <a:r>
              <a:rPr lang="sk-SK" sz="3100" b="1" dirty="0">
                <a:solidFill>
                  <a:srgbClr val="000000"/>
                </a:solidFill>
                <a:latin typeface="Calibri" panose="020F0502020204030204" pitchFamily="34" charset="0"/>
              </a:rPr>
              <a:t> </a:t>
            </a:r>
            <a:r>
              <a:rPr lang="sk-SK" sz="3100" b="1" dirty="0" err="1">
                <a:solidFill>
                  <a:srgbClr val="000000"/>
                </a:solidFill>
                <a:latin typeface="Calibri" panose="020F0502020204030204" pitchFamily="34" charset="0"/>
              </a:rPr>
              <a:t>digitálních</a:t>
            </a:r>
            <a:r>
              <a:rPr lang="sk-SK" sz="3100" b="1" dirty="0">
                <a:solidFill>
                  <a:srgbClr val="000000"/>
                </a:solidFill>
                <a:latin typeface="Calibri" panose="020F0502020204030204" pitchFamily="34" charset="0"/>
              </a:rPr>
              <a:t> </a:t>
            </a:r>
            <a:r>
              <a:rPr lang="sk-SK" sz="3100" b="1" dirty="0" err="1">
                <a:solidFill>
                  <a:srgbClr val="000000"/>
                </a:solidFill>
                <a:latin typeface="Calibri" panose="020F0502020204030204" pitchFamily="34" charset="0"/>
              </a:rPr>
              <a:t>knihoven</a:t>
            </a:r>
            <a:r>
              <a:rPr lang="sk-SK" sz="3100" b="1" dirty="0">
                <a:solidFill>
                  <a:srgbClr val="000000"/>
                </a:solidFill>
                <a:latin typeface="Calibri" panose="020F0502020204030204" pitchFamily="34" charset="0"/>
              </a:rPr>
              <a:t> v režimu DNNT</a:t>
            </a:r>
            <a:br>
              <a:rPr lang="sk-SK" sz="3100" dirty="0">
                <a:solidFill>
                  <a:srgbClr val="000000"/>
                </a:solidFill>
                <a:latin typeface="Calibri" panose="020F0502020204030204" pitchFamily="34" charset="0"/>
              </a:rPr>
            </a:br>
            <a:br>
              <a:rPr lang="sk-SK" dirty="0">
                <a:solidFill>
                  <a:srgbClr val="000000"/>
                </a:solidFill>
                <a:latin typeface="Calibri" panose="020F0502020204030204" pitchFamily="34" charset="0"/>
              </a:rPr>
            </a:br>
            <a:endParaRPr lang="sk-SK" dirty="0"/>
          </a:p>
        </p:txBody>
      </p:sp>
      <p:sp>
        <p:nvSpPr>
          <p:cNvPr id="3" name="Zástupný objekt pre obsah 2">
            <a:extLst>
              <a:ext uri="{FF2B5EF4-FFF2-40B4-BE49-F238E27FC236}">
                <a16:creationId xmlns:a16="http://schemas.microsoft.com/office/drawing/2014/main" id="{D0C39B8B-9F46-2601-A28A-CD0130368E20}"/>
              </a:ext>
            </a:extLst>
          </p:cNvPr>
          <p:cNvSpPr>
            <a:spLocks noGrp="1"/>
          </p:cNvSpPr>
          <p:nvPr>
            <p:ph idx="1"/>
          </p:nvPr>
        </p:nvSpPr>
        <p:spPr>
          <a:xfrm>
            <a:off x="700635" y="1669774"/>
            <a:ext cx="10691265" cy="4292114"/>
          </a:xfrm>
        </p:spPr>
        <p:txBody>
          <a:bodyPr>
            <a:normAutofit fontScale="92500" lnSpcReduction="20000"/>
          </a:bodyPr>
          <a:lstStyle/>
          <a:p>
            <a:pPr algn="l">
              <a:buNone/>
            </a:pPr>
            <a:r>
              <a:rPr lang="sk-SK" sz="1800" b="1" i="0" u="none" strike="noStrike" dirty="0" err="1">
                <a:solidFill>
                  <a:srgbClr val="000000"/>
                </a:solidFill>
                <a:effectLst/>
                <a:latin typeface="Calibri" panose="020F0502020204030204" pitchFamily="34" charset="0"/>
              </a:rPr>
              <a:t>Kdy</a:t>
            </a:r>
            <a:r>
              <a:rPr lang="sk-SK" sz="1800" b="1" i="0" u="none" strike="noStrike" dirty="0">
                <a:solidFill>
                  <a:srgbClr val="000000"/>
                </a:solidFill>
                <a:effectLst/>
                <a:latin typeface="Calibri" panose="020F0502020204030204" pitchFamily="34" charset="0"/>
              </a:rPr>
              <a:t>: </a:t>
            </a:r>
            <a:r>
              <a:rPr lang="sk-SK" sz="1800" b="1" i="0" u="none" strike="noStrike" dirty="0" err="1">
                <a:solidFill>
                  <a:srgbClr val="000000"/>
                </a:solidFill>
                <a:effectLst/>
                <a:latin typeface="Calibri" panose="020F0502020204030204" pitchFamily="34" charset="0"/>
              </a:rPr>
              <a:t>pondělí</a:t>
            </a:r>
            <a:r>
              <a:rPr lang="sk-SK" sz="1800" b="1" i="0" u="none" strike="noStrike" dirty="0">
                <a:solidFill>
                  <a:srgbClr val="000000"/>
                </a:solidFill>
                <a:effectLst/>
                <a:latin typeface="Calibri" panose="020F0502020204030204" pitchFamily="34" charset="0"/>
              </a:rPr>
              <a:t> 24. </a:t>
            </a:r>
            <a:r>
              <a:rPr lang="sk-SK" sz="1800" b="1" i="0" u="none" strike="noStrike" dirty="0" err="1">
                <a:solidFill>
                  <a:srgbClr val="000000"/>
                </a:solidFill>
                <a:effectLst/>
                <a:latin typeface="Calibri" panose="020F0502020204030204" pitchFamily="34" charset="0"/>
              </a:rPr>
              <a:t>března</a:t>
            </a:r>
            <a:r>
              <a:rPr lang="sk-SK" sz="1800" b="1" i="0" u="none" strike="noStrike" dirty="0">
                <a:solidFill>
                  <a:srgbClr val="000000"/>
                </a:solidFill>
                <a:effectLst/>
                <a:latin typeface="Calibri" panose="020F0502020204030204" pitchFamily="34" charset="0"/>
              </a:rPr>
              <a:t> 2025 od 10:00 </a:t>
            </a:r>
            <a:r>
              <a:rPr lang="sk-SK" sz="1800" b="0" i="0" u="none" strike="noStrike" dirty="0">
                <a:solidFill>
                  <a:srgbClr val="000000"/>
                </a:solidFill>
                <a:effectLst/>
                <a:latin typeface="Calibri" panose="020F0502020204030204" pitchFamily="34" charset="0"/>
              </a:rPr>
              <a:t>do 12:00</a:t>
            </a:r>
          </a:p>
          <a:p>
            <a:pPr algn="l">
              <a:buNone/>
            </a:pPr>
            <a:r>
              <a:rPr lang="sk-SK" sz="1800" b="1" i="0" u="none" strike="noStrike" dirty="0">
                <a:solidFill>
                  <a:srgbClr val="000000"/>
                </a:solidFill>
                <a:effectLst/>
                <a:latin typeface="Calibri" panose="020F0502020204030204" pitchFamily="34" charset="0"/>
              </a:rPr>
              <a:t>Kde: </a:t>
            </a:r>
            <a:r>
              <a:rPr lang="sk-SK" sz="1800" b="1" i="0" u="sng" strike="noStrike" dirty="0">
                <a:solidFill>
                  <a:srgbClr val="0563C1"/>
                </a:solidFill>
                <a:effectLst/>
                <a:latin typeface="Calibri" panose="020F0502020204030204" pitchFamily="34" charset="0"/>
                <a:hlinkClick r:id="rId2"/>
              </a:rPr>
              <a:t>https://cesnet.zoom.us/j/93644541815</a:t>
            </a:r>
            <a:r>
              <a:rPr lang="sk-SK" sz="1800" b="0" i="0" u="none" strike="noStrike" dirty="0">
                <a:solidFill>
                  <a:srgbClr val="000000"/>
                </a:solidFill>
                <a:effectLst/>
                <a:latin typeface="Calibri" panose="020F0502020204030204" pitchFamily="34" charset="0"/>
              </a:rPr>
              <a:t> na </a:t>
            </a:r>
            <a:r>
              <a:rPr lang="sk-SK" sz="1800" b="0" i="0" u="none" strike="noStrike" dirty="0" err="1">
                <a:solidFill>
                  <a:srgbClr val="000000"/>
                </a:solidFill>
                <a:effectLst/>
                <a:latin typeface="Calibri" panose="020F0502020204030204" pitchFamily="34" charset="0"/>
              </a:rPr>
              <a:t>webinář</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se</a:t>
            </a:r>
            <a:r>
              <a:rPr lang="sk-SK" sz="1800" b="0" i="0" u="none" strike="noStrike" dirty="0">
                <a:solidFill>
                  <a:srgbClr val="000000"/>
                </a:solidFill>
                <a:effectLst/>
                <a:latin typeface="Calibri" panose="020F0502020204030204" pitchFamily="34" charset="0"/>
              </a:rPr>
              <a:t> nemusíte </a:t>
            </a:r>
            <a:r>
              <a:rPr lang="sk-SK" sz="1800" b="0" i="0" u="none" strike="noStrike" dirty="0" err="1">
                <a:solidFill>
                  <a:srgbClr val="000000"/>
                </a:solidFill>
                <a:effectLst/>
                <a:latin typeface="Calibri" panose="020F0502020204030204" pitchFamily="34" charset="0"/>
              </a:rPr>
              <a:t>předem</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registrovat</a:t>
            </a:r>
            <a:endParaRPr lang="sk-SK" sz="1800" b="0" i="0" u="none" strike="noStrike" dirty="0">
              <a:solidFill>
                <a:srgbClr val="000000"/>
              </a:solidFill>
              <a:effectLst/>
              <a:latin typeface="Calibri" panose="020F0502020204030204" pitchFamily="34" charset="0"/>
            </a:endParaRPr>
          </a:p>
          <a:p>
            <a:pPr algn="l">
              <a:buNone/>
            </a:pPr>
            <a:r>
              <a:rPr lang="sk-SK" sz="1800" b="0" i="0" u="none" strike="noStrike" dirty="0" err="1">
                <a:solidFill>
                  <a:srgbClr val="000000"/>
                </a:solidFill>
                <a:effectLst/>
                <a:latin typeface="Calibri" panose="020F0502020204030204" pitchFamily="34" charset="0"/>
              </a:rPr>
              <a:t>Webinář</a:t>
            </a:r>
            <a:r>
              <a:rPr lang="sk-SK" sz="1800" b="0" i="0" u="none" strike="noStrike" dirty="0">
                <a:solidFill>
                  <a:srgbClr val="000000"/>
                </a:solidFill>
                <a:effectLst/>
                <a:latin typeface="Calibri" panose="020F0502020204030204" pitchFamily="34" charset="0"/>
              </a:rPr>
              <a:t> je </a:t>
            </a:r>
            <a:r>
              <a:rPr lang="sk-SK" sz="1800" b="0" i="0" u="none" strike="noStrike" dirty="0" err="1">
                <a:solidFill>
                  <a:srgbClr val="000000"/>
                </a:solidFill>
                <a:effectLst/>
                <a:latin typeface="Calibri" panose="020F0502020204030204" pitchFamily="34" charset="0"/>
              </a:rPr>
              <a:t>určen</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knihovnám</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které</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mají</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zájem</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poskytnout</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svým</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uživatelům</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dálkový</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přístup</a:t>
            </a:r>
            <a:r>
              <a:rPr lang="sk-SK" sz="1800" b="0" i="0" u="none" strike="noStrike" dirty="0">
                <a:solidFill>
                  <a:srgbClr val="000000"/>
                </a:solidFill>
                <a:effectLst/>
                <a:latin typeface="Calibri" panose="020F0502020204030204" pitchFamily="34" charset="0"/>
              </a:rPr>
              <a:t> do </a:t>
            </a:r>
            <a:r>
              <a:rPr lang="sk-SK" sz="1800" b="0" i="0" u="none" strike="noStrike" dirty="0" err="1">
                <a:solidFill>
                  <a:srgbClr val="000000"/>
                </a:solidFill>
                <a:effectLst/>
                <a:latin typeface="Calibri" panose="020F0502020204030204" pitchFamily="34" charset="0"/>
              </a:rPr>
              <a:t>digitálních</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knihoven</a:t>
            </a:r>
            <a:r>
              <a:rPr lang="sk-SK" sz="1800" b="0" i="0" u="none" strike="noStrike" dirty="0">
                <a:solidFill>
                  <a:srgbClr val="000000"/>
                </a:solidFill>
                <a:effectLst/>
                <a:latin typeface="Calibri" panose="020F0502020204030204" pitchFamily="34" charset="0"/>
              </a:rPr>
              <a:t> v režimu </a:t>
            </a:r>
            <a:r>
              <a:rPr lang="sk-SK" sz="1800" b="1" i="0" u="none" strike="noStrike" dirty="0">
                <a:solidFill>
                  <a:srgbClr val="000000"/>
                </a:solidFill>
                <a:effectLst/>
                <a:latin typeface="Calibri" panose="020F0502020204030204" pitchFamily="34" charset="0"/>
              </a:rPr>
              <a:t>DNNT (</a:t>
            </a:r>
            <a:r>
              <a:rPr lang="sk-SK" sz="1800" b="1" i="0" u="none" strike="noStrike" dirty="0" err="1">
                <a:solidFill>
                  <a:srgbClr val="000000"/>
                </a:solidFill>
                <a:effectLst/>
                <a:latin typeface="Calibri" panose="020F0502020204030204" pitchFamily="34" charset="0"/>
              </a:rPr>
              <a:t>děl</a:t>
            </a:r>
            <a:r>
              <a:rPr lang="sk-SK" sz="1800" b="1" i="0" u="none" strike="noStrike" dirty="0">
                <a:solidFill>
                  <a:srgbClr val="000000"/>
                </a:solidFill>
                <a:effectLst/>
                <a:latin typeface="Calibri" panose="020F0502020204030204" pitchFamily="34" charset="0"/>
              </a:rPr>
              <a:t> nedostupných na trhu). </a:t>
            </a:r>
          </a:p>
          <a:p>
            <a:pPr algn="l">
              <a:buNone/>
            </a:pPr>
            <a:r>
              <a:rPr lang="sk-SK" sz="1800" b="0" i="0" u="none" strike="noStrike" dirty="0">
                <a:solidFill>
                  <a:srgbClr val="000000"/>
                </a:solidFill>
                <a:effectLst/>
                <a:latin typeface="Calibri" panose="020F0502020204030204" pitchFamily="34" charset="0"/>
              </a:rPr>
              <a:t>V </a:t>
            </a:r>
            <a:r>
              <a:rPr lang="sk-SK" sz="1800" b="0" i="0" u="none" strike="noStrike" dirty="0" err="1">
                <a:solidFill>
                  <a:srgbClr val="000000"/>
                </a:solidFill>
                <a:effectLst/>
                <a:latin typeface="Calibri" panose="020F0502020204030204" pitchFamily="34" charset="0"/>
              </a:rPr>
              <a:t>nabídce</a:t>
            </a:r>
            <a:r>
              <a:rPr lang="sk-SK" sz="1800" b="0" i="0" u="none" strike="noStrike" dirty="0">
                <a:solidFill>
                  <a:srgbClr val="000000"/>
                </a:solidFill>
                <a:effectLst/>
                <a:latin typeface="Calibri" panose="020F0502020204030204" pitchFamily="34" charset="0"/>
              </a:rPr>
              <a:t> je cca 200 000 </a:t>
            </a:r>
            <a:r>
              <a:rPr lang="sk-SK" sz="1800" b="0" i="0" u="none" strike="noStrike" dirty="0" err="1">
                <a:solidFill>
                  <a:srgbClr val="000000"/>
                </a:solidFill>
                <a:effectLst/>
                <a:latin typeface="Calibri" panose="020F0502020204030204" pitchFamily="34" charset="0"/>
              </a:rPr>
              <a:t>svazků</a:t>
            </a:r>
            <a:r>
              <a:rPr lang="sk-SK" sz="1800" b="0" i="0" u="none" strike="noStrike" dirty="0">
                <a:solidFill>
                  <a:srgbClr val="000000"/>
                </a:solidFill>
                <a:effectLst/>
                <a:latin typeface="Calibri" panose="020F0502020204030204" pitchFamily="34" charset="0"/>
              </a:rPr>
              <a:t> českých digitalizovaných </a:t>
            </a:r>
            <a:r>
              <a:rPr lang="sk-SK" sz="1800" b="0" i="0" u="none" strike="noStrike" dirty="0" err="1">
                <a:solidFill>
                  <a:srgbClr val="000000"/>
                </a:solidFill>
                <a:effectLst/>
                <a:latin typeface="Calibri" panose="020F0502020204030204" pitchFamily="34" charset="0"/>
              </a:rPr>
              <a:t>knih</a:t>
            </a:r>
            <a:r>
              <a:rPr lang="sk-SK" sz="1800" b="0" i="0" u="none" strike="noStrike" dirty="0">
                <a:solidFill>
                  <a:srgbClr val="000000"/>
                </a:solidFill>
                <a:effectLst/>
                <a:latin typeface="Calibri" panose="020F0502020204030204" pitchFamily="34" charset="0"/>
              </a:rPr>
              <a:t> vydaných </a:t>
            </a:r>
            <a:r>
              <a:rPr lang="sk-SK" sz="1800" b="0" i="0" u="none" strike="noStrike" dirty="0" err="1">
                <a:solidFill>
                  <a:srgbClr val="000000"/>
                </a:solidFill>
                <a:effectLst/>
                <a:latin typeface="Calibri" panose="020F0502020204030204" pitchFamily="34" charset="0"/>
              </a:rPr>
              <a:t>před</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více</a:t>
            </a:r>
            <a:r>
              <a:rPr lang="sk-SK" sz="1800" b="0" i="0" u="none" strike="noStrike" dirty="0">
                <a:solidFill>
                  <a:srgbClr val="000000"/>
                </a:solidFill>
                <a:effectLst/>
                <a:latin typeface="Calibri" panose="020F0502020204030204" pitchFamily="34" charset="0"/>
              </a:rPr>
              <a:t> než 20 lety a českých </a:t>
            </a:r>
            <a:r>
              <a:rPr lang="sk-SK" sz="1800" b="0" i="0" u="none" strike="noStrike" dirty="0" err="1">
                <a:solidFill>
                  <a:srgbClr val="000000"/>
                </a:solidFill>
                <a:effectLst/>
                <a:latin typeface="Calibri" panose="020F0502020204030204" pitchFamily="34" charset="0"/>
              </a:rPr>
              <a:t>novin</a:t>
            </a:r>
            <a:r>
              <a:rPr lang="sk-SK" sz="1800" b="0" i="0" u="none" strike="noStrike" dirty="0">
                <a:solidFill>
                  <a:srgbClr val="000000"/>
                </a:solidFill>
                <a:effectLst/>
                <a:latin typeface="Calibri" panose="020F0502020204030204" pitchFamily="34" charset="0"/>
              </a:rPr>
              <a:t> a </a:t>
            </a:r>
            <a:r>
              <a:rPr lang="sk-SK" sz="1800" b="0" i="0" u="none" strike="noStrike" dirty="0" err="1">
                <a:solidFill>
                  <a:srgbClr val="000000"/>
                </a:solidFill>
                <a:effectLst/>
                <a:latin typeface="Calibri" panose="020F0502020204030204" pitchFamily="34" charset="0"/>
              </a:rPr>
              <a:t>časopisů</a:t>
            </a:r>
            <a:r>
              <a:rPr lang="sk-SK" sz="1800" b="0" i="0" u="none" strike="noStrike" dirty="0">
                <a:solidFill>
                  <a:srgbClr val="000000"/>
                </a:solidFill>
                <a:effectLst/>
                <a:latin typeface="Calibri" panose="020F0502020204030204" pitchFamily="34" charset="0"/>
              </a:rPr>
              <a:t> vydaných </a:t>
            </a:r>
            <a:r>
              <a:rPr lang="sk-SK" sz="1800" b="0" i="0" u="none" strike="noStrike" dirty="0" err="1">
                <a:solidFill>
                  <a:srgbClr val="000000"/>
                </a:solidFill>
                <a:effectLst/>
                <a:latin typeface="Calibri" panose="020F0502020204030204" pitchFamily="34" charset="0"/>
              </a:rPr>
              <a:t>před</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více</a:t>
            </a:r>
            <a:r>
              <a:rPr lang="sk-SK" sz="1800" b="0" i="0" u="none" strike="noStrike" dirty="0">
                <a:solidFill>
                  <a:srgbClr val="000000"/>
                </a:solidFill>
                <a:effectLst/>
                <a:latin typeface="Calibri" panose="020F0502020204030204" pitchFamily="34" charset="0"/>
              </a:rPr>
              <a:t> než 10 lety. Službu DNNT </a:t>
            </a:r>
            <a:r>
              <a:rPr lang="sk-SK" sz="1800" b="0" i="0" u="none" strike="noStrike" dirty="0" err="1">
                <a:solidFill>
                  <a:srgbClr val="000000"/>
                </a:solidFill>
                <a:effectLst/>
                <a:latin typeface="Calibri" panose="020F0502020204030204" pitchFamily="34" charset="0"/>
              </a:rPr>
              <a:t>nabízí</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již</a:t>
            </a:r>
            <a:r>
              <a:rPr lang="sk-SK" sz="1800" b="0" i="0" u="none" strike="noStrike" dirty="0">
                <a:solidFill>
                  <a:srgbClr val="000000"/>
                </a:solidFill>
                <a:effectLst/>
                <a:latin typeface="Calibri" panose="020F0502020204030204" pitchFamily="34" charset="0"/>
              </a:rPr>
              <a:t> 9 </a:t>
            </a:r>
            <a:r>
              <a:rPr lang="sk-SK" sz="1800" b="0" i="0" u="none" strike="noStrike" dirty="0" err="1">
                <a:solidFill>
                  <a:srgbClr val="000000"/>
                </a:solidFill>
                <a:effectLst/>
                <a:latin typeface="Calibri" panose="020F0502020204030204" pitchFamily="34" charset="0"/>
              </a:rPr>
              <a:t>digitálních</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knihoven</a:t>
            </a:r>
            <a:r>
              <a:rPr lang="sk-SK" sz="1800" b="0" i="0" u="none" strike="noStrike" dirty="0">
                <a:solidFill>
                  <a:srgbClr val="000000"/>
                </a:solidFill>
                <a:effectLst/>
                <a:latin typeface="Calibri" panose="020F0502020204030204" pitchFamily="34" charset="0"/>
              </a:rPr>
              <a:t>.</a:t>
            </a:r>
          </a:p>
          <a:p>
            <a:pPr algn="l">
              <a:buNone/>
            </a:pPr>
            <a:r>
              <a:rPr lang="sk-SK" sz="1800" b="0" i="0" u="none" strike="noStrike" dirty="0" err="1">
                <a:solidFill>
                  <a:srgbClr val="000000"/>
                </a:solidFill>
                <a:effectLst/>
                <a:latin typeface="Calibri" panose="020F0502020204030204" pitchFamily="34" charset="0"/>
              </a:rPr>
              <a:t>Webinář</a:t>
            </a:r>
            <a:r>
              <a:rPr lang="sk-SK" sz="1800" b="0" i="0" u="none" strike="noStrike" dirty="0">
                <a:solidFill>
                  <a:srgbClr val="000000"/>
                </a:solidFill>
                <a:effectLst/>
                <a:latin typeface="Calibri" panose="020F0502020204030204" pitchFamily="34" charset="0"/>
              </a:rPr>
              <a:t> je </a:t>
            </a:r>
            <a:r>
              <a:rPr lang="sk-SK" sz="1800" b="0" i="0" u="none" strike="noStrike" dirty="0" err="1">
                <a:solidFill>
                  <a:srgbClr val="000000"/>
                </a:solidFill>
                <a:effectLst/>
                <a:latin typeface="Calibri" panose="020F0502020204030204" pitchFamily="34" charset="0"/>
              </a:rPr>
              <a:t>věnován</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dvěma</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tématům</a:t>
            </a:r>
            <a:r>
              <a:rPr lang="sk-SK" sz="1800" b="0" i="0" u="none" strike="noStrike" dirty="0">
                <a:solidFill>
                  <a:srgbClr val="000000"/>
                </a:solidFill>
                <a:effectLst/>
                <a:latin typeface="Calibri" panose="020F0502020204030204" pitchFamily="34" charset="0"/>
              </a:rPr>
              <a:t>:</a:t>
            </a:r>
          </a:p>
          <a:p>
            <a:pPr algn="l">
              <a:buFont typeface="Arial" panose="020B0604020202020204" pitchFamily="34" charset="0"/>
              <a:buChar char="•"/>
            </a:pPr>
            <a:r>
              <a:rPr lang="sk-SK" sz="1800" b="1" i="0" u="none" strike="noStrike" dirty="0">
                <a:solidFill>
                  <a:srgbClr val="000000"/>
                </a:solidFill>
                <a:effectLst/>
                <a:latin typeface="Calibri" panose="020F0502020204030204" pitchFamily="34" charset="0"/>
              </a:rPr>
              <a:t>Jak </a:t>
            </a:r>
            <a:r>
              <a:rPr lang="sk-SK" sz="1800" b="1" i="0" u="none" strike="noStrike" dirty="0" err="1">
                <a:solidFill>
                  <a:srgbClr val="000000"/>
                </a:solidFill>
                <a:effectLst/>
                <a:latin typeface="Calibri" panose="020F0502020204030204" pitchFamily="34" charset="0"/>
              </a:rPr>
              <a:t>zapojit</a:t>
            </a:r>
            <a:r>
              <a:rPr lang="sk-SK" sz="1800" b="1" i="0" u="none" strike="noStrike" dirty="0">
                <a:solidFill>
                  <a:srgbClr val="000000"/>
                </a:solidFill>
                <a:effectLst/>
                <a:latin typeface="Calibri" panose="020F0502020204030204" pitchFamily="34" charset="0"/>
              </a:rPr>
              <a:t> </a:t>
            </a:r>
            <a:r>
              <a:rPr lang="sk-SK" sz="1800" b="1" i="0" u="none" strike="noStrike" dirty="0" err="1">
                <a:solidFill>
                  <a:srgbClr val="000000"/>
                </a:solidFill>
                <a:effectLst/>
                <a:latin typeface="Calibri" panose="020F0502020204030204" pitchFamily="34" charset="0"/>
              </a:rPr>
              <a:t>knihovnu</a:t>
            </a:r>
            <a:r>
              <a:rPr lang="sk-SK" sz="1800" b="1" i="0" u="none" strike="noStrike" dirty="0">
                <a:solidFill>
                  <a:srgbClr val="000000"/>
                </a:solidFill>
                <a:effectLst/>
                <a:latin typeface="Calibri" panose="020F0502020204030204" pitchFamily="34" charset="0"/>
              </a:rPr>
              <a:t> do </a:t>
            </a:r>
            <a:r>
              <a:rPr lang="sk-SK" sz="1800" b="1" i="0" u="none" strike="noStrike" dirty="0" err="1">
                <a:solidFill>
                  <a:srgbClr val="000000"/>
                </a:solidFill>
                <a:effectLst/>
                <a:latin typeface="Calibri" panose="020F0502020204030204" pitchFamily="34" charset="0"/>
              </a:rPr>
              <a:t>využívání</a:t>
            </a:r>
            <a:r>
              <a:rPr lang="sk-SK" sz="1800" b="1" i="0" u="none" strike="noStrike" dirty="0">
                <a:solidFill>
                  <a:srgbClr val="000000"/>
                </a:solidFill>
                <a:effectLst/>
                <a:latin typeface="Calibri" panose="020F0502020204030204" pitchFamily="34" charset="0"/>
              </a:rPr>
              <a:t> </a:t>
            </a:r>
            <a:r>
              <a:rPr lang="sk-SK" sz="1800" b="1" i="0" u="none" strike="noStrike" dirty="0" err="1">
                <a:solidFill>
                  <a:srgbClr val="000000"/>
                </a:solidFill>
                <a:effectLst/>
                <a:latin typeface="Calibri" panose="020F0502020204030204" pitchFamily="34" charset="0"/>
              </a:rPr>
              <a:t>digitálních</a:t>
            </a:r>
            <a:r>
              <a:rPr lang="sk-SK" sz="1800" b="1" i="0" u="none" strike="noStrike" dirty="0">
                <a:solidFill>
                  <a:srgbClr val="000000"/>
                </a:solidFill>
                <a:effectLst/>
                <a:latin typeface="Calibri" panose="020F0502020204030204" pitchFamily="34" charset="0"/>
              </a:rPr>
              <a:t> </a:t>
            </a:r>
            <a:r>
              <a:rPr lang="sk-SK" sz="1800" b="1" i="0" u="none" strike="noStrike" dirty="0" err="1">
                <a:solidFill>
                  <a:srgbClr val="000000"/>
                </a:solidFill>
                <a:effectLst/>
                <a:latin typeface="Calibri" panose="020F0502020204030204" pitchFamily="34" charset="0"/>
              </a:rPr>
              <a:t>knihoven</a:t>
            </a:r>
            <a:r>
              <a:rPr lang="sk-SK" sz="1800" b="1" i="0" u="none" strike="noStrike" dirty="0">
                <a:solidFill>
                  <a:srgbClr val="000000"/>
                </a:solidFill>
                <a:effectLst/>
                <a:latin typeface="Calibri" panose="020F0502020204030204" pitchFamily="34" charset="0"/>
              </a:rPr>
              <a:t> v režimu DNNT</a:t>
            </a:r>
            <a:endParaRPr lang="sk-SK" sz="1800" b="0" i="0" u="none" strike="noStrike" dirty="0">
              <a:solidFill>
                <a:srgbClr val="000000"/>
              </a:solidFill>
              <a:effectLst/>
              <a:latin typeface="Calibri" panose="020F0502020204030204" pitchFamily="34" charset="0"/>
            </a:endParaRPr>
          </a:p>
          <a:p>
            <a:pPr marL="457200" algn="l">
              <a:buNone/>
            </a:pPr>
            <a:r>
              <a:rPr lang="sk-SK" sz="1800" b="0" i="1" u="none" strike="noStrike" dirty="0">
                <a:solidFill>
                  <a:srgbClr val="000000"/>
                </a:solidFill>
                <a:effectLst/>
                <a:latin typeface="Calibri" panose="020F0502020204030204" pitchFamily="34" charset="0"/>
              </a:rPr>
              <a:t>PhDr. Vít Richter – Národní </a:t>
            </a:r>
            <a:r>
              <a:rPr lang="sk-SK" sz="1800" b="0" i="1" u="none" strike="noStrike" dirty="0" err="1">
                <a:solidFill>
                  <a:srgbClr val="000000"/>
                </a:solidFill>
                <a:effectLst/>
                <a:latin typeface="Calibri" panose="020F0502020204030204" pitchFamily="34" charset="0"/>
              </a:rPr>
              <a:t>knihovna</a:t>
            </a:r>
            <a:r>
              <a:rPr lang="sk-SK" sz="1800" b="0" i="1" u="none" strike="noStrike" dirty="0">
                <a:solidFill>
                  <a:srgbClr val="000000"/>
                </a:solidFill>
                <a:effectLst/>
                <a:latin typeface="Calibri" panose="020F0502020204030204" pitchFamily="34" charset="0"/>
              </a:rPr>
              <a:t> ČR – </a:t>
            </a:r>
            <a:r>
              <a:rPr lang="sk-SK" sz="1800" b="0" i="1" u="none" strike="noStrike" dirty="0" err="1">
                <a:solidFill>
                  <a:srgbClr val="000000"/>
                </a:solidFill>
                <a:effectLst/>
                <a:latin typeface="Calibri" panose="020F0502020204030204" pitchFamily="34" charset="0"/>
              </a:rPr>
              <a:t>Knihovnický</a:t>
            </a:r>
            <a:r>
              <a:rPr lang="sk-SK" sz="1800" b="0" i="1" u="none" strike="noStrike" dirty="0">
                <a:solidFill>
                  <a:srgbClr val="000000"/>
                </a:solidFill>
                <a:effectLst/>
                <a:latin typeface="Calibri" panose="020F0502020204030204" pitchFamily="34" charset="0"/>
              </a:rPr>
              <a:t> </a:t>
            </a:r>
            <a:r>
              <a:rPr lang="sk-SK" sz="1800" b="0" i="1" u="none" strike="noStrike" dirty="0" err="1">
                <a:solidFill>
                  <a:srgbClr val="000000"/>
                </a:solidFill>
                <a:effectLst/>
                <a:latin typeface="Calibri" panose="020F0502020204030204" pitchFamily="34" charset="0"/>
              </a:rPr>
              <a:t>institut</a:t>
            </a:r>
            <a:endParaRPr lang="sk-SK" sz="1800" b="0" i="0" u="none" strike="noStrike" dirty="0">
              <a:solidFill>
                <a:srgbClr val="000000"/>
              </a:solidFill>
              <a:effectLst/>
              <a:latin typeface="Calibri" panose="020F0502020204030204" pitchFamily="34" charset="0"/>
            </a:endParaRPr>
          </a:p>
          <a:p>
            <a:pPr algn="l">
              <a:buFont typeface="Arial" panose="020B0604020202020204" pitchFamily="34" charset="0"/>
              <a:buChar char="•"/>
            </a:pPr>
            <a:r>
              <a:rPr lang="sk-SK" sz="1800" b="1" i="0" u="none" strike="noStrike" dirty="0" err="1">
                <a:solidFill>
                  <a:srgbClr val="000000"/>
                </a:solidFill>
                <a:effectLst/>
                <a:latin typeface="Calibri" panose="020F0502020204030204" pitchFamily="34" charset="0"/>
              </a:rPr>
              <a:t>Díla</a:t>
            </a:r>
            <a:r>
              <a:rPr lang="sk-SK" sz="1800" b="1" i="0" u="none" strike="noStrike" dirty="0">
                <a:solidFill>
                  <a:srgbClr val="000000"/>
                </a:solidFill>
                <a:effectLst/>
                <a:latin typeface="Calibri" panose="020F0502020204030204" pitchFamily="34" charset="0"/>
              </a:rPr>
              <a:t> nedostupná na trhu v České </a:t>
            </a:r>
            <a:r>
              <a:rPr lang="sk-SK" sz="1800" b="1" i="0" u="none" strike="noStrike" dirty="0" err="1">
                <a:solidFill>
                  <a:srgbClr val="000000"/>
                </a:solidFill>
                <a:effectLst/>
                <a:latin typeface="Calibri" panose="020F0502020204030204" pitchFamily="34" charset="0"/>
              </a:rPr>
              <a:t>digitální</a:t>
            </a:r>
            <a:r>
              <a:rPr lang="sk-SK" sz="1800" b="1" i="0" u="none" strike="noStrike" dirty="0">
                <a:solidFill>
                  <a:srgbClr val="000000"/>
                </a:solidFill>
                <a:effectLst/>
                <a:latin typeface="Calibri" panose="020F0502020204030204" pitchFamily="34" charset="0"/>
              </a:rPr>
              <a:t> </a:t>
            </a:r>
            <a:r>
              <a:rPr lang="sk-SK" sz="1800" b="1" i="0" u="none" strike="noStrike" dirty="0" err="1">
                <a:solidFill>
                  <a:srgbClr val="000000"/>
                </a:solidFill>
                <a:effectLst/>
                <a:latin typeface="Calibri" panose="020F0502020204030204" pitchFamily="34" charset="0"/>
              </a:rPr>
              <a:t>knihovně</a:t>
            </a:r>
            <a:endParaRPr lang="sk-SK" sz="1800" b="0" i="0" u="none" strike="noStrike" dirty="0">
              <a:solidFill>
                <a:srgbClr val="000000"/>
              </a:solidFill>
              <a:effectLst/>
              <a:latin typeface="Calibri" panose="020F0502020204030204" pitchFamily="34" charset="0"/>
            </a:endParaRPr>
          </a:p>
          <a:p>
            <a:pPr marL="457200" algn="l">
              <a:buNone/>
            </a:pPr>
            <a:r>
              <a:rPr lang="sk-SK" sz="1800" b="0" i="1" u="none" strike="noStrike" dirty="0">
                <a:solidFill>
                  <a:srgbClr val="000000"/>
                </a:solidFill>
                <a:effectLst/>
                <a:latin typeface="Calibri" panose="020F0502020204030204" pitchFamily="34" charset="0"/>
              </a:rPr>
              <a:t>PhDr. </a:t>
            </a:r>
            <a:r>
              <a:rPr lang="sk-SK" sz="1800" b="0" i="1" u="none" strike="noStrike" dirty="0" err="1">
                <a:solidFill>
                  <a:srgbClr val="000000"/>
                </a:solidFill>
                <a:effectLst/>
                <a:latin typeface="Calibri" panose="020F0502020204030204" pitchFamily="34" charset="0"/>
              </a:rPr>
              <a:t>Matouš</a:t>
            </a:r>
            <a:r>
              <a:rPr lang="sk-SK" sz="1800" b="0" i="1" u="none" strike="noStrike" dirty="0">
                <a:solidFill>
                  <a:srgbClr val="000000"/>
                </a:solidFill>
                <a:effectLst/>
                <a:latin typeface="Calibri" panose="020F0502020204030204" pitchFamily="34" charset="0"/>
              </a:rPr>
              <a:t> </a:t>
            </a:r>
            <a:r>
              <a:rPr lang="sk-SK" sz="1800" b="0" i="1" u="none" strike="noStrike" dirty="0" err="1">
                <a:solidFill>
                  <a:srgbClr val="000000"/>
                </a:solidFill>
                <a:effectLst/>
                <a:latin typeface="Calibri" panose="020F0502020204030204" pitchFamily="34" charset="0"/>
              </a:rPr>
              <a:t>Měšťánek</a:t>
            </a:r>
            <a:r>
              <a:rPr lang="sk-SK" sz="1800" b="0" i="1" u="none" strike="noStrike" dirty="0">
                <a:solidFill>
                  <a:srgbClr val="000000"/>
                </a:solidFill>
                <a:effectLst/>
                <a:latin typeface="Calibri" panose="020F0502020204030204" pitchFamily="34" charset="0"/>
              </a:rPr>
              <a:t> – Národní </a:t>
            </a:r>
            <a:r>
              <a:rPr lang="sk-SK" sz="1800" b="0" i="1" u="none" strike="noStrike" dirty="0" err="1">
                <a:solidFill>
                  <a:srgbClr val="000000"/>
                </a:solidFill>
                <a:effectLst/>
                <a:latin typeface="Calibri" panose="020F0502020204030204" pitchFamily="34" charset="0"/>
              </a:rPr>
              <a:t>knihovna</a:t>
            </a:r>
            <a:r>
              <a:rPr lang="sk-SK" sz="1800" b="0" i="1" u="none" strike="noStrike" dirty="0">
                <a:solidFill>
                  <a:srgbClr val="000000"/>
                </a:solidFill>
                <a:effectLst/>
                <a:latin typeface="Calibri" panose="020F0502020204030204" pitchFamily="34" charset="0"/>
              </a:rPr>
              <a:t> ČR – Odbor novodobých </a:t>
            </a:r>
            <a:r>
              <a:rPr lang="sk-SK" sz="1800" b="0" i="1" u="none" strike="noStrike" dirty="0" err="1">
                <a:solidFill>
                  <a:srgbClr val="000000"/>
                </a:solidFill>
                <a:effectLst/>
                <a:latin typeface="Calibri" panose="020F0502020204030204" pitchFamily="34" charset="0"/>
              </a:rPr>
              <a:t>digitálních</a:t>
            </a:r>
            <a:r>
              <a:rPr lang="sk-SK" sz="1800" b="0" i="1" u="none" strike="noStrike" dirty="0">
                <a:solidFill>
                  <a:srgbClr val="000000"/>
                </a:solidFill>
                <a:effectLst/>
                <a:latin typeface="Calibri" panose="020F0502020204030204" pitchFamily="34" charset="0"/>
              </a:rPr>
              <a:t> </a:t>
            </a:r>
            <a:r>
              <a:rPr lang="sk-SK" sz="1800" b="0" i="1" u="none" strike="noStrike" dirty="0" err="1">
                <a:solidFill>
                  <a:srgbClr val="000000"/>
                </a:solidFill>
                <a:effectLst/>
                <a:latin typeface="Calibri" panose="020F0502020204030204" pitchFamily="34" charset="0"/>
              </a:rPr>
              <a:t>sbírek</a:t>
            </a:r>
            <a:endParaRPr lang="sk-SK" sz="1800" b="0" i="0" u="none" strike="noStrike" dirty="0">
              <a:solidFill>
                <a:srgbClr val="000000"/>
              </a:solidFill>
              <a:effectLst/>
              <a:latin typeface="Calibri" panose="020F0502020204030204" pitchFamily="34" charset="0"/>
            </a:endParaRPr>
          </a:p>
          <a:p>
            <a:pPr algn="l">
              <a:buNone/>
            </a:pPr>
            <a:r>
              <a:rPr lang="sk-SK" sz="1800" b="0" i="0" u="none" strike="noStrike" dirty="0" err="1">
                <a:solidFill>
                  <a:srgbClr val="000000"/>
                </a:solidFill>
                <a:effectLst/>
                <a:latin typeface="Calibri" panose="020F0502020204030204" pitchFamily="34" charset="0"/>
              </a:rPr>
              <a:t>Vit</a:t>
            </a:r>
            <a:r>
              <a:rPr lang="sk-SK" sz="1800" b="0" i="0" u="none" strike="noStrike" dirty="0">
                <a:solidFill>
                  <a:srgbClr val="000000"/>
                </a:solidFill>
                <a:effectLst/>
                <a:latin typeface="Calibri" panose="020F0502020204030204" pitchFamily="34" charset="0"/>
              </a:rPr>
              <a:t> Richter, </a:t>
            </a:r>
            <a:r>
              <a:rPr lang="sk-SK" sz="1800" b="0" i="0" u="none" strike="noStrike" dirty="0" err="1">
                <a:solidFill>
                  <a:srgbClr val="000000"/>
                </a:solidFill>
                <a:effectLst/>
                <a:latin typeface="Calibri" panose="020F0502020204030204" pitchFamily="34" charset="0"/>
              </a:rPr>
              <a:t>Narodni</a:t>
            </a:r>
            <a:r>
              <a:rPr lang="sk-SK" sz="1800" b="0" i="0" u="none" strike="noStrike" dirty="0">
                <a:solidFill>
                  <a:srgbClr val="000000"/>
                </a:solidFill>
                <a:effectLst/>
                <a:latin typeface="Calibri" panose="020F0502020204030204" pitchFamily="34" charset="0"/>
              </a:rPr>
              <a:t> </a:t>
            </a:r>
            <a:r>
              <a:rPr lang="sk-SK" sz="1800" b="0" i="0" u="none" strike="noStrike" dirty="0" err="1">
                <a:solidFill>
                  <a:srgbClr val="000000"/>
                </a:solidFill>
                <a:effectLst/>
                <a:latin typeface="Calibri" panose="020F0502020204030204" pitchFamily="34" charset="0"/>
              </a:rPr>
              <a:t>knihovna</a:t>
            </a:r>
            <a:r>
              <a:rPr lang="sk-SK" sz="1800" b="0" i="0" u="none" strike="noStrike" dirty="0">
                <a:solidFill>
                  <a:srgbClr val="000000"/>
                </a:solidFill>
                <a:effectLst/>
                <a:latin typeface="Calibri" panose="020F0502020204030204" pitchFamily="34" charset="0"/>
              </a:rPr>
              <a:t> CR, </a:t>
            </a:r>
            <a:r>
              <a:rPr lang="sk-SK" sz="1800" b="0" i="0" u="sng" strike="noStrike" dirty="0">
                <a:solidFill>
                  <a:srgbClr val="0000FF"/>
                </a:solidFill>
                <a:effectLst/>
                <a:latin typeface="Calibri" panose="020F0502020204030204" pitchFamily="34" charset="0"/>
                <a:hlinkClick r:id="rId3"/>
              </a:rPr>
              <a:t>Klementinum 190/5, 110 00 Praha 1</a:t>
            </a:r>
            <a:r>
              <a:rPr lang="sk-SK" sz="1800" b="0" i="0" u="none" strike="noStrike" dirty="0">
                <a:solidFill>
                  <a:srgbClr val="000000"/>
                </a:solidFill>
                <a:effectLst/>
                <a:latin typeface="Calibri" panose="020F0502020204030204" pitchFamily="34" charset="0"/>
              </a:rPr>
              <a:t>, Tel: </a:t>
            </a:r>
            <a:r>
              <a:rPr lang="sk-SK" sz="1800" b="0" i="0" u="sng" strike="noStrike" dirty="0">
                <a:solidFill>
                  <a:srgbClr val="0000FF"/>
                </a:solidFill>
                <a:effectLst/>
                <a:latin typeface="Calibri" panose="020F0502020204030204" pitchFamily="34" charset="0"/>
                <a:hlinkClick r:id="rId4"/>
              </a:rPr>
              <a:t>+420/221 663 338</a:t>
            </a:r>
            <a:r>
              <a:rPr lang="sk-SK" sz="1800" b="0" i="0" u="none" strike="noStrike" dirty="0">
                <a:solidFill>
                  <a:srgbClr val="000000"/>
                </a:solidFill>
                <a:effectLst/>
                <a:latin typeface="Calibri" panose="020F0502020204030204" pitchFamily="34" charset="0"/>
              </a:rPr>
              <a:t>, Fax: </a:t>
            </a:r>
            <a:r>
              <a:rPr lang="sk-SK" sz="1800" b="0" i="0" u="sng" strike="noStrike" dirty="0">
                <a:solidFill>
                  <a:srgbClr val="0000FF"/>
                </a:solidFill>
                <a:effectLst/>
                <a:latin typeface="Calibri" panose="020F0502020204030204" pitchFamily="34" charset="0"/>
                <a:hlinkClick r:id="rId5"/>
              </a:rPr>
              <a:t>+420/221 663 175</a:t>
            </a:r>
            <a:r>
              <a:rPr lang="sk-SK" sz="1800" b="0" i="0" u="none" strike="noStrike" dirty="0">
                <a:solidFill>
                  <a:srgbClr val="000000"/>
                </a:solidFill>
                <a:effectLst/>
                <a:latin typeface="Calibri" panose="020F0502020204030204" pitchFamily="34" charset="0"/>
              </a:rPr>
              <a:t>, mobil: </a:t>
            </a:r>
            <a:r>
              <a:rPr lang="sk-SK" sz="1800" b="0" i="0" u="sng" strike="noStrike" dirty="0">
                <a:solidFill>
                  <a:srgbClr val="0000FF"/>
                </a:solidFill>
                <a:effectLst/>
                <a:latin typeface="Calibri" panose="020F0502020204030204" pitchFamily="34" charset="0"/>
                <a:hlinkClick r:id="rId6"/>
              </a:rPr>
              <a:t>+420/603 223 627</a:t>
            </a:r>
            <a:r>
              <a:rPr lang="sk-SK" sz="1800" b="0" i="0" u="none" strike="noStrike" dirty="0">
                <a:solidFill>
                  <a:srgbClr val="000000"/>
                </a:solidFill>
                <a:effectLst/>
                <a:latin typeface="Calibri" panose="020F0502020204030204" pitchFamily="34" charset="0"/>
              </a:rPr>
              <a:t>, email: </a:t>
            </a:r>
            <a:r>
              <a:rPr lang="sk-SK" sz="1800" b="0" i="0" u="sng" strike="noStrike" dirty="0">
                <a:solidFill>
                  <a:srgbClr val="0000FF"/>
                </a:solidFill>
                <a:effectLst/>
                <a:latin typeface="Calibri" panose="020F0502020204030204" pitchFamily="34" charset="0"/>
                <a:hlinkClick r:id="rId7"/>
              </a:rPr>
              <a:t>vit.richter@nkp.cz</a:t>
            </a:r>
            <a:r>
              <a:rPr lang="sk-SK" sz="1800" b="0" i="0" u="none" strike="noStrike" dirty="0">
                <a:solidFill>
                  <a:srgbClr val="000000"/>
                </a:solidFill>
                <a:effectLst/>
                <a:latin typeface="Calibri" panose="020F0502020204030204" pitchFamily="34" charset="0"/>
              </a:rPr>
              <a:t>, </a:t>
            </a:r>
            <a:r>
              <a:rPr lang="sk-SK" sz="1800" b="0" i="0" u="sng" strike="noStrike" dirty="0">
                <a:solidFill>
                  <a:srgbClr val="0000FF"/>
                </a:solidFill>
                <a:effectLst/>
                <a:latin typeface="Calibri" panose="020F0502020204030204" pitchFamily="34" charset="0"/>
                <a:hlinkClick r:id="rId8"/>
              </a:rPr>
              <a:t>www.nkp.cz</a:t>
            </a:r>
            <a:r>
              <a:rPr lang="sk-SK" sz="1800" b="0" i="0" u="none" strike="noStrike" dirty="0">
                <a:solidFill>
                  <a:srgbClr val="000000"/>
                </a:solidFill>
                <a:effectLst/>
                <a:latin typeface="Calibri" panose="020F0502020204030204" pitchFamily="34" charset="0"/>
              </a:rPr>
              <a:t>, </a:t>
            </a:r>
            <a:r>
              <a:rPr lang="sk-SK" sz="1800" b="0" i="0" u="sng" strike="noStrike" dirty="0">
                <a:solidFill>
                  <a:srgbClr val="0000FF"/>
                </a:solidFill>
                <a:effectLst/>
                <a:latin typeface="Calibri" panose="020F0502020204030204" pitchFamily="34" charset="0"/>
                <a:hlinkClick r:id="rId9"/>
              </a:rPr>
              <a:t>http://ipk.nkp.cz/</a:t>
            </a:r>
            <a:r>
              <a:rPr lang="sk-SK" sz="1800" b="0" i="0" u="none" strike="noStrike" dirty="0">
                <a:solidFill>
                  <a:srgbClr val="000000"/>
                </a:solidFill>
                <a:effectLst/>
                <a:latin typeface="Calibri" panose="020F0502020204030204" pitchFamily="34" charset="0"/>
              </a:rPr>
              <a:t>, </a:t>
            </a:r>
            <a:r>
              <a:rPr lang="sk-SK" sz="1800" b="0" i="0" u="sng" strike="noStrike" dirty="0">
                <a:solidFill>
                  <a:srgbClr val="0000FF"/>
                </a:solidFill>
                <a:effectLst/>
                <a:latin typeface="Calibri" panose="020F0502020204030204" pitchFamily="34" charset="0"/>
                <a:hlinkClick r:id="rId10"/>
              </a:rPr>
              <a:t>http://www.skipcr.cz/</a:t>
            </a:r>
            <a:endParaRPr lang="sk-SK" sz="1800" b="0" i="0" u="none" strike="noStrike" dirty="0">
              <a:solidFill>
                <a:srgbClr val="000000"/>
              </a:solidFill>
              <a:effectLst/>
              <a:latin typeface="Calibri" panose="020F0502020204030204" pitchFamily="34" charset="0"/>
            </a:endParaRPr>
          </a:p>
          <a:p>
            <a:pPr algn="l">
              <a:buNone/>
            </a:pPr>
            <a:endParaRPr lang="sk-SK" sz="1800" b="0" i="0" u="none" strike="noStrike" dirty="0">
              <a:solidFill>
                <a:srgbClr val="000000"/>
              </a:solidFill>
              <a:effectLst/>
              <a:latin typeface="Calibri" panose="020F0502020204030204" pitchFamily="34" charset="0"/>
            </a:endParaRPr>
          </a:p>
          <a:p>
            <a:endParaRPr lang="sk-SK" dirty="0"/>
          </a:p>
        </p:txBody>
      </p:sp>
    </p:spTree>
    <p:extLst>
      <p:ext uri="{BB962C8B-B14F-4D97-AF65-F5344CB8AC3E}">
        <p14:creationId xmlns:p14="http://schemas.microsoft.com/office/powerpoint/2010/main" val="1029824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5C8F9F-770B-F470-0701-0EDAAEEDCF3B}"/>
              </a:ext>
            </a:extLst>
          </p:cNvPr>
          <p:cNvSpPr>
            <a:spLocks noGrp="1"/>
          </p:cNvSpPr>
          <p:nvPr>
            <p:ph type="title"/>
          </p:nvPr>
        </p:nvSpPr>
        <p:spPr>
          <a:xfrm>
            <a:off x="700635" y="914400"/>
            <a:ext cx="10691265" cy="850900"/>
          </a:xfrm>
        </p:spPr>
        <p:txBody>
          <a:bodyPr/>
          <a:lstStyle/>
          <a:p>
            <a:pPr algn="ctr"/>
            <a:r>
              <a:rPr lang="sk-SK" dirty="0"/>
              <a:t>DILIA (text zmluvy NKP)</a:t>
            </a:r>
          </a:p>
        </p:txBody>
      </p:sp>
      <p:sp>
        <p:nvSpPr>
          <p:cNvPr id="3" name="Zástupný objekt pre obsah 2">
            <a:extLst>
              <a:ext uri="{FF2B5EF4-FFF2-40B4-BE49-F238E27FC236}">
                <a16:creationId xmlns:a16="http://schemas.microsoft.com/office/drawing/2014/main" id="{A222C61A-A680-2954-9D94-D043E9AD1823}"/>
              </a:ext>
            </a:extLst>
          </p:cNvPr>
          <p:cNvSpPr>
            <a:spLocks noGrp="1"/>
          </p:cNvSpPr>
          <p:nvPr>
            <p:ph idx="1"/>
          </p:nvPr>
        </p:nvSpPr>
        <p:spPr/>
        <p:txBody>
          <a:bodyPr>
            <a:normAutofit fontScale="92500" lnSpcReduction="10000"/>
          </a:bodyPr>
          <a:lstStyle/>
          <a:p>
            <a:pPr marL="2100600" indent="0">
              <a:lnSpc>
                <a:spcPct val="100000"/>
              </a:lnSpc>
              <a:spcBef>
                <a:spcPts val="0"/>
              </a:spcBef>
              <a:buNone/>
            </a:pPr>
            <a:r>
              <a:rPr lang="cs-CZ" sz="4000" b="1" dirty="0">
                <a:solidFill>
                  <a:srgbClr val="FF0000"/>
                </a:solidFill>
                <a:effectLst/>
                <a:latin typeface="Arial" panose="020B0604020202020204" pitchFamily="34" charset="0"/>
                <a:cs typeface="Arial" panose="020B0604020202020204" pitchFamily="34" charset="0"/>
              </a:rPr>
              <a:t>kolektivní smlouva</a:t>
            </a:r>
            <a:endParaRPr lang="sk-SK" sz="4000" b="1" dirty="0">
              <a:effectLst/>
              <a:latin typeface="Arial" panose="020B0604020202020204" pitchFamily="34" charset="0"/>
              <a:cs typeface="Arial" panose="020B0604020202020204" pitchFamily="34" charset="0"/>
            </a:endParaRPr>
          </a:p>
          <a:p>
            <a:pPr marL="2100600" indent="0">
              <a:lnSpc>
                <a:spcPct val="100000"/>
              </a:lnSpc>
              <a:spcBef>
                <a:spcPts val="0"/>
              </a:spcBef>
              <a:buNone/>
            </a:pPr>
            <a:r>
              <a:rPr lang="cs-CZ" sz="4000" b="1" dirty="0">
                <a:solidFill>
                  <a:srgbClr val="FF0000"/>
                </a:solidFill>
                <a:effectLst/>
                <a:latin typeface="Arial" panose="020B0604020202020204" pitchFamily="34" charset="0"/>
                <a:cs typeface="Arial" panose="020B0604020202020204" pitchFamily="34" charset="0"/>
              </a:rPr>
              <a:t>o užití autorských děl zhotovením jejich rozmnoženin do databáze Národní digitální knihovny, jejich užitím zobrazením na terminálu knihoven a zobrazením na dálku (dále jen „smlouva“)</a:t>
            </a:r>
          </a:p>
          <a:p>
            <a:pPr marL="2100600" indent="0">
              <a:lnSpc>
                <a:spcPct val="100000"/>
              </a:lnSpc>
              <a:spcBef>
                <a:spcPts val="0"/>
              </a:spcBef>
              <a:buNone/>
            </a:pPr>
            <a:endParaRPr lang="sk-SK" sz="4000" b="1" dirty="0">
              <a:effectLst/>
              <a:latin typeface="Arial" panose="020B0604020202020204" pitchFamily="34" charset="0"/>
              <a:cs typeface="Arial" panose="020B0604020202020204" pitchFamily="34" charset="0"/>
            </a:endParaRPr>
          </a:p>
          <a:p>
            <a:endParaRPr lang="sk-SK" dirty="0"/>
          </a:p>
        </p:txBody>
      </p:sp>
    </p:spTree>
    <p:extLst>
      <p:ext uri="{BB962C8B-B14F-4D97-AF65-F5344CB8AC3E}">
        <p14:creationId xmlns:p14="http://schemas.microsoft.com/office/powerpoint/2010/main" val="1918595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E5AF2B-2565-2FCA-3B26-A75C105619BF}"/>
              </a:ext>
            </a:extLst>
          </p:cNvPr>
          <p:cNvSpPr>
            <a:spLocks noGrp="1"/>
          </p:cNvSpPr>
          <p:nvPr>
            <p:ph type="title"/>
          </p:nvPr>
        </p:nvSpPr>
        <p:spPr>
          <a:xfrm>
            <a:off x="700635" y="914400"/>
            <a:ext cx="10691265" cy="558800"/>
          </a:xfrm>
        </p:spPr>
        <p:txBody>
          <a:bodyPr>
            <a:normAutofit fontScale="90000"/>
          </a:bodyPr>
          <a:lstStyle/>
          <a:p>
            <a:r>
              <a:rPr lang="sk-SK" b="1" kern="0" spc="-10" dirty="0">
                <a:solidFill>
                  <a:srgbClr val="292A2E"/>
                </a:solidFill>
                <a:latin typeface="Arial" panose="020B0604020202020204" pitchFamily="34" charset="0"/>
              </a:rPr>
              <a:t>Sprístupnenie </a:t>
            </a:r>
            <a:r>
              <a:rPr lang="sk-SK" b="1" kern="0" spc="-10" dirty="0" err="1">
                <a:solidFill>
                  <a:srgbClr val="292A2E"/>
                </a:solidFill>
                <a:latin typeface="Arial" panose="020B0604020202020204" pitchFamily="34" charset="0"/>
              </a:rPr>
              <a:t>digitalizátov</a:t>
            </a:r>
            <a:r>
              <a:rPr lang="sk-SK" b="1" kern="0" spc="-10" dirty="0">
                <a:solidFill>
                  <a:srgbClr val="292A2E"/>
                </a:solidFill>
                <a:latin typeface="Arial" panose="020B0604020202020204" pitchFamily="34" charset="0"/>
              </a:rPr>
              <a:t> v EU</a:t>
            </a:r>
            <a:br>
              <a:rPr lang="sk-SK" b="1" kern="0" spc="-10" dirty="0">
                <a:solidFill>
                  <a:srgbClr val="292A2E"/>
                </a:solidFill>
                <a:latin typeface="Arial" panose="020B0604020202020204" pitchFamily="34" charset="0"/>
              </a:rPr>
            </a:br>
            <a:endParaRPr lang="sk-SK" dirty="0"/>
          </a:p>
        </p:txBody>
      </p:sp>
      <p:sp>
        <p:nvSpPr>
          <p:cNvPr id="3" name="Zástupný objekt pre obsah 2">
            <a:extLst>
              <a:ext uri="{FF2B5EF4-FFF2-40B4-BE49-F238E27FC236}">
                <a16:creationId xmlns:a16="http://schemas.microsoft.com/office/drawing/2014/main" id="{685630F9-CBD1-9570-3DB2-4504F9B9FF42}"/>
              </a:ext>
            </a:extLst>
          </p:cNvPr>
          <p:cNvSpPr>
            <a:spLocks noGrp="1"/>
          </p:cNvSpPr>
          <p:nvPr>
            <p:ph idx="1"/>
          </p:nvPr>
        </p:nvSpPr>
        <p:spPr>
          <a:xfrm>
            <a:off x="700635" y="1473200"/>
            <a:ext cx="10691265" cy="4800600"/>
          </a:xfrm>
        </p:spPr>
        <p:txBody>
          <a:bodyPr>
            <a:normAutofit fontScale="47500" lnSpcReduction="20000"/>
          </a:bodyPr>
          <a:lstStyle/>
          <a:p>
            <a:pPr>
              <a:buNone/>
            </a:pPr>
            <a:r>
              <a:rPr lang="sk-SK" sz="1800" dirty="0">
                <a:effectLst/>
                <a:latin typeface="Times New Roman" panose="02020603050405020304" pitchFamily="18" charset="0"/>
                <a:ea typeface="Times New Roman" panose="02020603050405020304" pitchFamily="18" charset="0"/>
              </a:rPr>
              <a:t> </a:t>
            </a:r>
          </a:p>
          <a:p>
            <a:pPr>
              <a:buNone/>
            </a:pPr>
            <a:r>
              <a:rPr lang="sk-SK" sz="4500" b="1" dirty="0">
                <a:effectLst/>
                <a:latin typeface="Arial" panose="020B0604020202020204" pitchFamily="34" charset="0"/>
                <a:ea typeface="Times New Roman" panose="02020603050405020304" pitchFamily="18" charset="0"/>
                <a:cs typeface="Arial" panose="020B0604020202020204" pitchFamily="34" charset="0"/>
              </a:rPr>
              <a:t>V Európe</a:t>
            </a:r>
            <a:r>
              <a:rPr lang="sk-SK" sz="4500" dirty="0">
                <a:effectLst/>
                <a:latin typeface="Arial" panose="020B0604020202020204" pitchFamily="34" charset="0"/>
                <a:ea typeface="Times New Roman" panose="02020603050405020304" pitchFamily="18" charset="0"/>
                <a:cs typeface="Arial" panose="020B0604020202020204" pitchFamily="34" charset="0"/>
              </a:rPr>
              <a:t> sa sprístupnenie digitálneho obsahu, vrátane </a:t>
            </a:r>
            <a:r>
              <a:rPr lang="sk-SK" sz="4500" i="1" dirty="0" err="1">
                <a:effectLst/>
                <a:latin typeface="Arial" panose="020B0604020202020204" pitchFamily="34" charset="0"/>
                <a:ea typeface="Times New Roman" panose="02020603050405020304" pitchFamily="18" charset="0"/>
                <a:cs typeface="Arial" panose="020B0604020202020204" pitchFamily="34" charset="0"/>
              </a:rPr>
              <a:t>digitalizátov</a:t>
            </a:r>
            <a:r>
              <a:rPr lang="sk-SK" sz="4500" dirty="0">
                <a:effectLst/>
                <a:latin typeface="Arial" panose="020B0604020202020204" pitchFamily="34" charset="0"/>
                <a:ea typeface="Times New Roman" panose="02020603050405020304" pitchFamily="18" charset="0"/>
                <a:cs typeface="Arial" panose="020B0604020202020204" pitchFamily="34" charset="0"/>
              </a:rPr>
              <a:t> a digitálnych </a:t>
            </a:r>
            <a:r>
              <a:rPr lang="sk-SK" sz="4500" i="1" dirty="0" err="1">
                <a:effectLst/>
                <a:latin typeface="Arial" panose="020B0604020202020204" pitchFamily="34" charset="0"/>
                <a:ea typeface="Times New Roman" panose="02020603050405020304" pitchFamily="18" charset="0"/>
                <a:cs typeface="Arial" panose="020B0604020202020204" pitchFamily="34" charset="0"/>
              </a:rPr>
              <a:t>faximile</a:t>
            </a:r>
            <a:r>
              <a:rPr lang="sk-SK" sz="4500" dirty="0">
                <a:effectLst/>
                <a:latin typeface="Arial" panose="020B0604020202020204" pitchFamily="34" charset="0"/>
                <a:ea typeface="Times New Roman" panose="02020603050405020304" pitchFamily="18" charset="0"/>
                <a:cs typeface="Arial" panose="020B0604020202020204" pitchFamily="34" charset="0"/>
              </a:rPr>
              <a:t>, riadi rôznymi právnymi predpismi, medzi ktorými sú najdôležitejšie:</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1. </a:t>
            </a:r>
            <a:r>
              <a:rPr lang="sk-SK" sz="4500" b="1" dirty="0">
                <a:effectLst/>
                <a:latin typeface="Arial" panose="020B0604020202020204" pitchFamily="34" charset="0"/>
                <a:ea typeface="Times New Roman" panose="02020603050405020304" pitchFamily="18" charset="0"/>
                <a:cs typeface="Arial" panose="020B0604020202020204" pitchFamily="34" charset="0"/>
              </a:rPr>
              <a:t>Smernica o autorských právach v digitálnom jednotnom trhu (Smernica (EÚ) 2019/790</a:t>
            </a:r>
            <a:r>
              <a:rPr lang="sk-SK" sz="4500" dirty="0">
                <a:effectLst/>
                <a:latin typeface="Arial" panose="020B0604020202020204" pitchFamily="34" charset="0"/>
                <a:ea typeface="Times New Roman" panose="02020603050405020304" pitchFamily="18" charset="0"/>
                <a:cs typeface="Arial" panose="020B0604020202020204" pitchFamily="34" charset="0"/>
              </a:rPr>
              <a:t>): Táto smernica zavádza niekoľko opatrení na posilnenie postavenia autorov a umelcov v digitálnom priestore. Upravuje aj pravidlá o digitálnom sprístupnení a digitalizácii odborných publikácií a iných materiálov vrátane podmienok, za ktorých môžu knižnice a archívy digitalizovať a sprístupňovať dielo.</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2. </a:t>
            </a:r>
            <a:r>
              <a:rPr lang="sk-SK" sz="4500" b="1" dirty="0">
                <a:effectLst/>
                <a:latin typeface="Arial" panose="020B0604020202020204" pitchFamily="34" charset="0"/>
                <a:ea typeface="Times New Roman" panose="02020603050405020304" pitchFamily="18" charset="0"/>
                <a:cs typeface="Arial" panose="020B0604020202020204" pitchFamily="34" charset="0"/>
              </a:rPr>
              <a:t>Smernice o ochrane osobných údajov (GDPR): </a:t>
            </a:r>
            <a:r>
              <a:rPr lang="sk-SK" sz="4500" dirty="0">
                <a:effectLst/>
                <a:latin typeface="Arial" panose="020B0604020202020204" pitchFamily="34" charset="0"/>
                <a:ea typeface="Times New Roman" panose="02020603050405020304" pitchFamily="18" charset="0"/>
                <a:cs typeface="Arial" panose="020B0604020202020204" pitchFamily="34" charset="0"/>
              </a:rPr>
              <a:t>Nariadenie (EÚ) 2016/679 sa zaoberá ochranou osobných údajov a môže ovplyvniť digitalizáciu a sprístupnenie materiálov, ktoré obsahujú osobné údaje.</a:t>
            </a:r>
          </a:p>
          <a:p>
            <a:pPr>
              <a:buNone/>
            </a:pPr>
            <a:r>
              <a:rPr lang="sk-SK" sz="4500" dirty="0">
                <a:effectLst/>
                <a:latin typeface="Arial" panose="020B0604020202020204" pitchFamily="34" charset="0"/>
                <a:ea typeface="Times New Roman" panose="02020603050405020304" pitchFamily="18" charset="0"/>
                <a:cs typeface="Arial" panose="020B0604020202020204" pitchFamily="34" charset="0"/>
              </a:rPr>
              <a:t>3. </a:t>
            </a:r>
            <a:r>
              <a:rPr lang="sk-SK" sz="4500" b="1" dirty="0">
                <a:effectLst/>
                <a:latin typeface="Arial" panose="020B0604020202020204" pitchFamily="34" charset="0"/>
                <a:ea typeface="Times New Roman" panose="02020603050405020304" pitchFamily="18" charset="0"/>
                <a:cs typeface="Arial" panose="020B0604020202020204" pitchFamily="34" charset="0"/>
              </a:rPr>
              <a:t>Rámcové právne predpisy o knižniciach</a:t>
            </a:r>
            <a:r>
              <a:rPr lang="sk-SK" sz="4500" dirty="0">
                <a:effectLst/>
                <a:latin typeface="Arial" panose="020B0604020202020204" pitchFamily="34" charset="0"/>
                <a:ea typeface="Times New Roman" panose="02020603050405020304" pitchFamily="18" charset="0"/>
                <a:cs typeface="Arial" panose="020B0604020202020204" pitchFamily="34" charset="0"/>
              </a:rPr>
              <a:t>: Rôzne krajiny majú svoje národné právne predpisy, ktoré upravujú činnosť knižníc a archívov, a to aj v oblastiach digitalizácie a sprístupnenia obsahu.</a:t>
            </a:r>
          </a:p>
          <a:p>
            <a:endParaRPr lang="sk-SK" sz="45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99830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8E7DFF-3396-BF67-0A75-DE72F21671D3}"/>
              </a:ext>
            </a:extLst>
          </p:cNvPr>
          <p:cNvSpPr>
            <a:spLocks noGrp="1"/>
          </p:cNvSpPr>
          <p:nvPr>
            <p:ph type="title"/>
          </p:nvPr>
        </p:nvSpPr>
        <p:spPr>
          <a:xfrm>
            <a:off x="700635" y="914400"/>
            <a:ext cx="10691265" cy="1028700"/>
          </a:xfrm>
        </p:spPr>
        <p:txBody>
          <a:bodyPr>
            <a:normAutofit fontScale="90000"/>
          </a:bodyPr>
          <a:lstStyle/>
          <a:p>
            <a:r>
              <a:rPr lang="sk-SK" sz="3600" b="1" kern="0" spc="-10" dirty="0">
                <a:solidFill>
                  <a:srgbClr val="292A2E"/>
                </a:solidFill>
                <a:effectLst/>
                <a:latin typeface="Arial" panose="020B0604020202020204" pitchFamily="34" charset="0"/>
              </a:rPr>
              <a:t>Podmienky sprístupnenia </a:t>
            </a:r>
            <a:r>
              <a:rPr lang="sk-SK" sz="3600" b="1" kern="0" spc="-10" dirty="0" err="1">
                <a:solidFill>
                  <a:srgbClr val="292A2E"/>
                </a:solidFill>
                <a:effectLst/>
                <a:latin typeface="Arial" panose="020B0604020202020204" pitchFamily="34" charset="0"/>
              </a:rPr>
              <a:t>digitalizátov</a:t>
            </a:r>
            <a:r>
              <a:rPr lang="sk-SK" sz="3600" b="1" kern="0" spc="-10" dirty="0">
                <a:solidFill>
                  <a:srgbClr val="292A2E"/>
                </a:solidFill>
                <a:effectLst/>
                <a:latin typeface="Arial" panose="020B0604020202020204" pitchFamily="34" charset="0"/>
              </a:rPr>
              <a:t> online v niektorých krajinách</a:t>
            </a:r>
            <a:br>
              <a:rPr lang="sk-SK" sz="1800" b="1" kern="0" spc="-10" dirty="0">
                <a:solidFill>
                  <a:srgbClr val="292A2E"/>
                </a:solidFill>
                <a:effectLst/>
                <a:latin typeface="Arial" panose="020B0604020202020204" pitchFamily="34" charset="0"/>
              </a:rPr>
            </a:br>
            <a:endParaRPr lang="sk-SK" dirty="0"/>
          </a:p>
        </p:txBody>
      </p:sp>
      <p:sp>
        <p:nvSpPr>
          <p:cNvPr id="3" name="Zástupný objekt pre obsah 2">
            <a:extLst>
              <a:ext uri="{FF2B5EF4-FFF2-40B4-BE49-F238E27FC236}">
                <a16:creationId xmlns:a16="http://schemas.microsoft.com/office/drawing/2014/main" id="{BE4E249D-454A-AC88-796D-C6D3EE723AB6}"/>
              </a:ext>
            </a:extLst>
          </p:cNvPr>
          <p:cNvSpPr>
            <a:spLocks noGrp="1"/>
          </p:cNvSpPr>
          <p:nvPr>
            <p:ph idx="1"/>
          </p:nvPr>
        </p:nvSpPr>
        <p:spPr>
          <a:xfrm>
            <a:off x="700635" y="1943100"/>
            <a:ext cx="10691265" cy="4508500"/>
          </a:xfrm>
        </p:spPr>
        <p:txBody>
          <a:bodyPr>
            <a:normAutofit fontScale="85000" lnSpcReduction="20000"/>
          </a:bodyPr>
          <a:lstStyle/>
          <a:p>
            <a:pPr>
              <a:buNone/>
            </a:pPr>
            <a:r>
              <a:rPr lang="sk-SK" sz="2400" b="1" dirty="0">
                <a:effectLst/>
                <a:latin typeface="Arial" panose="020B0604020202020204" pitchFamily="34" charset="0"/>
                <a:ea typeface="Times New Roman" panose="02020603050405020304" pitchFamily="18" charset="0"/>
                <a:cs typeface="Arial" panose="020B0604020202020204" pitchFamily="34" charset="0"/>
              </a:rPr>
              <a:t>V Nórsku</a:t>
            </a:r>
            <a:r>
              <a:rPr lang="sk-SK" sz="2400" dirty="0">
                <a:effectLst/>
                <a:latin typeface="Arial" panose="020B0604020202020204" pitchFamily="34" charset="0"/>
                <a:ea typeface="Times New Roman" panose="02020603050405020304" pitchFamily="18" charset="0"/>
                <a:cs typeface="Arial" panose="020B0604020202020204" pitchFamily="34" charset="0"/>
              </a:rPr>
              <a:t> sa sprístupnenie spravuje najmä podľa nórskeho autorského práva, ktoré je v súlade s európskymi smernicami. Kľúčové body týkajúce sa sprístupnenia </a:t>
            </a:r>
            <a:r>
              <a:rPr lang="sk-SK" sz="2400" dirty="0" err="1">
                <a:effectLst/>
                <a:latin typeface="Arial" panose="020B0604020202020204" pitchFamily="34" charset="0"/>
                <a:ea typeface="Times New Roman" panose="02020603050405020304" pitchFamily="18" charset="0"/>
                <a:cs typeface="Arial" panose="020B0604020202020204" pitchFamily="34" charset="0"/>
              </a:rPr>
              <a:t>digitalizátov</a:t>
            </a:r>
            <a:r>
              <a:rPr lang="sk-SK" sz="2400" dirty="0">
                <a:effectLst/>
                <a:latin typeface="Arial" panose="020B0604020202020204" pitchFamily="34" charset="0"/>
                <a:ea typeface="Times New Roman" panose="02020603050405020304" pitchFamily="18" charset="0"/>
                <a:cs typeface="Arial" panose="020B0604020202020204" pitchFamily="34" charset="0"/>
              </a:rPr>
              <a:t> v Nórsku sú:</a:t>
            </a:r>
          </a:p>
          <a:p>
            <a:pPr>
              <a:buNone/>
            </a:pPr>
            <a:r>
              <a:rPr lang="sk-SK" sz="2400" dirty="0">
                <a:effectLst/>
                <a:latin typeface="Arial" panose="020B0604020202020204" pitchFamily="34" charset="0"/>
                <a:ea typeface="Times New Roman" panose="02020603050405020304" pitchFamily="18" charset="0"/>
                <a:cs typeface="Arial" panose="020B0604020202020204" pitchFamily="34" charset="0"/>
              </a:rPr>
              <a:t>1. </a:t>
            </a:r>
            <a:r>
              <a:rPr lang="sk-SK" sz="2400" b="1" dirty="0">
                <a:effectLst/>
                <a:latin typeface="Arial" panose="020B0604020202020204" pitchFamily="34" charset="0"/>
                <a:ea typeface="Times New Roman" panose="02020603050405020304" pitchFamily="18" charset="0"/>
                <a:cs typeface="Arial" panose="020B0604020202020204" pitchFamily="34" charset="0"/>
              </a:rPr>
              <a:t>Doba ochrany</a:t>
            </a:r>
            <a:r>
              <a:rPr lang="sk-SK" sz="2400" dirty="0">
                <a:effectLst/>
                <a:latin typeface="Arial" panose="020B0604020202020204" pitchFamily="34" charset="0"/>
                <a:ea typeface="Times New Roman" panose="02020603050405020304" pitchFamily="18" charset="0"/>
                <a:cs typeface="Arial" panose="020B0604020202020204" pitchFamily="34" charset="0"/>
              </a:rPr>
              <a:t> autorských práv: Dielo je chránené autorským právom </a:t>
            </a:r>
            <a:r>
              <a:rPr lang="sk-SK" sz="2400" i="1" dirty="0">
                <a:effectLst/>
                <a:latin typeface="Arial" panose="020B0604020202020204" pitchFamily="34" charset="0"/>
                <a:ea typeface="Times New Roman" panose="02020603050405020304" pitchFamily="18" charset="0"/>
                <a:cs typeface="Arial" panose="020B0604020202020204" pitchFamily="34" charset="0"/>
              </a:rPr>
              <a:t>počas života autora plus 70 rokov</a:t>
            </a:r>
            <a:r>
              <a:rPr lang="sk-SK" sz="2400" dirty="0">
                <a:effectLst/>
                <a:latin typeface="Arial" panose="020B0604020202020204" pitchFamily="34" charset="0"/>
                <a:ea typeface="Times New Roman" panose="02020603050405020304" pitchFamily="18" charset="0"/>
                <a:cs typeface="Arial" panose="020B0604020202020204" pitchFamily="34" charset="0"/>
              </a:rPr>
              <a:t>. Po uplynutí tejto doby môže byť dielo sprístupnené bez obmedzení.</a:t>
            </a:r>
          </a:p>
          <a:p>
            <a:pPr>
              <a:buNone/>
            </a:pPr>
            <a:r>
              <a:rPr lang="sk-SK" sz="2400" dirty="0">
                <a:effectLst/>
                <a:latin typeface="Arial" panose="020B0604020202020204" pitchFamily="34" charset="0"/>
                <a:ea typeface="Times New Roman" panose="02020603050405020304" pitchFamily="18" charset="0"/>
                <a:cs typeface="Arial" panose="020B0604020202020204" pitchFamily="34" charset="0"/>
              </a:rPr>
              <a:t>2. </a:t>
            </a:r>
            <a:r>
              <a:rPr lang="sk-SK" sz="2400" b="1" dirty="0">
                <a:effectLst/>
                <a:latin typeface="Arial" panose="020B0604020202020204" pitchFamily="34" charset="0"/>
                <a:ea typeface="Times New Roman" panose="02020603050405020304" pitchFamily="18" charset="0"/>
                <a:cs typeface="Arial" panose="020B0604020202020204" pitchFamily="34" charset="0"/>
              </a:rPr>
              <a:t>Právo na výnimk</a:t>
            </a:r>
            <a:r>
              <a:rPr lang="sk-SK" sz="2400" dirty="0">
                <a:effectLst/>
                <a:latin typeface="Arial" panose="020B0604020202020204" pitchFamily="34" charset="0"/>
                <a:ea typeface="Times New Roman" panose="02020603050405020304" pitchFamily="18" charset="0"/>
                <a:cs typeface="Arial" panose="020B0604020202020204" pitchFamily="34" charset="0"/>
              </a:rPr>
              <a:t>u pre knižnice: Nórske autorské právo umožňuje knižniciam a archívom digitálne sprístupniť diela, ktoré sú už chránené, ak sú splnené určité podmienky, ako je zabezpečenie, </a:t>
            </a:r>
            <a:r>
              <a:rPr lang="sk-SK" sz="2400" i="1" dirty="0">
                <a:effectLst/>
                <a:latin typeface="Arial" panose="020B0604020202020204" pitchFamily="34" charset="0"/>
                <a:ea typeface="Times New Roman" panose="02020603050405020304" pitchFamily="18" charset="0"/>
                <a:cs typeface="Arial" panose="020B0604020202020204" pitchFamily="34" charset="0"/>
              </a:rPr>
              <a:t>že dielo nie je obchodne dostupné na trhu.</a:t>
            </a:r>
          </a:p>
          <a:p>
            <a:pPr>
              <a:buNone/>
            </a:pPr>
            <a:r>
              <a:rPr lang="sk-SK" sz="2400" dirty="0">
                <a:effectLst/>
                <a:latin typeface="Arial" panose="020B0604020202020204" pitchFamily="34" charset="0"/>
                <a:ea typeface="Times New Roman" panose="02020603050405020304" pitchFamily="18" charset="0"/>
                <a:cs typeface="Arial" panose="020B0604020202020204" pitchFamily="34" charset="0"/>
              </a:rPr>
              <a:t>3. </a:t>
            </a:r>
            <a:r>
              <a:rPr lang="sk-SK" sz="2400" b="1" dirty="0">
                <a:effectLst/>
                <a:latin typeface="Arial" panose="020B0604020202020204" pitchFamily="34" charset="0"/>
                <a:ea typeface="Times New Roman" panose="02020603050405020304" pitchFamily="18" charset="0"/>
                <a:cs typeface="Arial" panose="020B0604020202020204" pitchFamily="34" charset="0"/>
              </a:rPr>
              <a:t>Zdieľanie práv a dohody</a:t>
            </a:r>
            <a:r>
              <a:rPr lang="sk-SK" sz="2400" dirty="0">
                <a:effectLst/>
                <a:latin typeface="Arial" panose="020B0604020202020204" pitchFamily="34" charset="0"/>
                <a:ea typeface="Times New Roman" panose="02020603050405020304" pitchFamily="18" charset="0"/>
                <a:cs typeface="Arial" panose="020B0604020202020204" pitchFamily="34" charset="0"/>
              </a:rPr>
              <a:t>: Knižnice môžu získať práva na digitalizáciu a sprístupnenie diela prostredníctvom </a:t>
            </a:r>
            <a:r>
              <a:rPr lang="sk-SK" sz="2400" i="1" dirty="0">
                <a:effectLst/>
                <a:latin typeface="Arial" panose="020B0604020202020204" pitchFamily="34" charset="0"/>
                <a:ea typeface="Times New Roman" panose="02020603050405020304" pitchFamily="18" charset="0"/>
                <a:cs typeface="Arial" panose="020B0604020202020204" pitchFamily="34" charset="0"/>
              </a:rPr>
              <a:t>dohôd so subjektmi</a:t>
            </a:r>
            <a:r>
              <a:rPr lang="sk-SK" sz="2400" dirty="0">
                <a:effectLst/>
                <a:latin typeface="Arial" panose="020B0604020202020204" pitchFamily="34" charset="0"/>
                <a:ea typeface="Times New Roman" panose="02020603050405020304" pitchFamily="18" charset="0"/>
                <a:cs typeface="Arial" panose="020B0604020202020204" pitchFamily="34" charset="0"/>
              </a:rPr>
              <a:t>, ktoré majú práva na dielo </a:t>
            </a:r>
            <a:r>
              <a:rPr lang="sk-SK" sz="2400" i="1" dirty="0">
                <a:effectLst/>
                <a:latin typeface="Arial" panose="020B0604020202020204" pitchFamily="34" charset="0"/>
                <a:ea typeface="Times New Roman" panose="02020603050405020304" pitchFamily="18" charset="0"/>
                <a:cs typeface="Arial" panose="020B0604020202020204" pitchFamily="34" charset="0"/>
              </a:rPr>
              <a:t>prostredníctvom kolektívneho spravovania práv</a:t>
            </a:r>
            <a:r>
              <a:rPr lang="sk-SK" sz="2400" dirty="0">
                <a:effectLst/>
                <a:latin typeface="Arial" panose="020B0604020202020204" pitchFamily="34" charset="0"/>
                <a:ea typeface="Times New Roman" panose="02020603050405020304" pitchFamily="18" charset="0"/>
                <a:cs typeface="Arial" panose="020B0604020202020204" pitchFamily="34" charset="0"/>
              </a:rPr>
              <a:t>.</a:t>
            </a:r>
          </a:p>
          <a:p>
            <a:pPr>
              <a:buNone/>
            </a:pPr>
            <a:r>
              <a:rPr lang="sk-SK" sz="2400" dirty="0">
                <a:effectLst/>
                <a:latin typeface="Arial" panose="020B0604020202020204" pitchFamily="34" charset="0"/>
                <a:ea typeface="Times New Roman" panose="02020603050405020304" pitchFamily="18" charset="0"/>
                <a:cs typeface="Arial" panose="020B0604020202020204" pitchFamily="34" charset="0"/>
              </a:rPr>
              <a:t>4. </a:t>
            </a:r>
            <a:r>
              <a:rPr lang="sk-SK" sz="2400" b="1" dirty="0">
                <a:effectLst/>
                <a:latin typeface="Arial" panose="020B0604020202020204" pitchFamily="34" charset="0"/>
                <a:ea typeface="Times New Roman" panose="02020603050405020304" pitchFamily="18" charset="0"/>
                <a:cs typeface="Arial" panose="020B0604020202020204" pitchFamily="34" charset="0"/>
              </a:rPr>
              <a:t>Dodržiavanie GDPR</a:t>
            </a:r>
            <a:r>
              <a:rPr lang="sk-SK" sz="2400" dirty="0">
                <a:effectLst/>
                <a:latin typeface="Arial" panose="020B0604020202020204" pitchFamily="34" charset="0"/>
                <a:ea typeface="Times New Roman" panose="02020603050405020304" pitchFamily="18" charset="0"/>
                <a:cs typeface="Arial" panose="020B0604020202020204" pitchFamily="34" charset="0"/>
              </a:rPr>
              <a:t>: Pri sprístupňovaní digitálnych súborov, ktoré sa týkajú osôb, musia knižnice dodržiavať nariadenia </a:t>
            </a:r>
            <a:r>
              <a:rPr lang="sk-SK" sz="2400" i="1" dirty="0">
                <a:effectLst/>
                <a:latin typeface="Arial" panose="020B0604020202020204" pitchFamily="34" charset="0"/>
                <a:ea typeface="Times New Roman" panose="02020603050405020304" pitchFamily="18" charset="0"/>
                <a:cs typeface="Arial" panose="020B0604020202020204" pitchFamily="34" charset="0"/>
              </a:rPr>
              <a:t>o ochrane osobných údajov</a:t>
            </a:r>
            <a:r>
              <a:rPr lang="sk-SK" sz="2400" dirty="0">
                <a:effectLst/>
                <a:latin typeface="Arial" panose="020B0604020202020204" pitchFamily="34" charset="0"/>
                <a:ea typeface="Times New Roman" panose="02020603050405020304" pitchFamily="18" charset="0"/>
                <a:cs typeface="Arial" panose="020B0604020202020204" pitchFamily="34" charset="0"/>
              </a:rPr>
              <a:t>.</a:t>
            </a:r>
          </a:p>
          <a:p>
            <a:endParaRPr lang="sk-SK" dirty="0"/>
          </a:p>
        </p:txBody>
      </p:sp>
    </p:spTree>
    <p:extLst>
      <p:ext uri="{BB962C8B-B14F-4D97-AF65-F5344CB8AC3E}">
        <p14:creationId xmlns:p14="http://schemas.microsoft.com/office/powerpoint/2010/main" val="1282264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0F4741-C7D7-5921-C429-DFE5EE344E7A}"/>
              </a:ext>
            </a:extLst>
          </p:cNvPr>
          <p:cNvSpPr>
            <a:spLocks noGrp="1"/>
          </p:cNvSpPr>
          <p:nvPr>
            <p:ph type="title"/>
          </p:nvPr>
        </p:nvSpPr>
        <p:spPr>
          <a:xfrm>
            <a:off x="700635" y="914400"/>
            <a:ext cx="10691265" cy="723900"/>
          </a:xfrm>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Česká republika</a:t>
            </a:r>
            <a:br>
              <a:rPr lang="sk-SK" dirty="0">
                <a:latin typeface="Arial" panose="020B0604020202020204" pitchFamily="34" charset="0"/>
                <a:ea typeface="Times New Roman" panose="02020603050405020304" pitchFamily="18" charset="0"/>
                <a:cs typeface="Arial" panose="020B0604020202020204" pitchFamily="34" charset="0"/>
              </a:rPr>
            </a:br>
            <a:endParaRPr lang="sk-SK"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FE464F7F-BD3F-BB6F-0C99-0961C4659375}"/>
              </a:ext>
            </a:extLst>
          </p:cNvPr>
          <p:cNvSpPr>
            <a:spLocks noGrp="1"/>
          </p:cNvSpPr>
          <p:nvPr>
            <p:ph idx="1"/>
          </p:nvPr>
        </p:nvSpPr>
        <p:spPr>
          <a:xfrm>
            <a:off x="700635" y="1638300"/>
            <a:ext cx="10691265" cy="4323588"/>
          </a:xfrm>
        </p:spPr>
        <p:txBody>
          <a:bodyPr>
            <a:normAutofit fontScale="92500" lnSpcReduction="20000"/>
          </a:bodyPr>
          <a:lstStyle/>
          <a:p>
            <a:pPr>
              <a:buNone/>
            </a:pPr>
            <a:r>
              <a:rPr lang="sk-SK" sz="3200" dirty="0">
                <a:effectLst/>
                <a:latin typeface="Arial" panose="020B0604020202020204" pitchFamily="34" charset="0"/>
                <a:ea typeface="Times New Roman" panose="02020603050405020304" pitchFamily="18" charset="0"/>
                <a:cs typeface="Arial" panose="020B0604020202020204" pitchFamily="34" charset="0"/>
              </a:rPr>
              <a:t>1. </a:t>
            </a:r>
            <a:r>
              <a:rPr lang="sk-SK" sz="32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3200" dirty="0">
                <a:effectLst/>
                <a:latin typeface="Arial" panose="020B0604020202020204" pitchFamily="34" charset="0"/>
                <a:ea typeface="Times New Roman" panose="02020603050405020304" pitchFamily="18" charset="0"/>
                <a:cs typeface="Arial" panose="020B0604020202020204" pitchFamily="34" charset="0"/>
              </a:rPr>
              <a:t>: Dielo je chránené autorským právom </a:t>
            </a:r>
            <a:r>
              <a:rPr lang="sk-SK" sz="3200" i="1" dirty="0">
                <a:effectLst/>
                <a:latin typeface="Arial" panose="020B0604020202020204" pitchFamily="34" charset="0"/>
                <a:ea typeface="Times New Roman" panose="02020603050405020304" pitchFamily="18" charset="0"/>
                <a:cs typeface="Arial" panose="020B0604020202020204" pitchFamily="34" charset="0"/>
              </a:rPr>
              <a:t>počas života autora plus 70 rokov</a:t>
            </a:r>
            <a:r>
              <a:rPr lang="sk-SK" sz="3200" dirty="0">
                <a:effectLst/>
                <a:latin typeface="Arial" panose="020B0604020202020204" pitchFamily="34" charset="0"/>
                <a:ea typeface="Times New Roman" panose="02020603050405020304" pitchFamily="18" charset="0"/>
                <a:cs typeface="Arial" panose="020B0604020202020204" pitchFamily="34" charset="0"/>
              </a:rPr>
              <a:t>. Po uplynutí tejto doby sa dielo stáva verejným majetkom.</a:t>
            </a:r>
          </a:p>
          <a:p>
            <a:pPr>
              <a:buNone/>
            </a:pPr>
            <a:r>
              <a:rPr lang="sk-SK" sz="3200" dirty="0">
                <a:effectLst/>
                <a:latin typeface="Arial" panose="020B0604020202020204" pitchFamily="34" charset="0"/>
                <a:ea typeface="Times New Roman" panose="02020603050405020304" pitchFamily="18" charset="0"/>
                <a:cs typeface="Arial" panose="020B0604020202020204" pitchFamily="34" charset="0"/>
              </a:rPr>
              <a:t>2. </a:t>
            </a:r>
            <a:r>
              <a:rPr lang="sk-SK" sz="3200" b="1" dirty="0">
                <a:effectLst/>
                <a:latin typeface="Arial" panose="020B0604020202020204" pitchFamily="34" charset="0"/>
                <a:ea typeface="Times New Roman" panose="02020603050405020304" pitchFamily="18" charset="0"/>
                <a:cs typeface="Arial" panose="020B0604020202020204" pitchFamily="34" charset="0"/>
              </a:rPr>
              <a:t>Knižnice a archívy</a:t>
            </a:r>
            <a:r>
              <a:rPr lang="sk-SK" sz="3200" dirty="0">
                <a:effectLst/>
                <a:latin typeface="Arial" panose="020B0604020202020204" pitchFamily="34" charset="0"/>
                <a:ea typeface="Times New Roman" panose="02020603050405020304" pitchFamily="18" charset="0"/>
                <a:cs typeface="Arial" panose="020B0604020202020204" pitchFamily="34" charset="0"/>
              </a:rPr>
              <a:t>: Knižnice môžu digitalizovať diela a sprístupňovať ich online, </a:t>
            </a:r>
            <a:r>
              <a:rPr lang="sk-SK" sz="3200" i="1" dirty="0">
                <a:effectLst/>
                <a:latin typeface="Arial" panose="020B0604020202020204" pitchFamily="34" charset="0"/>
                <a:ea typeface="Times New Roman" panose="02020603050405020304" pitchFamily="18" charset="0"/>
                <a:cs typeface="Arial" panose="020B0604020202020204" pitchFamily="34" charset="0"/>
              </a:rPr>
              <a:t>ak to nie je obchodne dostupné a ak nie sú porušené práva autorov alebo držiteľov práv.</a:t>
            </a:r>
          </a:p>
          <a:p>
            <a:pPr marL="0" indent="0">
              <a:buNone/>
            </a:pPr>
            <a:r>
              <a:rPr lang="sk-SK" sz="3200" dirty="0">
                <a:effectLst/>
                <a:latin typeface="Arial" panose="020B0604020202020204" pitchFamily="34" charset="0"/>
                <a:ea typeface="Times New Roman" panose="02020603050405020304" pitchFamily="18" charset="0"/>
                <a:cs typeface="Arial" panose="020B0604020202020204" pitchFamily="34" charset="0"/>
              </a:rPr>
              <a:t>3. </a:t>
            </a:r>
            <a:r>
              <a:rPr lang="sk-SK" sz="3200" b="1" dirty="0">
                <a:effectLst/>
                <a:latin typeface="Arial" panose="020B0604020202020204" pitchFamily="34" charset="0"/>
                <a:ea typeface="Times New Roman" panose="02020603050405020304" pitchFamily="18" charset="0"/>
                <a:cs typeface="Arial" panose="020B0604020202020204" pitchFamily="34" charset="0"/>
              </a:rPr>
              <a:t>Záujem o verejné dielo</a:t>
            </a:r>
            <a:r>
              <a:rPr lang="sk-SK" sz="3200" dirty="0">
                <a:effectLst/>
                <a:latin typeface="Arial" panose="020B0604020202020204" pitchFamily="34" charset="0"/>
                <a:ea typeface="Times New Roman" panose="02020603050405020304" pitchFamily="18" charset="0"/>
                <a:cs typeface="Arial" panose="020B0604020202020204" pitchFamily="34" charset="0"/>
              </a:rPr>
              <a:t>: Digitalizácia a sprístupnenie diel, ktoré sú </a:t>
            </a:r>
            <a:r>
              <a:rPr lang="sk-SK" sz="3200" i="1" dirty="0">
                <a:effectLst/>
                <a:latin typeface="Arial" panose="020B0604020202020204" pitchFamily="34" charset="0"/>
                <a:ea typeface="Times New Roman" panose="02020603050405020304" pitchFamily="18" charset="0"/>
                <a:cs typeface="Arial" panose="020B0604020202020204" pitchFamily="34" charset="0"/>
              </a:rPr>
              <a:t>verejným majetkom</a:t>
            </a:r>
            <a:r>
              <a:rPr lang="sk-SK" sz="3200" dirty="0">
                <a:effectLst/>
                <a:latin typeface="Arial" panose="020B0604020202020204" pitchFamily="34" charset="0"/>
                <a:ea typeface="Times New Roman" panose="02020603050405020304" pitchFamily="18" charset="0"/>
                <a:cs typeface="Arial" panose="020B0604020202020204" pitchFamily="34" charset="0"/>
              </a:rPr>
              <a:t>, je povolené bez špeciálnych obmedzení.</a:t>
            </a:r>
          </a:p>
          <a:p>
            <a:endParaRPr lang="sk-SK" dirty="0"/>
          </a:p>
        </p:txBody>
      </p:sp>
    </p:spTree>
    <p:extLst>
      <p:ext uri="{BB962C8B-B14F-4D97-AF65-F5344CB8AC3E}">
        <p14:creationId xmlns:p14="http://schemas.microsoft.com/office/powerpoint/2010/main" val="28488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C51FEF-5095-1A96-C615-3079B6D230E8}"/>
              </a:ext>
            </a:extLst>
          </p:cNvPr>
          <p:cNvSpPr>
            <a:spLocks noGrp="1"/>
          </p:cNvSpPr>
          <p:nvPr>
            <p:ph type="title"/>
          </p:nvPr>
        </p:nvSpPr>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Nemecko</a:t>
            </a:r>
            <a:br>
              <a:rPr lang="sk-SK" dirty="0">
                <a:latin typeface="Arial" panose="020B0604020202020204" pitchFamily="34" charset="0"/>
                <a:ea typeface="Times New Roman" panose="02020603050405020304" pitchFamily="18" charset="0"/>
                <a:cs typeface="Arial" panose="020B0604020202020204" pitchFamily="34" charset="0"/>
              </a:rPr>
            </a:br>
            <a:endParaRPr lang="sk-SK"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2BD995B9-5B70-9CD2-7EAA-2A6CED4C6C43}"/>
              </a:ext>
            </a:extLst>
          </p:cNvPr>
          <p:cNvSpPr>
            <a:spLocks noGrp="1"/>
          </p:cNvSpPr>
          <p:nvPr>
            <p:ph idx="1"/>
          </p:nvPr>
        </p:nvSpPr>
        <p:spPr/>
        <p:txBody>
          <a:bodyPr/>
          <a:lstStyle/>
          <a:p>
            <a:pPr>
              <a:buNone/>
            </a:pPr>
            <a:r>
              <a:rPr lang="sk-SK" sz="1800" dirty="0">
                <a:effectLst/>
                <a:latin typeface="Times New Roman" panose="02020603050405020304" pitchFamily="18" charset="0"/>
                <a:ea typeface="Times New Roman" panose="02020603050405020304" pitchFamily="18" charset="0"/>
              </a:rPr>
              <a:t>1. </a:t>
            </a:r>
            <a:r>
              <a:rPr lang="sk-SK" sz="18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1800" dirty="0">
                <a:effectLst/>
                <a:latin typeface="Arial" panose="020B0604020202020204" pitchFamily="34" charset="0"/>
                <a:ea typeface="Times New Roman" panose="02020603050405020304" pitchFamily="18" charset="0"/>
                <a:cs typeface="Arial" panose="020B0604020202020204" pitchFamily="34" charset="0"/>
              </a:rPr>
              <a:t>: Platí pravidlo 70 rokov po smrti autora.</a:t>
            </a:r>
          </a:p>
          <a:p>
            <a:pPr>
              <a:buNone/>
            </a:pPr>
            <a:r>
              <a:rPr lang="sk-SK" sz="1800" dirty="0">
                <a:effectLst/>
                <a:latin typeface="Arial" panose="020B0604020202020204" pitchFamily="34" charset="0"/>
                <a:ea typeface="Times New Roman" panose="02020603050405020304" pitchFamily="18" charset="0"/>
                <a:cs typeface="Arial" panose="020B0604020202020204" pitchFamily="34" charset="0"/>
              </a:rPr>
              <a:t>2. </a:t>
            </a:r>
            <a:r>
              <a:rPr lang="sk-SK" sz="1800" b="1" dirty="0">
                <a:effectLst/>
                <a:latin typeface="Arial" panose="020B0604020202020204" pitchFamily="34" charset="0"/>
                <a:ea typeface="Times New Roman" panose="02020603050405020304" pitchFamily="18" charset="0"/>
                <a:cs typeface="Arial" panose="020B0604020202020204" pitchFamily="34" charset="0"/>
              </a:rPr>
              <a:t>Právo na digitalizáciu</a:t>
            </a:r>
            <a:r>
              <a:rPr lang="sk-SK" sz="1800" dirty="0">
                <a:effectLst/>
                <a:latin typeface="Arial" panose="020B0604020202020204" pitchFamily="34" charset="0"/>
                <a:ea typeface="Times New Roman" panose="02020603050405020304" pitchFamily="18" charset="0"/>
                <a:cs typeface="Arial" panose="020B0604020202020204" pitchFamily="34" charset="0"/>
              </a:rPr>
              <a:t>: Knižnice môžu digitalizovať diela a sprístupniť ich online, ak nie sú obchodne dostupné a sprístupnenie slúži na vedecké alebo vzdelávacie účely (napr. výnimka pre vzdelávacie inštitúcie).</a:t>
            </a:r>
          </a:p>
          <a:p>
            <a:pPr marL="0" indent="0">
              <a:buNone/>
            </a:pPr>
            <a:r>
              <a:rPr lang="sk-SK" sz="1800" dirty="0">
                <a:effectLst/>
                <a:latin typeface="Arial" panose="020B0604020202020204" pitchFamily="34" charset="0"/>
                <a:ea typeface="Times New Roman" panose="02020603050405020304" pitchFamily="18" charset="0"/>
                <a:cs typeface="Arial" panose="020B0604020202020204" pitchFamily="34" charset="0"/>
              </a:rPr>
              <a:t>3</a:t>
            </a:r>
            <a:r>
              <a:rPr lang="sk-SK" sz="1800" b="1" dirty="0">
                <a:effectLst/>
                <a:latin typeface="Arial" panose="020B0604020202020204" pitchFamily="34" charset="0"/>
                <a:ea typeface="Times New Roman" panose="02020603050405020304" pitchFamily="18" charset="0"/>
                <a:cs typeface="Arial" panose="020B0604020202020204" pitchFamily="34" charset="0"/>
              </a:rPr>
              <a:t>. Zmluvy a kolektívne spravovanie</a:t>
            </a:r>
            <a:r>
              <a:rPr lang="sk-SK" sz="1800" dirty="0">
                <a:effectLst/>
                <a:latin typeface="Arial" panose="020B0604020202020204" pitchFamily="34" charset="0"/>
                <a:ea typeface="Times New Roman" panose="02020603050405020304" pitchFamily="18" charset="0"/>
                <a:cs typeface="Arial" panose="020B0604020202020204" pitchFamily="34" charset="0"/>
              </a:rPr>
              <a:t>: Knižnice môžu mať dohodu so správcovskými organizáciami, ktoré spravujú práva na dielo.</a:t>
            </a:r>
          </a:p>
          <a:p>
            <a:pPr marL="0" indent="0">
              <a:buNone/>
            </a:pPr>
            <a:endParaRPr lang="sk-SK" dirty="0"/>
          </a:p>
        </p:txBody>
      </p:sp>
    </p:spTree>
    <p:extLst>
      <p:ext uri="{BB962C8B-B14F-4D97-AF65-F5344CB8AC3E}">
        <p14:creationId xmlns:p14="http://schemas.microsoft.com/office/powerpoint/2010/main" val="158310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FC2BA-B1D9-73D9-6541-6A8FF50CB92C}"/>
              </a:ext>
            </a:extLst>
          </p:cNvPr>
          <p:cNvSpPr>
            <a:spLocks noGrp="1"/>
          </p:cNvSpPr>
          <p:nvPr>
            <p:ph type="title"/>
          </p:nvPr>
        </p:nvSpPr>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USA</a:t>
            </a: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BA7DF1B9-8B15-8109-8D34-F92CC2D6BFF2}"/>
              </a:ext>
            </a:extLst>
          </p:cNvPr>
          <p:cNvSpPr>
            <a:spLocks noGrp="1"/>
          </p:cNvSpPr>
          <p:nvPr>
            <p:ph idx="1"/>
          </p:nvPr>
        </p:nvSpPr>
        <p:spPr/>
        <p:txBody>
          <a:bodyPr/>
          <a:lstStyle/>
          <a:p>
            <a:pPr>
              <a:buNone/>
            </a:pPr>
            <a:r>
              <a:rPr lang="sk-SK" sz="3200" dirty="0">
                <a:effectLst/>
                <a:latin typeface="Arial" panose="020B0604020202020204" pitchFamily="34" charset="0"/>
                <a:ea typeface="Times New Roman" panose="02020603050405020304" pitchFamily="18" charset="0"/>
                <a:cs typeface="Arial" panose="020B0604020202020204" pitchFamily="34" charset="0"/>
              </a:rPr>
              <a:t>1. </a:t>
            </a:r>
            <a:r>
              <a:rPr lang="sk-SK" sz="3200" b="1" dirty="0">
                <a:effectLst/>
                <a:latin typeface="Arial" panose="020B0604020202020204" pitchFamily="34" charset="0"/>
                <a:ea typeface="Times New Roman" panose="02020603050405020304" pitchFamily="18" charset="0"/>
                <a:cs typeface="Arial" panose="020B0604020202020204" pitchFamily="34" charset="0"/>
              </a:rPr>
              <a:t>Autorské právo</a:t>
            </a:r>
            <a:r>
              <a:rPr lang="sk-SK" sz="3200" dirty="0">
                <a:effectLst/>
                <a:latin typeface="Arial" panose="020B0604020202020204" pitchFamily="34" charset="0"/>
                <a:ea typeface="Times New Roman" panose="02020603050405020304" pitchFamily="18" charset="0"/>
                <a:cs typeface="Arial" panose="020B0604020202020204" pitchFamily="34" charset="0"/>
              </a:rPr>
              <a:t>: Platí 70 rokov po smrti autora. </a:t>
            </a:r>
          </a:p>
          <a:p>
            <a:pPr>
              <a:buNone/>
            </a:pPr>
            <a:r>
              <a:rPr lang="sk-SK" sz="3200" dirty="0">
                <a:effectLst/>
                <a:latin typeface="Arial" panose="020B0604020202020204" pitchFamily="34" charset="0"/>
                <a:ea typeface="Times New Roman" panose="02020603050405020304" pitchFamily="18" charset="0"/>
                <a:cs typeface="Arial" panose="020B0604020202020204" pitchFamily="34" charset="0"/>
              </a:rPr>
              <a:t>2. </a:t>
            </a:r>
            <a:r>
              <a:rPr lang="sk-SK" sz="3200" b="1" dirty="0">
                <a:effectLst/>
                <a:latin typeface="Arial" panose="020B0604020202020204" pitchFamily="34" charset="0"/>
                <a:ea typeface="Times New Roman" panose="02020603050405020304" pitchFamily="18" charset="0"/>
                <a:cs typeface="Arial" panose="020B0604020202020204" pitchFamily="34" charset="0"/>
              </a:rPr>
              <a:t>Verejné dielo</a:t>
            </a:r>
            <a:r>
              <a:rPr lang="sk-SK" sz="3200" dirty="0">
                <a:effectLst/>
                <a:latin typeface="Arial" panose="020B0604020202020204" pitchFamily="34" charset="0"/>
                <a:ea typeface="Times New Roman" panose="02020603050405020304" pitchFamily="18" charset="0"/>
                <a:cs typeface="Arial" panose="020B0604020202020204" pitchFamily="34" charset="0"/>
              </a:rPr>
              <a:t>: Diela, ktorých autorské práva vypršali, môžu byť dokonca digitalizované a sprístupnené.</a:t>
            </a:r>
          </a:p>
          <a:p>
            <a:pPr marL="0" indent="0">
              <a:buNone/>
            </a:pPr>
            <a:r>
              <a:rPr lang="sk-SK" sz="3200" dirty="0">
                <a:effectLst/>
                <a:latin typeface="Arial" panose="020B0604020202020204" pitchFamily="34" charset="0"/>
                <a:ea typeface="Times New Roman" panose="02020603050405020304" pitchFamily="18" charset="0"/>
                <a:cs typeface="Arial" panose="020B0604020202020204" pitchFamily="34" charset="0"/>
              </a:rPr>
              <a:t>3. </a:t>
            </a:r>
            <a:r>
              <a:rPr lang="sk-SK" sz="3200" b="1" dirty="0">
                <a:effectLst/>
                <a:latin typeface="Arial" panose="020B0604020202020204" pitchFamily="34" charset="0"/>
                <a:ea typeface="Times New Roman" panose="02020603050405020304" pitchFamily="18" charset="0"/>
                <a:cs typeface="Arial" panose="020B0604020202020204" pitchFamily="34" charset="0"/>
              </a:rPr>
              <a:t>Fair </a:t>
            </a:r>
            <a:r>
              <a:rPr lang="sk-SK" sz="3200" b="1" dirty="0" err="1">
                <a:effectLst/>
                <a:latin typeface="Arial" panose="020B0604020202020204" pitchFamily="34" charset="0"/>
                <a:ea typeface="Times New Roman" panose="02020603050405020304" pitchFamily="18" charset="0"/>
                <a:cs typeface="Arial" panose="020B0604020202020204" pitchFamily="34" charset="0"/>
              </a:rPr>
              <a:t>Use</a:t>
            </a:r>
            <a:r>
              <a:rPr lang="sk-SK" sz="3200" dirty="0">
                <a:effectLst/>
                <a:latin typeface="Arial" panose="020B0604020202020204" pitchFamily="34" charset="0"/>
                <a:ea typeface="Times New Roman" panose="02020603050405020304" pitchFamily="18" charset="0"/>
                <a:cs typeface="Arial" panose="020B0604020202020204" pitchFamily="34" charset="0"/>
              </a:rPr>
              <a:t>: Digitalizácia a sprístupnenie môže byť povolené aj podľa doktríny „fair </a:t>
            </a:r>
            <a:r>
              <a:rPr lang="sk-SK" sz="3200" dirty="0" err="1">
                <a:effectLst/>
                <a:latin typeface="Arial" panose="020B0604020202020204" pitchFamily="34" charset="0"/>
                <a:ea typeface="Times New Roman" panose="02020603050405020304" pitchFamily="18" charset="0"/>
                <a:cs typeface="Arial" panose="020B0604020202020204" pitchFamily="34" charset="0"/>
              </a:rPr>
              <a:t>use</a:t>
            </a:r>
            <a:r>
              <a:rPr lang="sk-SK" sz="3200" dirty="0">
                <a:effectLst/>
                <a:latin typeface="Arial" panose="020B0604020202020204" pitchFamily="34" charset="0"/>
                <a:ea typeface="Times New Roman" panose="02020603050405020304" pitchFamily="18" charset="0"/>
                <a:cs typeface="Arial" panose="020B0604020202020204" pitchFamily="34" charset="0"/>
              </a:rPr>
              <a:t>“ pre vzdelávacie alebo výskumné účely.</a:t>
            </a:r>
          </a:p>
          <a:p>
            <a:endParaRPr lang="sk-SK" dirty="0"/>
          </a:p>
        </p:txBody>
      </p:sp>
    </p:spTree>
    <p:extLst>
      <p:ext uri="{BB962C8B-B14F-4D97-AF65-F5344CB8AC3E}">
        <p14:creationId xmlns:p14="http://schemas.microsoft.com/office/powerpoint/2010/main" val="1351223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0D72DA-997D-18FA-6844-5104ACB19A62}"/>
              </a:ext>
            </a:extLst>
          </p:cNvPr>
          <p:cNvSpPr>
            <a:spLocks noGrp="1"/>
          </p:cNvSpPr>
          <p:nvPr>
            <p:ph type="title"/>
          </p:nvPr>
        </p:nvSpPr>
        <p:spPr/>
        <p:txBody>
          <a:bodyPr/>
          <a:lstStyle/>
          <a:p>
            <a:r>
              <a:rPr lang="sk-SK" b="1" dirty="0">
                <a:latin typeface="Times New Roman" panose="02020603050405020304" pitchFamily="18" charset="0"/>
                <a:ea typeface="Times New Roman" panose="02020603050405020304" pitchFamily="18" charset="0"/>
              </a:rPr>
              <a:t>Doktrína Fair </a:t>
            </a:r>
            <a:r>
              <a:rPr lang="sk-SK" b="1" dirty="0" err="1">
                <a:latin typeface="Times New Roman" panose="02020603050405020304" pitchFamily="18" charset="0"/>
                <a:ea typeface="Times New Roman" panose="02020603050405020304" pitchFamily="18" charset="0"/>
              </a:rPr>
              <a:t>Use</a:t>
            </a:r>
            <a:endParaRPr lang="sk-SK" dirty="0"/>
          </a:p>
        </p:txBody>
      </p:sp>
      <p:sp>
        <p:nvSpPr>
          <p:cNvPr id="3" name="Zástupný objekt pre obsah 2">
            <a:extLst>
              <a:ext uri="{FF2B5EF4-FFF2-40B4-BE49-F238E27FC236}">
                <a16:creationId xmlns:a16="http://schemas.microsoft.com/office/drawing/2014/main" id="{336B7C71-218A-9C8F-EF1B-BA065B8D7132}"/>
              </a:ext>
            </a:extLst>
          </p:cNvPr>
          <p:cNvSpPr>
            <a:spLocks noGrp="1"/>
          </p:cNvSpPr>
          <p:nvPr>
            <p:ph idx="1"/>
          </p:nvPr>
        </p:nvSpPr>
        <p:spPr>
          <a:xfrm>
            <a:off x="700635" y="1676400"/>
            <a:ext cx="10691265" cy="4285488"/>
          </a:xfrm>
        </p:spPr>
        <p:txBody>
          <a:bodyPr>
            <a:normAutofit fontScale="32500" lnSpcReduction="20000"/>
          </a:bodyPr>
          <a:lstStyle/>
          <a:p>
            <a:pPr marL="449580">
              <a:buNone/>
            </a:pPr>
            <a:r>
              <a:rPr lang="sk-SK" sz="5100" i="1" dirty="0">
                <a:effectLst/>
                <a:latin typeface="Arial" panose="020B0604020202020204" pitchFamily="34" charset="0"/>
                <a:ea typeface="Times New Roman" panose="02020603050405020304" pitchFamily="18" charset="0"/>
                <a:cs typeface="Arial" panose="020B0604020202020204" pitchFamily="34" charset="0"/>
              </a:rPr>
              <a:t>“Spravodlivé použitie", je právny koncept v oblasti autorského práva, ktorý umožňuje obmedzené využitie chránených diel </a:t>
            </a:r>
            <a:r>
              <a:rPr lang="sk-SK" sz="5100" b="1" i="1" dirty="0">
                <a:effectLst/>
                <a:latin typeface="Arial" panose="020B0604020202020204" pitchFamily="34" charset="0"/>
                <a:ea typeface="Times New Roman" panose="02020603050405020304" pitchFamily="18" charset="0"/>
                <a:cs typeface="Arial" panose="020B0604020202020204" pitchFamily="34" charset="0"/>
              </a:rPr>
              <a:t>bez potreby získania povolenia od majiteľov prá</a:t>
            </a:r>
            <a:r>
              <a:rPr lang="sk-SK" sz="5100" i="1" dirty="0">
                <a:effectLst/>
                <a:latin typeface="Arial" panose="020B0604020202020204" pitchFamily="34" charset="0"/>
                <a:ea typeface="Times New Roman" panose="02020603050405020304" pitchFamily="18" charset="0"/>
                <a:cs typeface="Arial" panose="020B0604020202020204" pitchFamily="34" charset="0"/>
              </a:rPr>
              <a:t>v. Tento koncept je najčastejšie aplikovaný v Spojených štátoch a niektorých iných jurisdikciách, kde existujú podobné zásady.</a:t>
            </a:r>
            <a:endParaRPr lang="sk-SK" sz="5100" dirty="0">
              <a:effectLst/>
              <a:latin typeface="Arial" panose="020B0604020202020204" pitchFamily="34" charset="0"/>
              <a:ea typeface="Times New Roman" panose="02020603050405020304" pitchFamily="18" charset="0"/>
              <a:cs typeface="Arial" panose="020B0604020202020204" pitchFamily="34" charset="0"/>
            </a:endParaRPr>
          </a:p>
          <a:p>
            <a:pPr marL="449580">
              <a:buNone/>
            </a:pPr>
            <a:r>
              <a:rPr lang="sk-SK" sz="5100" b="1" i="1" dirty="0">
                <a:effectLst/>
                <a:latin typeface="Arial" panose="020B0604020202020204" pitchFamily="34" charset="0"/>
                <a:ea typeface="Times New Roman" panose="02020603050405020304" pitchFamily="18" charset="0"/>
                <a:cs typeface="Arial" panose="020B0604020202020204" pitchFamily="34" charset="0"/>
              </a:rPr>
              <a:t>Hlavné aspekty doktríny Fair </a:t>
            </a:r>
            <a:r>
              <a:rPr lang="sk-SK" sz="5100" b="1" i="1" dirty="0" err="1">
                <a:effectLst/>
                <a:latin typeface="Arial" panose="020B0604020202020204" pitchFamily="34" charset="0"/>
                <a:ea typeface="Times New Roman" panose="02020603050405020304" pitchFamily="18" charset="0"/>
                <a:cs typeface="Arial" panose="020B0604020202020204" pitchFamily="34" charset="0"/>
              </a:rPr>
              <a:t>Use</a:t>
            </a:r>
            <a:r>
              <a:rPr lang="sk-SK" sz="5100" i="1" dirty="0">
                <a:effectLst/>
                <a:latin typeface="Arial" panose="020B0604020202020204" pitchFamily="34" charset="0"/>
                <a:ea typeface="Times New Roman" panose="02020603050405020304" pitchFamily="18" charset="0"/>
                <a:cs typeface="Arial" panose="020B0604020202020204" pitchFamily="34" charset="0"/>
              </a:rPr>
              <a:t>:</a:t>
            </a:r>
            <a:endParaRPr lang="sk-SK" sz="5100" dirty="0">
              <a:effectLst/>
              <a:latin typeface="Arial" panose="020B0604020202020204" pitchFamily="34" charset="0"/>
              <a:ea typeface="Times New Roman" panose="02020603050405020304" pitchFamily="18" charset="0"/>
              <a:cs typeface="Arial" panose="020B0604020202020204" pitchFamily="34" charset="0"/>
            </a:endParaRPr>
          </a:p>
          <a:p>
            <a:pPr marL="449580">
              <a:buNone/>
            </a:pPr>
            <a:r>
              <a:rPr lang="sk-SK" sz="5100" i="1" dirty="0">
                <a:effectLst/>
                <a:latin typeface="Arial" panose="020B0604020202020204" pitchFamily="34" charset="0"/>
                <a:ea typeface="Times New Roman" panose="02020603050405020304" pitchFamily="18" charset="0"/>
                <a:cs typeface="Arial" panose="020B0604020202020204" pitchFamily="34" charset="0"/>
              </a:rPr>
              <a:t>1. </a:t>
            </a:r>
            <a:r>
              <a:rPr lang="sk-SK" sz="5100" b="1" i="1" dirty="0">
                <a:effectLst/>
                <a:latin typeface="Arial" panose="020B0604020202020204" pitchFamily="34" charset="0"/>
                <a:ea typeface="Times New Roman" panose="02020603050405020304" pitchFamily="18" charset="0"/>
                <a:cs typeface="Arial" panose="020B0604020202020204" pitchFamily="34" charset="0"/>
              </a:rPr>
              <a:t>Účel a charakter použitia</a:t>
            </a:r>
            <a:r>
              <a:rPr lang="sk-SK" sz="5100" i="1" dirty="0">
                <a:effectLst/>
                <a:latin typeface="Arial" panose="020B0604020202020204" pitchFamily="34" charset="0"/>
                <a:ea typeface="Times New Roman" panose="02020603050405020304" pitchFamily="18" charset="0"/>
                <a:cs typeface="Arial" panose="020B0604020202020204" pitchFamily="34" charset="0"/>
              </a:rPr>
              <a:t>: Zohľadňuje sa, či je použitie skôr </a:t>
            </a:r>
            <a:r>
              <a:rPr lang="sk-SK" sz="5100" b="1" i="1" dirty="0">
                <a:effectLst/>
                <a:latin typeface="Arial" panose="020B0604020202020204" pitchFamily="34" charset="0"/>
                <a:ea typeface="Times New Roman" panose="02020603050405020304" pitchFamily="18" charset="0"/>
                <a:cs typeface="Arial" panose="020B0604020202020204" pitchFamily="34" charset="0"/>
              </a:rPr>
              <a:t>komerčné alebo nevýnosné</a:t>
            </a:r>
            <a:r>
              <a:rPr lang="sk-SK" sz="5100" i="1" dirty="0">
                <a:effectLst/>
                <a:latin typeface="Arial" panose="020B0604020202020204" pitchFamily="34" charset="0"/>
                <a:ea typeface="Times New Roman" panose="02020603050405020304" pitchFamily="18" charset="0"/>
                <a:cs typeface="Arial" panose="020B0604020202020204" pitchFamily="34" charset="0"/>
              </a:rPr>
              <a:t>, </a:t>
            </a:r>
            <a:r>
              <a:rPr lang="sk-SK" sz="5100" b="1" i="1" dirty="0">
                <a:effectLst/>
                <a:latin typeface="Arial" panose="020B0604020202020204" pitchFamily="34" charset="0"/>
                <a:ea typeface="Times New Roman" panose="02020603050405020304" pitchFamily="18" charset="0"/>
                <a:cs typeface="Arial" panose="020B0604020202020204" pitchFamily="34" charset="0"/>
              </a:rPr>
              <a:t>vzdelávacie, kritické alebo parodické</a:t>
            </a:r>
            <a:r>
              <a:rPr lang="sk-SK" sz="5100" i="1" dirty="0">
                <a:effectLst/>
                <a:latin typeface="Arial" panose="020B0604020202020204" pitchFamily="34" charset="0"/>
                <a:ea typeface="Times New Roman" panose="02020603050405020304" pitchFamily="18" charset="0"/>
                <a:cs typeface="Arial" panose="020B0604020202020204" pitchFamily="34" charset="0"/>
              </a:rPr>
              <a:t>. Zvyčajne sa nevýnosné/neziskové použitie považuje za viac prípustné.</a:t>
            </a:r>
            <a:endParaRPr lang="sk-SK" sz="5100" dirty="0">
              <a:effectLst/>
              <a:latin typeface="Arial" panose="020B0604020202020204" pitchFamily="34" charset="0"/>
              <a:ea typeface="Times New Roman" panose="02020603050405020304" pitchFamily="18" charset="0"/>
              <a:cs typeface="Arial" panose="020B0604020202020204" pitchFamily="34" charset="0"/>
            </a:endParaRPr>
          </a:p>
          <a:p>
            <a:pPr marL="449580">
              <a:buNone/>
            </a:pPr>
            <a:r>
              <a:rPr lang="sk-SK" sz="5100" i="1" dirty="0">
                <a:effectLst/>
                <a:latin typeface="Arial" panose="020B0604020202020204" pitchFamily="34" charset="0"/>
                <a:ea typeface="Times New Roman" panose="02020603050405020304" pitchFamily="18" charset="0"/>
                <a:cs typeface="Arial" panose="020B0604020202020204" pitchFamily="34" charset="0"/>
              </a:rPr>
              <a:t>2. </a:t>
            </a:r>
            <a:r>
              <a:rPr lang="sk-SK" sz="5100" b="1" i="1" dirty="0">
                <a:effectLst/>
                <a:latin typeface="Arial" panose="020B0604020202020204" pitchFamily="34" charset="0"/>
                <a:ea typeface="Times New Roman" panose="02020603050405020304" pitchFamily="18" charset="0"/>
                <a:cs typeface="Arial" panose="020B0604020202020204" pitchFamily="34" charset="0"/>
              </a:rPr>
              <a:t>Povaha chráneného diela</a:t>
            </a:r>
            <a:r>
              <a:rPr lang="sk-SK" sz="5100" i="1" dirty="0">
                <a:effectLst/>
                <a:latin typeface="Arial" panose="020B0604020202020204" pitchFamily="34" charset="0"/>
                <a:ea typeface="Times New Roman" panose="02020603050405020304" pitchFamily="18" charset="0"/>
                <a:cs typeface="Arial" panose="020B0604020202020204" pitchFamily="34" charset="0"/>
              </a:rPr>
              <a:t>: Vezme sa do úvahy, či je dielo </a:t>
            </a:r>
            <a:r>
              <a:rPr lang="sk-SK" sz="5100" b="1" i="1" dirty="0">
                <a:effectLst/>
                <a:latin typeface="Arial" panose="020B0604020202020204" pitchFamily="34" charset="0"/>
                <a:ea typeface="Times New Roman" panose="02020603050405020304" pitchFamily="18" charset="0"/>
                <a:cs typeface="Arial" panose="020B0604020202020204" pitchFamily="34" charset="0"/>
              </a:rPr>
              <a:t>faktické alebo kreatívne</a:t>
            </a:r>
            <a:r>
              <a:rPr lang="sk-SK" sz="5100" i="1" dirty="0">
                <a:effectLst/>
                <a:latin typeface="Arial" panose="020B0604020202020204" pitchFamily="34" charset="0"/>
                <a:ea typeface="Times New Roman" panose="02020603050405020304" pitchFamily="18" charset="0"/>
                <a:cs typeface="Arial" panose="020B0604020202020204" pitchFamily="34" charset="0"/>
              </a:rPr>
              <a:t>. Použitie faktických údajov je zvyčajne viac tolerované ako použitie umeleckých alebo literárnych diel.</a:t>
            </a:r>
            <a:endParaRPr lang="sk-SK" sz="5100" dirty="0">
              <a:effectLst/>
              <a:latin typeface="Arial" panose="020B0604020202020204" pitchFamily="34" charset="0"/>
              <a:ea typeface="Times New Roman" panose="02020603050405020304" pitchFamily="18" charset="0"/>
              <a:cs typeface="Arial" panose="020B0604020202020204" pitchFamily="34" charset="0"/>
            </a:endParaRPr>
          </a:p>
          <a:p>
            <a:pPr marL="449580">
              <a:buNone/>
            </a:pPr>
            <a:r>
              <a:rPr lang="sk-SK" sz="5100" i="1" dirty="0">
                <a:effectLst/>
                <a:latin typeface="Arial" panose="020B0604020202020204" pitchFamily="34" charset="0"/>
                <a:ea typeface="Times New Roman" panose="02020603050405020304" pitchFamily="18" charset="0"/>
                <a:cs typeface="Arial" panose="020B0604020202020204" pitchFamily="34" charset="0"/>
              </a:rPr>
              <a:t>3. </a:t>
            </a:r>
            <a:r>
              <a:rPr lang="sk-SK" sz="5100" b="1" i="1" dirty="0">
                <a:effectLst/>
                <a:latin typeface="Arial" panose="020B0604020202020204" pitchFamily="34" charset="0"/>
                <a:ea typeface="Times New Roman" panose="02020603050405020304" pitchFamily="18" charset="0"/>
                <a:cs typeface="Arial" panose="020B0604020202020204" pitchFamily="34" charset="0"/>
              </a:rPr>
              <a:t>Množstvo a podstatnosť použitia</a:t>
            </a:r>
            <a:r>
              <a:rPr lang="sk-SK" sz="5100" i="1" dirty="0">
                <a:effectLst/>
                <a:latin typeface="Arial" panose="020B0604020202020204" pitchFamily="34" charset="0"/>
                <a:ea typeface="Times New Roman" panose="02020603050405020304" pitchFamily="18" charset="0"/>
                <a:cs typeface="Arial" panose="020B0604020202020204" pitchFamily="34" charset="0"/>
              </a:rPr>
              <a:t>: Posudzuje sa, aké množstvo a aká časť diela bola použitá. Použitie malej časti diela môže byť považované za spravodlivé, ale ak používate podstatnú časť diela, je to menej pravdepodobné.</a:t>
            </a:r>
            <a:endParaRPr lang="sk-SK" sz="5100" dirty="0">
              <a:effectLst/>
              <a:latin typeface="Arial" panose="020B0604020202020204" pitchFamily="34" charset="0"/>
              <a:ea typeface="Times New Roman" panose="02020603050405020304" pitchFamily="18" charset="0"/>
              <a:cs typeface="Arial" panose="020B0604020202020204" pitchFamily="34" charset="0"/>
            </a:endParaRPr>
          </a:p>
          <a:p>
            <a:pPr marL="220980" indent="0">
              <a:buNone/>
            </a:pPr>
            <a:r>
              <a:rPr lang="sk-SK" sz="5100" i="1" dirty="0">
                <a:effectLst/>
                <a:latin typeface="Arial" panose="020B0604020202020204" pitchFamily="34" charset="0"/>
                <a:ea typeface="Times New Roman" panose="02020603050405020304" pitchFamily="18" charset="0"/>
                <a:cs typeface="Arial" panose="020B0604020202020204" pitchFamily="34" charset="0"/>
              </a:rPr>
              <a:t>4. </a:t>
            </a:r>
            <a:r>
              <a:rPr lang="sk-SK" sz="5100" b="1" i="1" dirty="0">
                <a:effectLst/>
                <a:latin typeface="Arial" panose="020B0604020202020204" pitchFamily="34" charset="0"/>
                <a:ea typeface="Times New Roman" panose="02020603050405020304" pitchFamily="18" charset="0"/>
                <a:cs typeface="Arial" panose="020B0604020202020204" pitchFamily="34" charset="0"/>
              </a:rPr>
              <a:t>Účinok na trh</a:t>
            </a:r>
            <a:r>
              <a:rPr lang="sk-SK" sz="5100" i="1" dirty="0">
                <a:effectLst/>
                <a:latin typeface="Arial" panose="020B0604020202020204" pitchFamily="34" charset="0"/>
                <a:ea typeface="Times New Roman" panose="02020603050405020304" pitchFamily="18" charset="0"/>
                <a:cs typeface="Arial" panose="020B0604020202020204" pitchFamily="34" charset="0"/>
              </a:rPr>
              <a:t>: Zohľadňuje sa, či použitie negatívne ovplyvňuje trh alebo hodnotu originálneho diela. Ak by použitie mohlo nahradiť potrebu diela alebo znížiť jeho trhovú hodnotu, je menej pravdepodobné, že bude považované za spravodlivé.</a:t>
            </a:r>
            <a:endParaRPr lang="sk-SK" sz="5100" dirty="0">
              <a:effectLst/>
              <a:latin typeface="Arial" panose="020B0604020202020204" pitchFamily="34" charset="0"/>
              <a:ea typeface="Times New Roman" panose="02020603050405020304" pitchFamily="18" charset="0"/>
              <a:cs typeface="Arial" panose="020B0604020202020204" pitchFamily="34" charset="0"/>
            </a:endParaRPr>
          </a:p>
          <a:p>
            <a:endParaRPr lang="sk-SK" dirty="0"/>
          </a:p>
        </p:txBody>
      </p:sp>
    </p:spTree>
    <p:extLst>
      <p:ext uri="{BB962C8B-B14F-4D97-AF65-F5344CB8AC3E}">
        <p14:creationId xmlns:p14="http://schemas.microsoft.com/office/powerpoint/2010/main" val="3005069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559939-CAF4-8CA4-2AC5-C127EA20AB60}"/>
              </a:ext>
            </a:extLst>
          </p:cNvPr>
          <p:cNvSpPr>
            <a:spLocks noGrp="1"/>
          </p:cNvSpPr>
          <p:nvPr>
            <p:ph type="title"/>
          </p:nvPr>
        </p:nvSpPr>
        <p:spPr/>
        <p:txBody>
          <a:bodyPr>
            <a:normAutofit fontScale="90000"/>
          </a:bodyPr>
          <a:lstStyle/>
          <a:p>
            <a:r>
              <a:rPr lang="sk-SK" b="1" dirty="0">
                <a:latin typeface="Arial" panose="020B0604020202020204" pitchFamily="34" charset="0"/>
                <a:ea typeface="Times New Roman" panose="02020603050405020304" pitchFamily="18" charset="0"/>
                <a:cs typeface="Arial" panose="020B0604020202020204" pitchFamily="34" charset="0"/>
              </a:rPr>
              <a:t>Príklady použitia Fair </a:t>
            </a:r>
            <a:r>
              <a:rPr lang="sk-SK" b="1" dirty="0" err="1">
                <a:latin typeface="Arial" panose="020B0604020202020204" pitchFamily="34" charset="0"/>
                <a:ea typeface="Times New Roman" panose="02020603050405020304" pitchFamily="18" charset="0"/>
                <a:cs typeface="Arial" panose="020B0604020202020204" pitchFamily="34" charset="0"/>
              </a:rPr>
              <a:t>Use</a:t>
            </a:r>
            <a:br>
              <a:rPr lang="sk-SK" dirty="0">
                <a:latin typeface="Times New Roman" panose="02020603050405020304" pitchFamily="18" charset="0"/>
                <a:ea typeface="Times New Roman" panose="02020603050405020304" pitchFamily="18" charset="0"/>
              </a:rPr>
            </a:br>
            <a:endParaRPr lang="sk-SK" dirty="0"/>
          </a:p>
        </p:txBody>
      </p:sp>
      <p:sp>
        <p:nvSpPr>
          <p:cNvPr id="3" name="Zástupný objekt pre obsah 2">
            <a:extLst>
              <a:ext uri="{FF2B5EF4-FFF2-40B4-BE49-F238E27FC236}">
                <a16:creationId xmlns:a16="http://schemas.microsoft.com/office/drawing/2014/main" id="{F1FB2F3D-88B6-21FA-5544-90D85078D0C0}"/>
              </a:ext>
            </a:extLst>
          </p:cNvPr>
          <p:cNvSpPr>
            <a:spLocks noGrp="1"/>
          </p:cNvSpPr>
          <p:nvPr>
            <p:ph idx="1"/>
          </p:nvPr>
        </p:nvSpPr>
        <p:spPr/>
        <p:txBody>
          <a:bodyPr>
            <a:normAutofit fontScale="92500"/>
          </a:bodyPr>
          <a:lstStyle/>
          <a:p>
            <a:pPr marL="449580">
              <a:buNone/>
            </a:pPr>
            <a:r>
              <a:rPr lang="sk-SK" sz="1800" i="1" dirty="0">
                <a:effectLst/>
                <a:latin typeface="Times New Roman" panose="02020603050405020304" pitchFamily="18" charset="0"/>
                <a:ea typeface="Times New Roman" panose="02020603050405020304" pitchFamily="18" charset="0"/>
              </a:rPr>
              <a:t> </a:t>
            </a:r>
            <a:r>
              <a:rPr lang="sk-SK" sz="3200" b="1" dirty="0">
                <a:effectLst/>
                <a:latin typeface="Arial" panose="020B0604020202020204" pitchFamily="34" charset="0"/>
                <a:ea typeface="Times New Roman" panose="02020603050405020304" pitchFamily="18" charset="0"/>
                <a:cs typeface="Arial" panose="020B0604020202020204" pitchFamily="34" charset="0"/>
              </a:rPr>
              <a:t>Kritika a recenzie</a:t>
            </a:r>
            <a:r>
              <a:rPr lang="sk-SK" sz="3200" dirty="0">
                <a:effectLst/>
                <a:latin typeface="Arial" panose="020B0604020202020204" pitchFamily="34" charset="0"/>
                <a:ea typeface="Times New Roman" panose="02020603050405020304" pitchFamily="18" charset="0"/>
                <a:cs typeface="Arial" panose="020B0604020202020204" pitchFamily="34" charset="0"/>
              </a:rPr>
              <a:t>: Citát z knihy na účely recenzie.</a:t>
            </a:r>
          </a:p>
          <a:p>
            <a:pPr marL="449580">
              <a:buNone/>
            </a:pPr>
            <a:r>
              <a:rPr lang="sk-SK" sz="3200" b="1" dirty="0">
                <a:effectLst/>
                <a:latin typeface="Arial" panose="020B0604020202020204" pitchFamily="34" charset="0"/>
                <a:ea typeface="Times New Roman" panose="02020603050405020304" pitchFamily="18" charset="0"/>
                <a:cs typeface="Arial" panose="020B0604020202020204" pitchFamily="34" charset="0"/>
              </a:rPr>
              <a:t>Vzdelávacie účely</a:t>
            </a:r>
            <a:r>
              <a:rPr lang="sk-SK" sz="3200" dirty="0">
                <a:effectLst/>
                <a:latin typeface="Arial" panose="020B0604020202020204" pitchFamily="34" charset="0"/>
                <a:ea typeface="Times New Roman" panose="02020603050405020304" pitchFamily="18" charset="0"/>
                <a:cs typeface="Arial" panose="020B0604020202020204" pitchFamily="34" charset="0"/>
              </a:rPr>
              <a:t>: Použitie častí diela v učebných materiáloch.</a:t>
            </a:r>
          </a:p>
          <a:p>
            <a:pPr marL="449580">
              <a:buNone/>
            </a:pPr>
            <a:r>
              <a:rPr lang="sk-SK" sz="3200" b="1" dirty="0">
                <a:effectLst/>
                <a:latin typeface="Arial" panose="020B0604020202020204" pitchFamily="34" charset="0"/>
                <a:ea typeface="Times New Roman" panose="02020603050405020304" pitchFamily="18" charset="0"/>
                <a:cs typeface="Arial" panose="020B0604020202020204" pitchFamily="34" charset="0"/>
              </a:rPr>
              <a:t>Paródia</a:t>
            </a:r>
            <a:r>
              <a:rPr lang="sk-SK" sz="3200" dirty="0">
                <a:effectLst/>
                <a:latin typeface="Arial" panose="020B0604020202020204" pitchFamily="34" charset="0"/>
                <a:ea typeface="Times New Roman" panose="02020603050405020304" pitchFamily="18" charset="0"/>
                <a:cs typeface="Arial" panose="020B0604020202020204" pitchFamily="34" charset="0"/>
              </a:rPr>
              <a:t>: Vytvorenie paródie založenej na chránenom diele.</a:t>
            </a:r>
          </a:p>
          <a:p>
            <a:pPr marL="220980" indent="0">
              <a:buNone/>
            </a:pPr>
            <a:r>
              <a:rPr lang="sk-SK" sz="3200" b="1" dirty="0">
                <a:effectLst/>
                <a:latin typeface="Arial" panose="020B0604020202020204" pitchFamily="34" charset="0"/>
                <a:ea typeface="Times New Roman" panose="02020603050405020304" pitchFamily="18" charset="0"/>
                <a:cs typeface="Arial" panose="020B0604020202020204" pitchFamily="34" charset="0"/>
              </a:rPr>
              <a:t>Výskum a analýza</a:t>
            </a:r>
            <a:r>
              <a:rPr lang="sk-SK" sz="3200" dirty="0">
                <a:effectLst/>
                <a:latin typeface="Arial" panose="020B0604020202020204" pitchFamily="34" charset="0"/>
                <a:ea typeface="Times New Roman" panose="02020603050405020304" pitchFamily="18" charset="0"/>
                <a:cs typeface="Arial" panose="020B0604020202020204" pitchFamily="34" charset="0"/>
              </a:rPr>
              <a:t>: Použitie častí diela pre akademický výskum.</a:t>
            </a:r>
          </a:p>
          <a:p>
            <a:endParaRPr lang="sk-SK" dirty="0"/>
          </a:p>
        </p:txBody>
      </p:sp>
    </p:spTree>
    <p:extLst>
      <p:ext uri="{BB962C8B-B14F-4D97-AF65-F5344CB8AC3E}">
        <p14:creationId xmlns:p14="http://schemas.microsoft.com/office/powerpoint/2010/main" val="686759865"/>
      </p:ext>
    </p:extLst>
  </p:cSld>
  <p:clrMapOvr>
    <a:masterClrMapping/>
  </p:clrMapOvr>
</p:sld>
</file>

<file path=ppt/theme/theme1.xml><?xml version="1.0" encoding="utf-8"?>
<a:theme xmlns:a="http://schemas.openxmlformats.org/drawingml/2006/main" name="ChronicleVTI">
  <a:themeElements>
    <a:clrScheme name="Chronicle">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4297</TotalTime>
  <Words>2676</Words>
  <Application>Microsoft Macintosh PowerPoint</Application>
  <PresentationFormat>Širokouhlá</PresentationFormat>
  <Paragraphs>147</Paragraphs>
  <Slides>28</Slides>
  <Notes>1</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28</vt:i4>
      </vt:variant>
    </vt:vector>
  </HeadingPairs>
  <TitlesOfParts>
    <vt:vector size="35" baseType="lpstr">
      <vt:lpstr>Aptos</vt:lpstr>
      <vt:lpstr>Arial</vt:lpstr>
      <vt:lpstr>Calibri</vt:lpstr>
      <vt:lpstr>Calisto MT</vt:lpstr>
      <vt:lpstr>Times New Roman</vt:lpstr>
      <vt:lpstr>Univers Condensed</vt:lpstr>
      <vt:lpstr>ChronicleVTI</vt:lpstr>
      <vt:lpstr>Sprístupnenie digitalizátov</vt:lpstr>
      <vt:lpstr>Poznanie princípov autorskej ochrany</vt:lpstr>
      <vt:lpstr>Sprístupnenie digitalizátov v EU </vt:lpstr>
      <vt:lpstr>Podmienky sprístupnenia digitalizátov online v niektorých krajinách </vt:lpstr>
      <vt:lpstr>Česká republika </vt:lpstr>
      <vt:lpstr>Nemecko </vt:lpstr>
      <vt:lpstr>USA </vt:lpstr>
      <vt:lpstr>Doktrína Fair Use</vt:lpstr>
      <vt:lpstr>Príklady použitia Fair Use </vt:lpstr>
      <vt:lpstr>Švédsko </vt:lpstr>
      <vt:lpstr>Fínsko</vt:lpstr>
      <vt:lpstr>Dánsko </vt:lpstr>
      <vt:lpstr> Švajčiarsko </vt:lpstr>
      <vt:lpstr> Austrália </vt:lpstr>
      <vt:lpstr>Španielsko </vt:lpstr>
      <vt:lpstr>Kanada</vt:lpstr>
      <vt:lpstr> Belgicko, Holandsko, Luxembursko   </vt:lpstr>
      <vt:lpstr>Veľká Británia</vt:lpstr>
      <vt:lpstr>Fair dealing  </vt:lpstr>
      <vt:lpstr>Kľúčové aspekty fair dealing </vt:lpstr>
      <vt:lpstr>Fair dealing/fair use prípustný rozsah</vt:lpstr>
      <vt:lpstr>Koho sa týka „70 rokov“? Všetkých? </vt:lpstr>
      <vt:lpstr>Zamestnanecké diela</vt:lpstr>
      <vt:lpstr>Ktoré sú spoločné kritériá?</vt:lpstr>
      <vt:lpstr>Ochranná doba digitalizátu</vt:lpstr>
      <vt:lpstr>Národní digitální knihovna</vt:lpstr>
      <vt:lpstr>Pozvánka na webinář Zpřístupnění digitálních knihoven v režimu DNNT  </vt:lpstr>
      <vt:lpstr>DILIA (text zmluvy NKP)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Dušan Katuščák</dc:creator>
  <cp:lastModifiedBy>Dušan Katuščák</cp:lastModifiedBy>
  <cp:revision>14</cp:revision>
  <dcterms:created xsi:type="dcterms:W3CDTF">2025-03-13T19:21:22Z</dcterms:created>
  <dcterms:modified xsi:type="dcterms:W3CDTF">2025-03-17T08:22:02Z</dcterms:modified>
</cp:coreProperties>
</file>