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Světlý styl 1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9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se zakulaceným příčným rohem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99BA561C-326A-4134-AD5F-EE882B870B0F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7F7875C3-2DE6-4B50-A560-761C496262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4C971-4FCC-424A-A450-C9E619D48C98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96F03-CA57-4AE1-AA90-28443B042D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48C13-7944-4984-AE91-E193BE1D12A3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D58B-36DD-4B84-A606-FB6B942052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E909E4-48F7-425A-80C9-3A3ED98C7FF1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4C7FB0-A596-4BB4-B58A-CAC1CDB0CF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07127E01-05E9-4CE5-9544-5003681FE80D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8FCE10F-38BB-4422-AC91-44ECA7D278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8358A8-532C-45D0-8D5D-2E5B3A766E4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022B29-69AF-438F-A1B7-48A4F8E554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9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39F492-B510-4478-B347-866EF2393D6C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10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E6F2CA-D267-4239-9A88-228E371863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BD3877-DC8E-4B4B-8825-D89322DCD43B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F9DB46-77D4-4955-A9FC-15D12C83B2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90D8D-D428-479E-B504-145F2A1090B0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CFF62-07C7-480C-A4B2-5EA1FB27E6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8E0DC41E-0A55-4D89-A5BD-67ECBF9DE24C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7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13FC866-74E2-44B2-875E-CD2B34BC7D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5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8F4DB69E-8B16-4171-B212-D5EC7493FFD5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6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B04571B-4423-436B-A653-047B98BB1F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2AE1BB9-21D8-4AB9-9F99-51C78C82BF82}" type="datetimeFigureOut">
              <a:rPr lang="cs-CZ"/>
              <a:pPr>
                <a:defRPr/>
              </a:pPr>
              <a:t>31.10.2016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527DBF4-42AE-424D-A434-00092764D6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0" r:id="rId7"/>
    <p:sldLayoutId id="2147483857" r:id="rId8"/>
    <p:sldLayoutId id="2147483858" r:id="rId9"/>
    <p:sldLayoutId id="2147483849" r:id="rId10"/>
    <p:sldLayoutId id="2147483848" r:id="rId11"/>
  </p:sldLayoutIdLst>
  <p:transition>
    <p:fade/>
  </p:transition>
  <p:txStyles>
    <p:titleStyle>
      <a:lvl1pPr marL="53975" algn="r" rtl="0" fontAlgn="base">
        <a:spcBef>
          <a:spcPct val="0"/>
        </a:spcBef>
        <a:spcAft>
          <a:spcPct val="0"/>
        </a:spcAft>
        <a:defRPr sz="4600" kern="1200">
          <a:solidFill>
            <a:srgbClr val="FFFF9A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2pPr>
      <a:lvl3pPr marL="539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3pPr>
      <a:lvl4pPr marL="539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4pPr>
      <a:lvl5pPr marL="539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5pPr>
      <a:lvl6pPr marL="5111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6pPr>
      <a:lvl7pPr marL="9683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7pPr>
      <a:lvl8pPr marL="14255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8pPr>
      <a:lvl9pPr marL="1882775" algn="r" rtl="0" fontAlgn="base">
        <a:spcBef>
          <a:spcPct val="0"/>
        </a:spcBef>
        <a:spcAft>
          <a:spcPct val="0"/>
        </a:spcAft>
        <a:defRPr sz="4600">
          <a:solidFill>
            <a:srgbClr val="FFFF9A"/>
          </a:solidFill>
          <a:latin typeface="Rockwell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E7BC29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E7BC29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E7BC29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72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Collocations</a:t>
            </a:r>
            <a:r>
              <a:rPr lang="cs-CZ" sz="72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cs-CZ" sz="72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Podnadpis 2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59550" cy="1752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Adjective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noun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, verb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adverb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adverb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adjective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, verb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 smtClean="0">
                <a:latin typeface="Times New Roman" pitchFamily="18" charset="0"/>
                <a:cs typeface="Times New Roman" pitchFamily="18" charset="0"/>
              </a:rPr>
              <a:t>object</a:t>
            </a:r>
            <a:endParaRPr lang="cs-CZ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3960440" cy="105273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Collocations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Podnadpis 2"/>
          <p:cNvSpPr>
            <a:spLocks noGrp="1"/>
          </p:cNvSpPr>
          <p:nvPr>
            <p:ph type="subTitle" idx="1"/>
          </p:nvPr>
        </p:nvSpPr>
        <p:spPr>
          <a:xfrm>
            <a:off x="539750" y="1052513"/>
            <a:ext cx="7848600" cy="1223962"/>
          </a:xfrm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cs-CZ" smtClean="0">
                <a:latin typeface="Times New Roman" pitchFamily="18" charset="0"/>
                <a:cs typeface="Times New Roman" pitchFamily="18" charset="0"/>
              </a:rPr>
              <a:t>A collocation is a pair or group of words that are often used together.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9632" y="2996952"/>
          <a:ext cx="6624736" cy="223225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312368"/>
                <a:gridCol w="3312368"/>
              </a:tblGrid>
              <a:tr h="44645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WE SAY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WE DON‘T</a:t>
                      </a:r>
                      <a:r>
                        <a:rPr lang="cs-C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SAY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pPr algn="l"/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fast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cars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trike="sng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quick</a:t>
                      </a:r>
                      <a:r>
                        <a:rPr lang="cs-C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cars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pPr algn="l"/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fast</a:t>
                      </a:r>
                      <a:r>
                        <a:rPr lang="cs-C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food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trike="sng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quick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food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a </a:t>
                      </a:r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quick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glance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cs-C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strike="sng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fast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glance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a </a:t>
                      </a:r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quick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meal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cs-C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strike="sngStrike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fast</a:t>
                      </a:r>
                      <a:r>
                        <a:rPr lang="cs-CZ" strike="sng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cs-CZ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meal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496944" cy="1512168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en-GB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Arbitrary restriction on the substitution of the elements of a collocation</a:t>
            </a: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cs-CZ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79388" y="1628775"/>
            <a:ext cx="9144000" cy="45259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We can say </a:t>
            </a:r>
            <a:r>
              <a:rPr lang="en-GB" i="1" smtClean="0">
                <a:latin typeface="Times New Roman" pitchFamily="18" charset="0"/>
                <a:cs typeface="Times New Roman" pitchFamily="18" charset="0"/>
              </a:rPr>
              <a:t>highly sophisticated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, and we can</a:t>
            </a:r>
            <a:r>
              <a:rPr lang="cs-C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say </a:t>
            </a:r>
            <a:r>
              <a:rPr lang="en-GB" i="1" smtClean="0">
                <a:latin typeface="Times New Roman" pitchFamily="18" charset="0"/>
                <a:cs typeface="Times New Roman" pitchFamily="18" charset="0"/>
              </a:rPr>
              <a:t>extremely happy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. Both adverbs have the same </a:t>
            </a:r>
            <a:r>
              <a:rPr lang="en-GB" u="sng" smtClean="0">
                <a:latin typeface="Times New Roman" pitchFamily="18" charset="0"/>
                <a:cs typeface="Times New Roman" pitchFamily="18" charset="0"/>
              </a:rPr>
              <a:t>lexical functions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, that is adding the degree, or magnifying the impact of the adjectives (</a:t>
            </a:r>
            <a:r>
              <a:rPr lang="en-GB" i="1" smtClean="0">
                <a:latin typeface="Times New Roman" pitchFamily="18" charset="0"/>
                <a:cs typeface="Times New Roman" pitchFamily="18" charset="0"/>
              </a:rPr>
              <a:t>sophisticated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GB" i="1" smtClean="0">
                <a:latin typeface="Times New Roman" pitchFamily="18" charset="0"/>
                <a:cs typeface="Times New Roman" pitchFamily="18" charset="0"/>
              </a:rPr>
              <a:t>extremely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), However, they are not interchangeable. Still, other adverbs, such as </a:t>
            </a:r>
            <a:r>
              <a:rPr lang="en-GB" i="1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 can replace both </a:t>
            </a:r>
            <a:r>
              <a:rPr lang="en-GB" i="1" smtClean="0">
                <a:latin typeface="Times New Roman" pitchFamily="18" charset="0"/>
                <a:cs typeface="Times New Roman" pitchFamily="18" charset="0"/>
              </a:rPr>
              <a:t>highly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GB" i="1" smtClean="0">
                <a:latin typeface="Times New Roman" pitchFamily="18" charset="0"/>
                <a:cs typeface="Times New Roman" pitchFamily="18" charset="0"/>
              </a:rPr>
              <a:t>extremely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5987008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GB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Syntactic </a:t>
            </a:r>
            <a:r>
              <a:rPr lang="en-GB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modifiability</a:t>
            </a:r>
            <a:endParaRPr lang="cs-CZ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250825" y="1700213"/>
            <a:ext cx="8435975" cy="44259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	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Unlike the majority of idioms, collocations are subject to syntactic modification. For example, we can say </a:t>
            </a:r>
            <a:r>
              <a:rPr lang="en-GB" b="1" i="1" smtClean="0">
                <a:latin typeface="Times New Roman" pitchFamily="18" charset="0"/>
                <a:cs typeface="Times New Roman" pitchFamily="18" charset="0"/>
              </a:rPr>
              <a:t>effective writing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GB" b="1" i="1" smtClean="0">
                <a:latin typeface="Times New Roman" pitchFamily="18" charset="0"/>
                <a:cs typeface="Times New Roman" pitchFamily="18" charset="0"/>
              </a:rPr>
              <a:t>write effectively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mtClean="0">
              <a:latin typeface="Times New Roman" pitchFamily="18" charset="0"/>
              <a:cs typeface="Times New Roman" pitchFamily="18" charset="0"/>
            </a:endParaRPr>
          </a:p>
          <a:p>
            <a:endParaRPr lang="cs-CZ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5637312" cy="836712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GB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GB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Collocation</a:t>
            </a:r>
            <a:endParaRPr lang="cs-CZ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45432"/>
            <a:ext cx="8892480" cy="5112568"/>
          </a:xfrm>
        </p:spPr>
        <p:txBody>
          <a:bodyPr numCol="2" spcCol="180000">
            <a:normAutofit fontScale="62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u="sng" dirty="0">
                <a:latin typeface="Times New Roman" pitchFamily="18" charset="0"/>
                <a:cs typeface="Times New Roman" pitchFamily="18" charset="0"/>
              </a:rPr>
              <a:t>1. adverb + adjective</a:t>
            </a:r>
            <a:endParaRPr lang="cs-CZ" u="sng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entered a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richly decorated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room.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Are you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fully aware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of the implications of your action?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u="sng" dirty="0">
                <a:latin typeface="Times New Roman" pitchFamily="18" charset="0"/>
                <a:cs typeface="Times New Roman" pitchFamily="18" charset="0"/>
              </a:rPr>
              <a:t>. adjective + noun</a:t>
            </a:r>
            <a:endParaRPr lang="cs-CZ" u="sng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The doctor ordered him to take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regular exercise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was writhing on the ground in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excruciating pain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GB" u="sng" dirty="0">
                <a:latin typeface="Times New Roman" pitchFamily="18" charset="0"/>
                <a:cs typeface="Times New Roman" pitchFamily="18" charset="0"/>
              </a:rPr>
              <a:t>. noun + noun</a:t>
            </a:r>
            <a:endParaRPr lang="cs-CZ" u="sng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Let's give Mr Jones a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round of applause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I'd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like to buy two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bars of soap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please.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u="sng" dirty="0">
                <a:latin typeface="Times New Roman" pitchFamily="18" charset="0"/>
                <a:cs typeface="Times New Roman" pitchFamily="18" charset="0"/>
              </a:rPr>
              <a:t>. noun + verb</a:t>
            </a:r>
            <a:endParaRPr lang="cs-CZ" u="sng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The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lion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started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to roar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when it heard the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dog barking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b="1" dirty="0">
                <a:latin typeface="Times New Roman" pitchFamily="18" charset="0"/>
                <a:cs typeface="Times New Roman" pitchFamily="18" charset="0"/>
              </a:rPr>
              <a:t>Snow was falling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as our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plane took off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u="sng" dirty="0">
                <a:latin typeface="Times New Roman" pitchFamily="18" charset="0"/>
                <a:cs typeface="Times New Roman" pitchFamily="18" charset="0"/>
              </a:rPr>
              <a:t>5. verb + noun</a:t>
            </a:r>
            <a:endParaRPr lang="cs-CZ" u="sng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always try to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do my homework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in the morning, after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making my bed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He has been asked to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give a presentation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about his work.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GB" u="sng" dirty="0">
                <a:latin typeface="Times New Roman" pitchFamily="18" charset="0"/>
                <a:cs typeface="Times New Roman" pitchFamily="18" charset="0"/>
              </a:rPr>
              <a:t>. verb + expression with preposition</a:t>
            </a:r>
            <a:endParaRPr lang="cs-CZ" u="sng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We had to return home because we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had run out of money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At first her eyes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filled with horror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, and then she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burst into tears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u="sng" dirty="0">
                <a:latin typeface="Times New Roman" pitchFamily="18" charset="0"/>
                <a:cs typeface="Times New Roman" pitchFamily="18" charset="0"/>
              </a:rPr>
              <a:t>7. verb + adverb</a:t>
            </a:r>
            <a:endParaRPr lang="cs-CZ" u="sng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She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placed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her keys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gently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on the table and sat down.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Mary 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whispered softly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 in John's ear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784976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cs-CZ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Choose</a:t>
            </a:r>
            <a:r>
              <a:rPr lang="cs-CZ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correct</a:t>
            </a:r>
            <a:r>
              <a:rPr lang="cs-CZ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collocation</a:t>
            </a:r>
            <a:r>
              <a:rPr lang="cs-CZ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cs-CZ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MAKE.</a:t>
            </a:r>
            <a:endParaRPr lang="cs-CZ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Did the fire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do / make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much damage to the factory? 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 hate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doing / making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my homework at the last minute.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You must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do / make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 effort to work harder.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Did you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do / make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any work at the weekend?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We are trying to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do / make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improvements to the systém for registering.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Do you think it would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do / make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any harm if I cut some leaves off this plant?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88640"/>
            <a:ext cx="8229600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cs-CZ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Choose</a:t>
            </a:r>
            <a:r>
              <a:rPr lang="cs-CZ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correct</a:t>
            </a:r>
            <a:r>
              <a:rPr lang="cs-CZ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collocation</a:t>
            </a:r>
            <a:endParaRPr lang="cs-CZ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She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had / took / paid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attention to what I told her and started working harder.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had / make / took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over a hundred photographs on my trip to Antarctica. 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She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made / paid / brought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me a nice commpliment yesterday.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got / made / had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 bad dream last night and woke up sweating. 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President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made / gave / paid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tribute to all the people who had supported him.</a:t>
            </a:r>
          </a:p>
          <a:p>
            <a:pPr marL="457200" indent="-457200">
              <a:buFont typeface="Wingdings 2" pitchFamily="18" charset="2"/>
              <a:buAutoNum type="arabi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got / took / had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liking to our new teacher the moment I met her.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cs-CZ" sz="5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  <a:cs typeface="Times New Roman" pitchFamily="18" charset="0"/>
              </a:rPr>
              <a:t>- THE END -</a:t>
            </a:r>
            <a:endParaRPr lang="cs-CZ" sz="5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2124075" y="2276475"/>
            <a:ext cx="5049838" cy="631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Thank you for your attention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128</TotalTime>
  <Words>277</Words>
  <Application>Microsoft Office PowerPoint</Application>
  <PresentationFormat>Předvádění na obrazovce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Rockwell</vt:lpstr>
      <vt:lpstr>Arial</vt:lpstr>
      <vt:lpstr>Wingdings 2</vt:lpstr>
      <vt:lpstr>Calibri</vt:lpstr>
      <vt:lpstr>Times New Roman</vt:lpstr>
      <vt:lpstr>Lití písma</vt:lpstr>
      <vt:lpstr>Collocations:</vt:lpstr>
      <vt:lpstr>Collocations</vt:lpstr>
      <vt:lpstr>Arbitrary restriction on the substitution of the elements of a collocation </vt:lpstr>
      <vt:lpstr>Syntactic modifiability</vt:lpstr>
      <vt:lpstr>Types of Collocation</vt:lpstr>
      <vt:lpstr>Choose the correct collocation DO or MAKE.</vt:lpstr>
      <vt:lpstr>Choose the correct collocation</vt:lpstr>
      <vt:lpstr>- THE END 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Collocations</dc:title>
  <dc:creator>Lucie Hrádelová</dc:creator>
  <cp:lastModifiedBy> </cp:lastModifiedBy>
  <cp:revision>15</cp:revision>
  <dcterms:created xsi:type="dcterms:W3CDTF">2011-11-05T14:37:47Z</dcterms:created>
  <dcterms:modified xsi:type="dcterms:W3CDTF">2016-10-31T11:58:29Z</dcterms:modified>
</cp:coreProperties>
</file>