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FBF2-63BC-47C1-AA5A-2C61A38252C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BF-5A1B-41DC-AEDE-AEE40CFCD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3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FBF2-63BC-47C1-AA5A-2C61A38252C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BF-5A1B-41DC-AEDE-AEE40CFCD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950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FBF2-63BC-47C1-AA5A-2C61A38252C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BF-5A1B-41DC-AEDE-AEE40CFCD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912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FBF2-63BC-47C1-AA5A-2C61A38252C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BF-5A1B-41DC-AEDE-AEE40CFCD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17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FBF2-63BC-47C1-AA5A-2C61A38252C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BF-5A1B-41DC-AEDE-AEE40CFCD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62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FBF2-63BC-47C1-AA5A-2C61A38252C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BF-5A1B-41DC-AEDE-AEE40CFCD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479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FBF2-63BC-47C1-AA5A-2C61A38252C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BF-5A1B-41DC-AEDE-AEE40CFCD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445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FBF2-63BC-47C1-AA5A-2C61A38252C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BF-5A1B-41DC-AEDE-AEE40CFCD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978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FBF2-63BC-47C1-AA5A-2C61A38252C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BF-5A1B-41DC-AEDE-AEE40CFCD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40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FBF2-63BC-47C1-AA5A-2C61A38252C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BF-5A1B-41DC-AEDE-AEE40CFCD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40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FBF2-63BC-47C1-AA5A-2C61A38252C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BF-5A1B-41DC-AEDE-AEE40CFCD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19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5FBF2-63BC-47C1-AA5A-2C61A38252C2}" type="datetimeFigureOut">
              <a:rPr lang="cs-CZ" smtClean="0"/>
              <a:t>15.08.2023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04BBF-5A1B-41DC-AEDE-AEE40CFCD1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890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Pseudo</a:t>
            </a:r>
            <a:r>
              <a:rPr lang="cs-CZ" dirty="0" smtClean="0"/>
              <a:t> –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Kron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36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EI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Spanish</a:t>
            </a:r>
            <a:r>
              <a:rPr lang="cs-CZ" dirty="0" smtClean="0"/>
              <a:t> </a:t>
            </a:r>
            <a:r>
              <a:rPr lang="cs-CZ" dirty="0" err="1" smtClean="0"/>
              <a:t>definite</a:t>
            </a:r>
            <a:r>
              <a:rPr lang="cs-CZ" dirty="0" smtClean="0"/>
              <a:t> </a:t>
            </a:r>
            <a:r>
              <a:rPr lang="cs-CZ" dirty="0" err="1" smtClean="0"/>
              <a:t>article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equivalent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as in El </a:t>
            </a:r>
            <a:r>
              <a:rPr lang="cs-CZ" dirty="0" err="1" smtClean="0"/>
              <a:t>Dorado</a:t>
            </a:r>
            <a:r>
              <a:rPr lang="cs-CZ" dirty="0" smtClean="0"/>
              <a:t> and El </a:t>
            </a:r>
            <a:r>
              <a:rPr lang="cs-CZ" dirty="0" err="1" smtClean="0"/>
              <a:t>Greco</a:t>
            </a:r>
            <a:endParaRPr lang="cs-CZ" dirty="0" smtClean="0"/>
          </a:p>
          <a:p>
            <a:r>
              <a:rPr lang="cs-CZ" dirty="0" err="1" smtClean="0"/>
              <a:t>Since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20 </a:t>
            </a:r>
            <a:r>
              <a:rPr lang="cs-CZ" dirty="0" err="1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century</a:t>
            </a:r>
            <a:r>
              <a:rPr lang="cs-CZ" dirty="0" smtClean="0"/>
              <a:t>, </a:t>
            </a:r>
            <a:r>
              <a:rPr lang="cs-CZ" dirty="0" err="1" smtClean="0"/>
              <a:t>it</a:t>
            </a:r>
            <a:r>
              <a:rPr lang="cs-CZ" dirty="0" smtClean="0"/>
              <a:t> has </a:t>
            </a:r>
            <a:r>
              <a:rPr lang="cs-CZ" dirty="0" err="1" smtClean="0"/>
              <a:t>been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in </a:t>
            </a:r>
            <a:r>
              <a:rPr lang="cs-CZ" dirty="0" err="1" smtClean="0"/>
              <a:t>titles</a:t>
            </a:r>
            <a:r>
              <a:rPr lang="cs-CZ" dirty="0" smtClean="0"/>
              <a:t> such as </a:t>
            </a:r>
            <a:r>
              <a:rPr lang="cs-CZ" dirty="0" smtClean="0">
                <a:solidFill>
                  <a:srgbClr val="FF0000"/>
                </a:solidFill>
              </a:rPr>
              <a:t>El </a:t>
            </a:r>
            <a:r>
              <a:rPr lang="cs-CZ" dirty="0" err="1" smtClean="0">
                <a:solidFill>
                  <a:srgbClr val="FF0000"/>
                </a:solidFill>
              </a:rPr>
              <a:t>Supremo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in such </a:t>
            </a:r>
            <a:r>
              <a:rPr lang="cs-CZ" dirty="0" err="1" smtClean="0"/>
              <a:t>colloquial</a:t>
            </a:r>
            <a:r>
              <a:rPr lang="cs-CZ" dirty="0" smtClean="0"/>
              <a:t> </a:t>
            </a:r>
            <a:r>
              <a:rPr lang="cs-CZ" dirty="0" err="1" smtClean="0"/>
              <a:t>expressions</a:t>
            </a:r>
            <a:r>
              <a:rPr lang="cs-CZ" dirty="0" smtClean="0"/>
              <a:t> as:</a:t>
            </a:r>
          </a:p>
          <a:p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El </a:t>
            </a:r>
            <a:r>
              <a:rPr lang="cs-CZ" dirty="0" err="1" smtClean="0">
                <a:solidFill>
                  <a:srgbClr val="FF0000"/>
                </a:solidFill>
              </a:rPr>
              <a:t>Cheapo</a:t>
            </a:r>
            <a:r>
              <a:rPr lang="cs-CZ" dirty="0" smtClean="0">
                <a:solidFill>
                  <a:srgbClr val="FF0000"/>
                </a:solidFill>
              </a:rPr>
              <a:t> –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recorded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1960s,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means</a:t>
            </a:r>
            <a:r>
              <a:rPr lang="cs-CZ" dirty="0" smtClean="0"/>
              <a:t> „very </a:t>
            </a:r>
            <a:r>
              <a:rPr lang="cs-CZ" dirty="0" err="1" smtClean="0"/>
              <a:t>cheap</a:t>
            </a:r>
            <a:r>
              <a:rPr lang="cs-CZ" dirty="0" smtClean="0"/>
              <a:t>,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poor</a:t>
            </a:r>
            <a:r>
              <a:rPr lang="cs-CZ" dirty="0" smtClean="0"/>
              <a:t> </a:t>
            </a:r>
            <a:r>
              <a:rPr lang="cs-CZ" dirty="0" err="1" smtClean="0"/>
              <a:t>quality</a:t>
            </a:r>
            <a:r>
              <a:rPr lang="cs-CZ" dirty="0" smtClean="0"/>
              <a:t>“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adjective</a:t>
            </a:r>
            <a:r>
              <a:rPr lang="cs-CZ" dirty="0" smtClean="0"/>
              <a:t> </a:t>
            </a:r>
            <a:r>
              <a:rPr lang="cs-CZ" i="1" dirty="0" err="1" smtClean="0"/>
              <a:t>cheap</a:t>
            </a:r>
            <a:r>
              <a:rPr lang="cs-CZ" dirty="0" smtClean="0"/>
              <a:t> made to </a:t>
            </a:r>
            <a:r>
              <a:rPr lang="cs-CZ" dirty="0" err="1" smtClean="0"/>
              <a:t>resemble</a:t>
            </a:r>
            <a:r>
              <a:rPr lang="cs-CZ" dirty="0" smtClean="0"/>
              <a:t> a </a:t>
            </a:r>
            <a:r>
              <a:rPr lang="cs-CZ" dirty="0" err="1" smtClean="0"/>
              <a:t>Spanish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addition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i="1" dirty="0" smtClean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794371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 smtClean="0"/>
              <a:t>Costa</a:t>
            </a:r>
            <a:r>
              <a:rPr lang="cs-CZ" i="1" dirty="0" smtClean="0"/>
              <a:t> Brava </a:t>
            </a:r>
            <a:r>
              <a:rPr lang="cs-CZ" dirty="0" smtClean="0"/>
              <a:t>and</a:t>
            </a:r>
            <a:r>
              <a:rPr lang="cs-CZ" i="1" dirty="0" smtClean="0"/>
              <a:t> </a:t>
            </a:r>
            <a:r>
              <a:rPr lang="cs-CZ" i="1" dirty="0" err="1" smtClean="0"/>
              <a:t>Costa</a:t>
            </a:r>
            <a:r>
              <a:rPr lang="cs-CZ" i="1" dirty="0" smtClean="0"/>
              <a:t> </a:t>
            </a:r>
            <a:r>
              <a:rPr lang="cs-CZ" i="1" dirty="0" err="1" smtClean="0"/>
              <a:t>del</a:t>
            </a:r>
            <a:r>
              <a:rPr lang="cs-CZ" i="1" dirty="0" smtClean="0"/>
              <a:t> Sol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Costa</a:t>
            </a:r>
            <a:r>
              <a:rPr lang="cs-CZ" i="1" dirty="0" smtClean="0"/>
              <a:t> Brava </a:t>
            </a:r>
            <a:r>
              <a:rPr lang="cs-CZ" dirty="0" smtClean="0"/>
              <a:t>and</a:t>
            </a:r>
            <a:r>
              <a:rPr lang="cs-CZ" i="1" dirty="0" smtClean="0"/>
              <a:t> </a:t>
            </a:r>
            <a:r>
              <a:rPr lang="cs-CZ" i="1" dirty="0" err="1" smtClean="0"/>
              <a:t>Costa</a:t>
            </a:r>
            <a:r>
              <a:rPr lang="cs-CZ" i="1" dirty="0" smtClean="0"/>
              <a:t> </a:t>
            </a:r>
            <a:r>
              <a:rPr lang="cs-CZ" i="1" dirty="0" err="1" smtClean="0"/>
              <a:t>del</a:t>
            </a:r>
            <a:r>
              <a:rPr lang="cs-CZ" i="1" dirty="0" smtClean="0"/>
              <a:t> Sol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inspired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pseudo-Spanish</a:t>
            </a:r>
            <a:r>
              <a:rPr lang="cs-CZ" dirty="0" smtClean="0"/>
              <a:t> </a:t>
            </a:r>
            <a:r>
              <a:rPr lang="cs-CZ" dirty="0" err="1" smtClean="0"/>
              <a:t>names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resort </a:t>
            </a:r>
            <a:r>
              <a:rPr lang="cs-CZ" dirty="0" err="1" smtClean="0"/>
              <a:t>areas</a:t>
            </a:r>
            <a:r>
              <a:rPr lang="cs-CZ" dirty="0" smtClean="0"/>
              <a:t> such as </a:t>
            </a:r>
            <a:r>
              <a:rPr lang="cs-CZ" dirty="0" err="1" smtClean="0"/>
              <a:t>the</a:t>
            </a:r>
            <a:r>
              <a:rPr lang="cs-CZ" dirty="0" smtClean="0"/>
              <a:t>:</a:t>
            </a:r>
          </a:p>
          <a:p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Costa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Geriatrica</a:t>
            </a:r>
            <a:r>
              <a:rPr lang="cs-CZ" dirty="0" smtClean="0"/>
              <a:t>, </a:t>
            </a:r>
            <a:r>
              <a:rPr lang="cs-CZ" dirty="0" err="1" smtClean="0"/>
              <a:t>describing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largely</a:t>
            </a:r>
            <a:r>
              <a:rPr lang="cs-CZ" dirty="0" smtClean="0"/>
              <a:t> </a:t>
            </a:r>
            <a:r>
              <a:rPr lang="cs-CZ" dirty="0" err="1" smtClean="0"/>
              <a:t>frequented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inhabited</a:t>
            </a:r>
            <a:r>
              <a:rPr lang="cs-CZ" dirty="0" smtClean="0"/>
              <a:t> by </a:t>
            </a:r>
            <a:r>
              <a:rPr lang="cs-CZ" dirty="0" err="1" smtClean="0"/>
              <a:t>elderly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endParaRPr lang="cs-CZ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2836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Pseudo</a:t>
            </a:r>
            <a:r>
              <a:rPr lang="cs-CZ" dirty="0" smtClean="0"/>
              <a:t> –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 </a:t>
            </a: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look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imports</a:t>
            </a:r>
            <a:r>
              <a:rPr lang="cs-CZ" dirty="0" smtClean="0"/>
              <a:t> are not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seem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been</a:t>
            </a:r>
            <a:r>
              <a:rPr lang="cs-CZ" dirty="0" smtClean="0"/>
              <a:t> </a:t>
            </a:r>
            <a:r>
              <a:rPr lang="cs-CZ" dirty="0" err="1" smtClean="0"/>
              <a:t>formed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existing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 and, </a:t>
            </a:r>
            <a:r>
              <a:rPr lang="cs-CZ" dirty="0" err="1" smtClean="0"/>
              <a:t>while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appearance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loanword</a:t>
            </a:r>
            <a:r>
              <a:rPr lang="cs-CZ" dirty="0" smtClean="0"/>
              <a:t>, in </a:t>
            </a:r>
            <a:r>
              <a:rPr lang="cs-CZ" dirty="0" err="1" smtClean="0"/>
              <a:t>fact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no </a:t>
            </a:r>
            <a:r>
              <a:rPr lang="cs-CZ" dirty="0" err="1" smtClean="0"/>
              <a:t>equivalent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supposed</a:t>
            </a:r>
            <a:r>
              <a:rPr lang="cs-CZ" dirty="0" smtClean="0"/>
              <a:t> source </a:t>
            </a:r>
            <a:r>
              <a:rPr lang="cs-CZ" dirty="0" err="1" smtClean="0"/>
              <a:t>language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9482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Nom</a:t>
            </a:r>
            <a:r>
              <a:rPr lang="cs-CZ" dirty="0" smtClean="0"/>
              <a:t> de </a:t>
            </a:r>
            <a:r>
              <a:rPr lang="cs-CZ" dirty="0" err="1" smtClean="0"/>
              <a:t>plume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assumed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by a </a:t>
            </a:r>
            <a:r>
              <a:rPr lang="cs-CZ" dirty="0" err="1" smtClean="0"/>
              <a:t>writer</a:t>
            </a:r>
            <a:r>
              <a:rPr lang="cs-CZ" dirty="0" smtClean="0"/>
              <a:t> </a:t>
            </a:r>
            <a:r>
              <a:rPr lang="cs-CZ" dirty="0" err="1" smtClean="0"/>
              <a:t>instead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, a </a:t>
            </a:r>
            <a:r>
              <a:rPr lang="cs-CZ" dirty="0" err="1" smtClean="0"/>
              <a:t>pen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“</a:t>
            </a:r>
          </a:p>
          <a:p>
            <a:r>
              <a:rPr lang="cs-CZ" dirty="0" err="1" smtClean="0"/>
              <a:t>Looks</a:t>
            </a:r>
            <a:r>
              <a:rPr lang="cs-CZ" dirty="0" smtClean="0"/>
              <a:t> </a:t>
            </a:r>
            <a:r>
              <a:rPr lang="cs-CZ" dirty="0" err="1" smtClean="0"/>
              <a:t>French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formed</a:t>
            </a:r>
            <a:r>
              <a:rPr lang="cs-CZ" dirty="0" smtClean="0"/>
              <a:t> in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French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early 19th </a:t>
            </a:r>
            <a:r>
              <a:rPr lang="cs-CZ" dirty="0" err="1" smtClean="0"/>
              <a:t>century</a:t>
            </a:r>
            <a:endParaRPr lang="cs-CZ" dirty="0" smtClean="0"/>
          </a:p>
          <a:p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pattern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genuinly</a:t>
            </a:r>
            <a:r>
              <a:rPr lang="cs-CZ" dirty="0" smtClean="0"/>
              <a:t> </a:t>
            </a:r>
            <a:r>
              <a:rPr lang="cs-CZ" dirty="0" err="1" smtClean="0"/>
              <a:t>French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nom</a:t>
            </a:r>
            <a:r>
              <a:rPr lang="cs-CZ" b="1" dirty="0" smtClean="0">
                <a:solidFill>
                  <a:srgbClr val="FF0000"/>
                </a:solidFill>
              </a:rPr>
              <a:t> de </a:t>
            </a:r>
            <a:r>
              <a:rPr lang="cs-CZ" b="1" dirty="0" err="1" smtClean="0">
                <a:solidFill>
                  <a:srgbClr val="FF0000"/>
                </a:solidFill>
              </a:rPr>
              <a:t>guerre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„</a:t>
            </a:r>
            <a:r>
              <a:rPr lang="cs-CZ" dirty="0" err="1" smtClean="0">
                <a:solidFill>
                  <a:srgbClr val="FF0000"/>
                </a:solidFill>
              </a:rPr>
              <a:t>an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assumed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name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under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which</a:t>
            </a:r>
            <a:r>
              <a:rPr lang="cs-CZ" dirty="0" smtClean="0">
                <a:solidFill>
                  <a:srgbClr val="FF0000"/>
                </a:solidFill>
              </a:rPr>
              <a:t> a person </a:t>
            </a:r>
            <a:r>
              <a:rPr lang="cs-CZ" dirty="0" err="1" smtClean="0">
                <a:solidFill>
                  <a:srgbClr val="FF0000"/>
                </a:solidFill>
              </a:rPr>
              <a:t>engages</a:t>
            </a:r>
            <a:r>
              <a:rPr lang="cs-CZ" dirty="0" smtClean="0">
                <a:solidFill>
                  <a:srgbClr val="FF0000"/>
                </a:solidFill>
              </a:rPr>
              <a:t> in </a:t>
            </a:r>
            <a:r>
              <a:rPr lang="cs-CZ" dirty="0" err="1" smtClean="0">
                <a:solidFill>
                  <a:srgbClr val="FF0000"/>
                </a:solidFill>
              </a:rPr>
              <a:t>combat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some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other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activity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enterprise</a:t>
            </a:r>
            <a:r>
              <a:rPr lang="cs-CZ" dirty="0" smtClean="0">
                <a:solidFill>
                  <a:srgbClr val="FF0000"/>
                </a:solidFill>
              </a:rPr>
              <a:t>“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863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Bon </a:t>
            </a:r>
            <a:r>
              <a:rPr lang="cs-CZ" dirty="0" err="1" smtClean="0"/>
              <a:t>viveur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Pseudo</a:t>
            </a:r>
            <a:r>
              <a:rPr lang="cs-CZ" dirty="0" err="1"/>
              <a:t>-</a:t>
            </a:r>
            <a:r>
              <a:rPr lang="cs-CZ" dirty="0" err="1" smtClean="0"/>
              <a:t>French</a:t>
            </a:r>
            <a:r>
              <a:rPr lang="cs-CZ" dirty="0" smtClean="0"/>
              <a:t> </a:t>
            </a:r>
            <a:r>
              <a:rPr lang="cs-CZ" dirty="0" err="1" smtClean="0"/>
              <a:t>coinage</a:t>
            </a:r>
            <a:r>
              <a:rPr lang="cs-CZ" dirty="0" smtClean="0"/>
              <a:t> </a:t>
            </a:r>
            <a:r>
              <a:rPr lang="cs-CZ" dirty="0" err="1" smtClean="0"/>
              <a:t>formed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French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„</a:t>
            </a:r>
            <a:r>
              <a:rPr lang="cs-CZ" dirty="0" err="1" smtClean="0"/>
              <a:t>good</a:t>
            </a:r>
            <a:r>
              <a:rPr lang="cs-CZ" dirty="0" smtClean="0"/>
              <a:t>“ and „</a:t>
            </a:r>
            <a:r>
              <a:rPr lang="cs-CZ" dirty="0" err="1" smtClean="0"/>
              <a:t>living</a:t>
            </a:r>
            <a:r>
              <a:rPr lang="cs-CZ" dirty="0" smtClean="0"/>
              <a:t> person“ to </a:t>
            </a:r>
            <a:r>
              <a:rPr lang="cs-CZ" dirty="0" err="1" smtClean="0"/>
              <a:t>match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earlier</a:t>
            </a:r>
            <a:r>
              <a:rPr lang="cs-CZ" dirty="0" smtClean="0"/>
              <a:t> </a:t>
            </a:r>
            <a:r>
              <a:rPr lang="cs-CZ" dirty="0" err="1" smtClean="0"/>
              <a:t>imported</a:t>
            </a:r>
            <a:r>
              <a:rPr lang="cs-CZ" dirty="0" smtClean="0"/>
              <a:t> </a:t>
            </a:r>
            <a:r>
              <a:rPr lang="cs-CZ" dirty="0" err="1" smtClean="0"/>
              <a:t>phrase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bon vivant</a:t>
            </a:r>
          </a:p>
          <a:p>
            <a:r>
              <a:rPr lang="cs-CZ" dirty="0" smtClean="0"/>
              <a:t>„</a:t>
            </a:r>
            <a:r>
              <a:rPr lang="en-US" dirty="0" smtClean="0">
                <a:solidFill>
                  <a:srgbClr val="FF0000"/>
                </a:solidFill>
              </a:rPr>
              <a:t>a person who lives luxuriously and enjoys good food and drink</a:t>
            </a:r>
            <a:r>
              <a:rPr lang="cs-CZ" dirty="0" smtClean="0"/>
              <a:t>“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406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Braggadocio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Italian</a:t>
            </a:r>
            <a:r>
              <a:rPr lang="cs-CZ" dirty="0" smtClean="0"/>
              <a:t> </a:t>
            </a:r>
            <a:r>
              <a:rPr lang="cs-CZ" dirty="0" err="1" smtClean="0"/>
              <a:t>sounding</a:t>
            </a:r>
            <a:endParaRPr lang="cs-CZ" dirty="0" smtClean="0"/>
          </a:p>
          <a:p>
            <a:r>
              <a:rPr lang="cs-CZ" dirty="0" err="1" smtClean="0"/>
              <a:t>Denoting</a:t>
            </a:r>
            <a:r>
              <a:rPr lang="cs-CZ" dirty="0" smtClean="0"/>
              <a:t> </a:t>
            </a:r>
            <a:r>
              <a:rPr lang="cs-CZ" dirty="0" err="1" smtClean="0"/>
              <a:t>boastful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arrogant</a:t>
            </a:r>
            <a:r>
              <a:rPr lang="cs-CZ" dirty="0" smtClean="0"/>
              <a:t> </a:t>
            </a:r>
            <a:r>
              <a:rPr lang="cs-CZ" dirty="0" err="1" smtClean="0"/>
              <a:t>behavior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Originally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b="1" dirty="0" smtClean="0"/>
              <a:t>Edmund Spenser </a:t>
            </a:r>
            <a:r>
              <a:rPr lang="cs-CZ" dirty="0" err="1" smtClean="0"/>
              <a:t>gave</a:t>
            </a:r>
            <a:r>
              <a:rPr lang="cs-CZ" dirty="0" smtClean="0"/>
              <a:t> to a </a:t>
            </a:r>
            <a:r>
              <a:rPr lang="cs-CZ" dirty="0" err="1" smtClean="0"/>
              <a:t>boastful</a:t>
            </a:r>
            <a:r>
              <a:rPr lang="cs-CZ" dirty="0" smtClean="0"/>
              <a:t> </a:t>
            </a:r>
            <a:r>
              <a:rPr lang="cs-CZ" dirty="0" err="1" smtClean="0"/>
              <a:t>character</a:t>
            </a:r>
            <a:r>
              <a:rPr lang="cs-CZ" dirty="0" smtClean="0"/>
              <a:t> in his poem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Faerie</a:t>
            </a:r>
            <a:r>
              <a:rPr lang="cs-CZ" b="1" dirty="0" smtClean="0"/>
              <a:t> </a:t>
            </a:r>
            <a:r>
              <a:rPr lang="cs-CZ" b="1" dirty="0" err="1" smtClean="0"/>
              <a:t>Queene</a:t>
            </a:r>
            <a:endParaRPr lang="cs-CZ" b="1" dirty="0" smtClean="0"/>
          </a:p>
          <a:p>
            <a:r>
              <a:rPr lang="cs-CZ" dirty="0" err="1" smtClean="0"/>
              <a:t>Ending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authentically</a:t>
            </a:r>
            <a:r>
              <a:rPr lang="cs-CZ" dirty="0" smtClean="0"/>
              <a:t> </a:t>
            </a:r>
            <a:r>
              <a:rPr lang="cs-CZ" dirty="0" err="1" smtClean="0"/>
              <a:t>Italian</a:t>
            </a:r>
            <a:r>
              <a:rPr lang="cs-CZ" dirty="0" smtClean="0"/>
              <a:t> sufix  </a:t>
            </a:r>
            <a:r>
              <a:rPr lang="cs-CZ" b="1" dirty="0" smtClean="0"/>
              <a:t>- </a:t>
            </a:r>
            <a:r>
              <a:rPr lang="cs-CZ" b="1" dirty="0" err="1" smtClean="0">
                <a:solidFill>
                  <a:srgbClr val="FF0000"/>
                </a:solidFill>
              </a:rPr>
              <a:t>occio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Suggesting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something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large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its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kind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part </a:t>
            </a:r>
            <a:r>
              <a:rPr lang="cs-CZ" dirty="0" err="1" smtClean="0"/>
              <a:t>comes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brag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braggart</a:t>
            </a:r>
            <a:r>
              <a:rPr lang="cs-CZ" dirty="0" smtClean="0">
                <a:solidFill>
                  <a:srgbClr val="FF0000"/>
                </a:solidFill>
              </a:rPr>
              <a:t> (</a:t>
            </a:r>
            <a:r>
              <a:rPr lang="en-US" dirty="0" smtClean="0">
                <a:solidFill>
                  <a:srgbClr val="FF0000"/>
                </a:solidFill>
              </a:rPr>
              <a:t>a person who does a lot of bragging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366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 as a </a:t>
            </a:r>
            <a:r>
              <a:rPr lang="cs-CZ" dirty="0" err="1" smtClean="0"/>
              <a:t>template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Sometimes</a:t>
            </a:r>
            <a:r>
              <a:rPr lang="cs-CZ" dirty="0" smtClean="0"/>
              <a:t> a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as a </a:t>
            </a:r>
            <a:r>
              <a:rPr lang="cs-CZ" dirty="0" err="1" smtClean="0"/>
              <a:t>template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,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humorous</a:t>
            </a:r>
            <a:r>
              <a:rPr lang="cs-CZ" dirty="0" smtClean="0"/>
              <a:t> </a:t>
            </a:r>
            <a:r>
              <a:rPr lang="cs-CZ" dirty="0" err="1" smtClean="0"/>
              <a:t>coinages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113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Literati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From</a:t>
            </a:r>
            <a:r>
              <a:rPr lang="cs-CZ" dirty="0" smtClean="0"/>
              <a:t> Latin</a:t>
            </a:r>
          </a:p>
          <a:p>
            <a:r>
              <a:rPr lang="cs-CZ" dirty="0" err="1" smtClean="0"/>
              <a:t>Dates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17th </a:t>
            </a:r>
            <a:r>
              <a:rPr lang="cs-CZ" dirty="0" err="1" smtClean="0"/>
              <a:t>century</a:t>
            </a:r>
            <a:r>
              <a:rPr lang="cs-CZ" dirty="0" smtClean="0"/>
              <a:t> and </a:t>
            </a:r>
            <a:r>
              <a:rPr lang="cs-CZ" dirty="0" err="1" smtClean="0"/>
              <a:t>refers</a:t>
            </a:r>
            <a:r>
              <a:rPr lang="cs-CZ" dirty="0" smtClean="0"/>
              <a:t> to </a:t>
            </a:r>
            <a:r>
              <a:rPr lang="cs-CZ" dirty="0" err="1" smtClean="0"/>
              <a:t>well</a:t>
            </a:r>
            <a:r>
              <a:rPr lang="cs-CZ" dirty="0" smtClean="0"/>
              <a:t> </a:t>
            </a:r>
            <a:r>
              <a:rPr lang="cs-CZ" dirty="0" err="1" smtClean="0"/>
              <a:t>educated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who</a:t>
            </a:r>
            <a:r>
              <a:rPr lang="cs-CZ" dirty="0" smtClean="0"/>
              <a:t> are </a:t>
            </a:r>
            <a:r>
              <a:rPr lang="cs-CZ" dirty="0" err="1" smtClean="0"/>
              <a:t>interested</a:t>
            </a:r>
            <a:r>
              <a:rPr lang="cs-CZ" dirty="0" smtClean="0"/>
              <a:t> in </a:t>
            </a:r>
            <a:r>
              <a:rPr lang="cs-CZ" dirty="0" err="1" smtClean="0"/>
              <a:t>literature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descendants</a:t>
            </a:r>
            <a:r>
              <a:rPr lang="cs-CZ" dirty="0" smtClean="0"/>
              <a:t> </a:t>
            </a:r>
            <a:r>
              <a:rPr lang="cs-CZ" dirty="0" err="1" smtClean="0"/>
              <a:t>include</a:t>
            </a:r>
            <a:r>
              <a:rPr lang="cs-CZ" dirty="0" smtClean="0"/>
              <a:t>: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Glitterati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dirty="0" err="1" smtClean="0"/>
              <a:t>fashionable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celebrities</a:t>
            </a:r>
            <a:endParaRPr lang="cs-CZ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Chatterati</a:t>
            </a:r>
            <a:r>
              <a:rPr lang="cs-CZ" dirty="0" smtClean="0"/>
              <a:t> – </a:t>
            </a:r>
            <a:r>
              <a:rPr lang="cs-CZ" dirty="0" err="1" smtClean="0"/>
              <a:t>another</a:t>
            </a:r>
            <a:r>
              <a:rPr lang="cs-CZ" dirty="0" smtClean="0"/>
              <a:t> term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chattering</a:t>
            </a:r>
            <a:r>
              <a:rPr lang="cs-CZ" dirty="0" smtClean="0"/>
              <a:t> </a:t>
            </a:r>
            <a:r>
              <a:rPr lang="cs-CZ" dirty="0" err="1" smtClean="0"/>
              <a:t>classes</a:t>
            </a:r>
            <a:r>
              <a:rPr lang="cs-CZ" dirty="0" smtClean="0"/>
              <a:t>, </a:t>
            </a:r>
            <a:r>
              <a:rPr lang="cs-CZ" dirty="0" err="1" smtClean="0"/>
              <a:t>intellectual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artistic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who</a:t>
            </a:r>
            <a:r>
              <a:rPr lang="cs-CZ" dirty="0" smtClean="0"/>
              <a:t> express </a:t>
            </a:r>
            <a:r>
              <a:rPr lang="cs-CZ" dirty="0" err="1" smtClean="0"/>
              <a:t>liberal</a:t>
            </a:r>
            <a:r>
              <a:rPr lang="cs-CZ" dirty="0" smtClean="0"/>
              <a:t> </a:t>
            </a:r>
            <a:r>
              <a:rPr lang="cs-CZ" dirty="0" err="1" smtClean="0"/>
              <a:t>opinions</a:t>
            </a:r>
            <a:endParaRPr lang="cs-CZ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Digerati</a:t>
            </a:r>
            <a:r>
              <a:rPr lang="cs-CZ" dirty="0" smtClean="0"/>
              <a:t> – </a:t>
            </a:r>
            <a:r>
              <a:rPr lang="cs-CZ" dirty="0" err="1" smtClean="0"/>
              <a:t>computing</a:t>
            </a:r>
            <a:r>
              <a:rPr lang="cs-CZ" dirty="0" smtClean="0"/>
              <a:t> </a:t>
            </a:r>
            <a:r>
              <a:rPr lang="cs-CZ" dirty="0" err="1" smtClean="0"/>
              <a:t>experts</a:t>
            </a:r>
            <a:r>
              <a:rPr lang="cs-CZ" dirty="0" smtClean="0"/>
              <a:t> </a:t>
            </a:r>
            <a:r>
              <a:rPr lang="cs-CZ" dirty="0" err="1" smtClean="0"/>
              <a:t>regarded</a:t>
            </a:r>
            <a:r>
              <a:rPr lang="cs-CZ" dirty="0" smtClean="0"/>
              <a:t> as a </a:t>
            </a:r>
            <a:r>
              <a:rPr lang="cs-CZ" dirty="0" err="1" smtClean="0"/>
              <a:t>class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855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Blitzkrieg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Literally</a:t>
            </a:r>
            <a:r>
              <a:rPr lang="cs-CZ" dirty="0" smtClean="0"/>
              <a:t> „a </a:t>
            </a:r>
            <a:r>
              <a:rPr lang="cs-CZ" dirty="0" err="1" smtClean="0"/>
              <a:t>lightning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“</a:t>
            </a:r>
          </a:p>
          <a:p>
            <a:r>
              <a:rPr lang="cs-CZ" dirty="0" err="1" smtClean="0">
                <a:solidFill>
                  <a:srgbClr val="FF0000"/>
                </a:solidFill>
              </a:rPr>
              <a:t>Sitzkrieg</a:t>
            </a:r>
            <a:r>
              <a:rPr lang="cs-CZ" dirty="0" smtClean="0"/>
              <a:t> – </a:t>
            </a:r>
            <a:r>
              <a:rPr lang="cs-CZ" dirty="0" err="1" smtClean="0"/>
              <a:t>formed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analogy </a:t>
            </a:r>
            <a:r>
              <a:rPr lang="cs-CZ" dirty="0" err="1" smtClean="0"/>
              <a:t>of</a:t>
            </a:r>
            <a:r>
              <a:rPr lang="cs-CZ" dirty="0" smtClean="0"/>
              <a:t> Blitzkrieg. A term </a:t>
            </a:r>
            <a:r>
              <a:rPr lang="cs-CZ" dirty="0" err="1" smtClean="0"/>
              <a:t>used</a:t>
            </a:r>
            <a:r>
              <a:rPr lang="cs-CZ" dirty="0" smtClean="0"/>
              <a:t> in </a:t>
            </a:r>
            <a:r>
              <a:rPr lang="cs-CZ" dirty="0" err="1" smtClean="0"/>
              <a:t>English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1940s to </a:t>
            </a:r>
            <a:r>
              <a:rPr lang="cs-CZ" dirty="0" err="1" smtClean="0"/>
              <a:t>convey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idea </a:t>
            </a:r>
            <a:r>
              <a:rPr lang="cs-CZ" dirty="0" err="1" smtClean="0"/>
              <a:t>of</a:t>
            </a:r>
            <a:r>
              <a:rPr lang="cs-CZ" dirty="0" smtClean="0"/>
              <a:t> „a </a:t>
            </a:r>
            <a:r>
              <a:rPr lang="cs-CZ" dirty="0" err="1" smtClean="0"/>
              <a:t>sit-down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“, a </a:t>
            </a:r>
            <a:r>
              <a:rPr lang="cs-CZ" dirty="0" err="1" smtClean="0"/>
              <a:t>war</a:t>
            </a:r>
            <a:r>
              <a:rPr lang="cs-CZ" dirty="0" smtClean="0"/>
              <a:t>, </a:t>
            </a:r>
            <a:r>
              <a:rPr lang="cs-CZ" dirty="0" err="1" smtClean="0"/>
              <a:t>or</a:t>
            </a:r>
            <a:r>
              <a:rPr lang="cs-CZ" dirty="0" smtClean="0"/>
              <a:t> a </a:t>
            </a:r>
            <a:r>
              <a:rPr lang="cs-CZ" dirty="0" err="1" smtClean="0"/>
              <a:t>phase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war</a:t>
            </a:r>
            <a:r>
              <a:rPr lang="cs-CZ" dirty="0" smtClean="0"/>
              <a:t>, in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little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no </a:t>
            </a:r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warfare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415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Russian</a:t>
            </a:r>
            <a:r>
              <a:rPr lang="cs-CZ" dirty="0" smtClean="0"/>
              <a:t> and </a:t>
            </a:r>
            <a:r>
              <a:rPr lang="cs-CZ" dirty="0" err="1" smtClean="0"/>
              <a:t>Yiddish</a:t>
            </a:r>
            <a:r>
              <a:rPr lang="cs-CZ" dirty="0" smtClean="0"/>
              <a:t> sufix „-nik“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As in </a:t>
            </a:r>
            <a:r>
              <a:rPr lang="cs-CZ" dirty="0" err="1" smtClean="0"/>
              <a:t>words</a:t>
            </a:r>
            <a:r>
              <a:rPr lang="cs-CZ" dirty="0" smtClean="0"/>
              <a:t> Sputnik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Kibbutznik</a:t>
            </a:r>
            <a:endParaRPr lang="cs-CZ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Refusenik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Peacenik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Beatnik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No-</a:t>
            </a:r>
            <a:r>
              <a:rPr lang="cs-CZ" dirty="0" err="1" smtClean="0">
                <a:solidFill>
                  <a:srgbClr val="FF0000"/>
                </a:solidFill>
              </a:rPr>
              <a:t>goodnik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/>
              <a:t>Used</a:t>
            </a:r>
            <a:r>
              <a:rPr lang="cs-CZ" dirty="0" smtClean="0"/>
              <a:t> </a:t>
            </a:r>
            <a:r>
              <a:rPr lang="cs-CZ" dirty="0" err="1" smtClean="0"/>
              <a:t>since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1950s, to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</a:t>
            </a:r>
            <a:r>
              <a:rPr lang="cs-CZ" dirty="0" err="1" smtClean="0"/>
              <a:t>denoting</a:t>
            </a:r>
            <a:r>
              <a:rPr lang="cs-CZ" dirty="0" smtClean="0"/>
              <a:t> a person </a:t>
            </a:r>
            <a:r>
              <a:rPr lang="cs-CZ" dirty="0" err="1" smtClean="0"/>
              <a:t>associated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a </a:t>
            </a:r>
            <a:r>
              <a:rPr lang="cs-CZ" dirty="0" err="1" smtClean="0"/>
              <a:t>specified</a:t>
            </a:r>
            <a:r>
              <a:rPr lang="cs-CZ" dirty="0" smtClean="0"/>
              <a:t> </a:t>
            </a:r>
            <a:r>
              <a:rPr lang="cs-CZ" dirty="0" err="1" smtClean="0"/>
              <a:t>thing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quality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9615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502</Words>
  <Application>Microsoft Office PowerPoint</Application>
  <PresentationFormat>Širokoúhlá obrazovka</PresentationFormat>
  <Paragraphs>51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Pseudo – foreign words</vt:lpstr>
      <vt:lpstr>Pseudo – foreign words</vt:lpstr>
      <vt:lpstr>Nom de plume</vt:lpstr>
      <vt:lpstr>Bon viveur</vt:lpstr>
      <vt:lpstr>Braggadocio</vt:lpstr>
      <vt:lpstr>Foreign word as a template</vt:lpstr>
      <vt:lpstr>Literati</vt:lpstr>
      <vt:lpstr>Blitzkrieg</vt:lpstr>
      <vt:lpstr>Russian and Yiddish sufix „-nik“</vt:lpstr>
      <vt:lpstr>EI – the Spanish definite article</vt:lpstr>
      <vt:lpstr>Costa Brava and Costa del Sol</vt:lpstr>
    </vt:vector>
  </TitlesOfParts>
  <Company>Slezská univerzita v Opavě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 – foreign words</dc:title>
  <dc:creator>Windows User</dc:creator>
  <cp:lastModifiedBy>Windows User</cp:lastModifiedBy>
  <cp:revision>8</cp:revision>
  <dcterms:created xsi:type="dcterms:W3CDTF">2023-02-19T18:40:53Z</dcterms:created>
  <dcterms:modified xsi:type="dcterms:W3CDTF">2023-08-15T10:05:18Z</dcterms:modified>
</cp:coreProperties>
</file>