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61" r:id="rId23"/>
    <p:sldId id="26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D8703-81CB-47AA-89C4-3FBDE45D987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FDE9381-2531-42BF-82F4-2238221C1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1129B94-2AAC-4C18-8674-AE815E416C3F}"/>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5" name="Fußzeilenplatzhalter 4">
            <a:extLst>
              <a:ext uri="{FF2B5EF4-FFF2-40B4-BE49-F238E27FC236}">
                <a16:creationId xmlns:a16="http://schemas.microsoft.com/office/drawing/2014/main" id="{AF74A5EC-32CD-4D54-AA91-8977C38A71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FA234BC-06E5-4F2D-8D26-5872DC40E0EB}"/>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331024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B9EEA7-8FA3-4A8E-819B-57CA8985697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3AC749A-D40C-4061-ACA9-2E2A621DD50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5019148-15F2-43D1-8E3A-F180CD5CDC0E}"/>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5" name="Fußzeilenplatzhalter 4">
            <a:extLst>
              <a:ext uri="{FF2B5EF4-FFF2-40B4-BE49-F238E27FC236}">
                <a16:creationId xmlns:a16="http://schemas.microsoft.com/office/drawing/2014/main" id="{85F9BEE3-44A4-4149-92DD-617C2D028B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F128BF5-8837-41AD-938B-4285FDDFE30A}"/>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244182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A623B91-F60D-49A0-BDB2-DDB5D25C6D3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C2C0379-F6E5-4400-B00E-20551CA4BF2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7F2369-4BFD-49E1-821A-264334F97A9B}"/>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5" name="Fußzeilenplatzhalter 4">
            <a:extLst>
              <a:ext uri="{FF2B5EF4-FFF2-40B4-BE49-F238E27FC236}">
                <a16:creationId xmlns:a16="http://schemas.microsoft.com/office/drawing/2014/main" id="{458288BD-2795-4808-88B4-75226742C7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A8A52F0-9CE1-4440-BC43-38A4AE9F2C6F}"/>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8596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896D6-9018-47D9-AEF0-5DF65DF13C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87E1BF-B2EE-4AC2-9759-422C4882A8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E6B97C2-DAC2-4322-9E9C-7F61455611F2}"/>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5" name="Fußzeilenplatzhalter 4">
            <a:extLst>
              <a:ext uri="{FF2B5EF4-FFF2-40B4-BE49-F238E27FC236}">
                <a16:creationId xmlns:a16="http://schemas.microsoft.com/office/drawing/2014/main" id="{9AC36B44-5BFC-4C7A-8B11-6C873C6F9C9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46A53C-D6C3-4FEA-BEC4-D4D6785345F8}"/>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268829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65CAB-FB60-478F-A362-3FC587BB1D2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7B75257-ADC1-4A6E-BF0C-08F6DDBA6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40D4399-E260-4E4C-B060-F800B955E643}"/>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5" name="Fußzeilenplatzhalter 4">
            <a:extLst>
              <a:ext uri="{FF2B5EF4-FFF2-40B4-BE49-F238E27FC236}">
                <a16:creationId xmlns:a16="http://schemas.microsoft.com/office/drawing/2014/main" id="{6150E9A2-0CED-4C8A-81CD-D876121C7CB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F4F4E57-CC5D-4001-8A59-CBB7DECF8372}"/>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139283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96A2C-86AB-4231-B916-939DEFF8D7C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8FFB3AD-E4BC-4135-ACBA-3C80A4E0B0F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C45EB1-E024-4F6B-8D75-7DF0229A2E9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73C6A00-9DB2-4940-BD2B-0E26AA4C289A}"/>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6" name="Fußzeilenplatzhalter 5">
            <a:extLst>
              <a:ext uri="{FF2B5EF4-FFF2-40B4-BE49-F238E27FC236}">
                <a16:creationId xmlns:a16="http://schemas.microsoft.com/office/drawing/2014/main" id="{FD5FA265-090B-499E-ACC6-FCAC1CA0673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41D88B9-B389-40A3-9D56-2B88ECEAB8BA}"/>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45889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B73FC-0C1E-4E75-A563-AF7FDD4746A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61D0272-FCA7-4FF2-8F23-9F9E584C60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66CC279-0FEA-428A-97C0-ECF81FD57AB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7FADAE2-A649-48C1-A5AA-FEFB27DE97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480C2FC-EDCF-42D3-AEB8-D62E44B288C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D792826-B44D-4D40-B643-8EF279E84B06}"/>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8" name="Fußzeilenplatzhalter 7">
            <a:extLst>
              <a:ext uri="{FF2B5EF4-FFF2-40B4-BE49-F238E27FC236}">
                <a16:creationId xmlns:a16="http://schemas.microsoft.com/office/drawing/2014/main" id="{CB10859D-9CAE-4475-99D9-FA94DEE4796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D27775D-8627-4934-BA63-67726C3D632B}"/>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386588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A636F-A2B5-4CB1-A104-DD904155B2F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52EF6A4-EB33-476A-B2A1-C87E8995F6C1}"/>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4" name="Fußzeilenplatzhalter 3">
            <a:extLst>
              <a:ext uri="{FF2B5EF4-FFF2-40B4-BE49-F238E27FC236}">
                <a16:creationId xmlns:a16="http://schemas.microsoft.com/office/drawing/2014/main" id="{20650E7E-2295-4EB6-95FF-671EFE61971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B7BE2F4-9759-4AF1-859B-F77AC8D3A462}"/>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97932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33C5188-1882-4225-89E4-46F92A5C2787}"/>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3" name="Fußzeilenplatzhalter 2">
            <a:extLst>
              <a:ext uri="{FF2B5EF4-FFF2-40B4-BE49-F238E27FC236}">
                <a16:creationId xmlns:a16="http://schemas.microsoft.com/office/drawing/2014/main" id="{710F02F2-5320-4003-8E9F-F445217700F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176D288-F6BC-4399-8FF6-23CF8C39A478}"/>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4199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BB323-6A38-450D-B971-9FFB018D596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FF98C4A-6557-4B49-88E7-4A5920F54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2324B4A-6321-4538-AD72-1BACE812B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EED737-79EA-4B8A-BBDF-A7AE2F531A30}"/>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6" name="Fußzeilenplatzhalter 5">
            <a:extLst>
              <a:ext uri="{FF2B5EF4-FFF2-40B4-BE49-F238E27FC236}">
                <a16:creationId xmlns:a16="http://schemas.microsoft.com/office/drawing/2014/main" id="{094AEC59-23AC-40A9-92F3-1C763870BF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B6DE587-1AAD-473F-9DE8-C30940D4AF5C}"/>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228107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8A835-F982-48EC-854D-4D9C640B8A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FA7000F-E095-4DC7-949E-6605B4A20B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52B15CD-6474-4727-BC49-150852166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77F67F0-CBA9-463E-8F52-534AF7557143}"/>
              </a:ext>
            </a:extLst>
          </p:cNvPr>
          <p:cNvSpPr>
            <a:spLocks noGrp="1"/>
          </p:cNvSpPr>
          <p:nvPr>
            <p:ph type="dt" sz="half" idx="10"/>
          </p:nvPr>
        </p:nvSpPr>
        <p:spPr/>
        <p:txBody>
          <a:bodyPr/>
          <a:lstStyle/>
          <a:p>
            <a:fld id="{49452803-5BE4-4682-849A-6938D61549E0}" type="datetimeFigureOut">
              <a:rPr lang="de-DE" smtClean="0"/>
              <a:t>07.03.2021</a:t>
            </a:fld>
            <a:endParaRPr lang="de-DE"/>
          </a:p>
        </p:txBody>
      </p:sp>
      <p:sp>
        <p:nvSpPr>
          <p:cNvPr id="6" name="Fußzeilenplatzhalter 5">
            <a:extLst>
              <a:ext uri="{FF2B5EF4-FFF2-40B4-BE49-F238E27FC236}">
                <a16:creationId xmlns:a16="http://schemas.microsoft.com/office/drawing/2014/main" id="{FD392EB3-959A-4DE0-B852-6DB4BCAD530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5BEB02F-106A-49B1-A58E-7736FBFF2499}"/>
              </a:ext>
            </a:extLst>
          </p:cNvPr>
          <p:cNvSpPr>
            <a:spLocks noGrp="1"/>
          </p:cNvSpPr>
          <p:nvPr>
            <p:ph type="sldNum" sz="quarter" idx="12"/>
          </p:nvPr>
        </p:nvSpPr>
        <p:spPr/>
        <p:txBody>
          <a:bodyPr/>
          <a:lstStyle/>
          <a:p>
            <a:fld id="{5BE7687F-C1EA-43D4-84F7-5C5139A5A8A7}" type="slidenum">
              <a:rPr lang="de-DE" smtClean="0"/>
              <a:t>‹Nr.›</a:t>
            </a:fld>
            <a:endParaRPr lang="de-DE"/>
          </a:p>
        </p:txBody>
      </p:sp>
    </p:spTree>
    <p:extLst>
      <p:ext uri="{BB962C8B-B14F-4D97-AF65-F5344CB8AC3E}">
        <p14:creationId xmlns:p14="http://schemas.microsoft.com/office/powerpoint/2010/main" val="38503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961691D-CF2C-4E15-8F46-0AE2E5617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A2F57B6-A5FC-4E19-A916-0A3D1B220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768A0D2-0B1B-42E0-82F5-62926F89E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52803-5BE4-4682-849A-6938D61549E0}" type="datetimeFigureOut">
              <a:rPr lang="de-DE" smtClean="0"/>
              <a:t>07.03.2021</a:t>
            </a:fld>
            <a:endParaRPr lang="de-DE"/>
          </a:p>
        </p:txBody>
      </p:sp>
      <p:sp>
        <p:nvSpPr>
          <p:cNvPr id="5" name="Fußzeilenplatzhalter 4">
            <a:extLst>
              <a:ext uri="{FF2B5EF4-FFF2-40B4-BE49-F238E27FC236}">
                <a16:creationId xmlns:a16="http://schemas.microsoft.com/office/drawing/2014/main" id="{7A0E067A-F493-45E7-9C0F-2CFE3FB5D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0D15086-F7D6-4816-B7C2-041071032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7687F-C1EA-43D4-84F7-5C5139A5A8A7}" type="slidenum">
              <a:rPr lang="de-DE" smtClean="0"/>
              <a:t>‹Nr.›</a:t>
            </a:fld>
            <a:endParaRPr lang="de-DE"/>
          </a:p>
        </p:txBody>
      </p:sp>
    </p:spTree>
    <p:extLst>
      <p:ext uri="{BB962C8B-B14F-4D97-AF65-F5344CB8AC3E}">
        <p14:creationId xmlns:p14="http://schemas.microsoft.com/office/powerpoint/2010/main" val="427558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wikipedia.org/wiki/Bedingungslose_Kapitulation_der_Wehrmacht#/media/Datei:Aachener_Nachrichten_8._Mai_1945.jpgDatei:Kapitulation-reims.gif" TargetMode="External"/><Relationship Id="rId2" Type="http://schemas.openxmlformats.org/officeDocument/2006/relationships/hyperlink" Target="https://de.wikipedia.org/wiki/Bedingungslose_Kapitulation_der_Wehrmacht#/media/" TargetMode="External"/><Relationship Id="rId1" Type="http://schemas.openxmlformats.org/officeDocument/2006/relationships/slideLayout" Target="../slideLayouts/slideLayout2.xml"/><Relationship Id="rId5" Type="http://schemas.openxmlformats.org/officeDocument/2006/relationships/hyperlink" Target="https://de.wikipedia.org/wiki/Potsdamer_Konferenz#/media/Datei:Bundesarchiv_Bild_183-R86965,_Potsdamer_Konferenz,_Gruppenbild.jpg" TargetMode="External"/><Relationship Id="rId4" Type="http://schemas.openxmlformats.org/officeDocument/2006/relationships/hyperlink" Target="https://de.wikipedia.org/wiki/Luftkrieg#/media/Datei:Bundesarchiv_Bild_146-2005-0054,_L%C3%BCbeck,_Ruinen_um_Marien-Kirche.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AEAE1-73F6-4104-83D3-54F4D62C970B}"/>
              </a:ext>
            </a:extLst>
          </p:cNvPr>
          <p:cNvSpPr>
            <a:spLocks noGrp="1"/>
          </p:cNvSpPr>
          <p:nvPr>
            <p:ph type="ctrTitle"/>
          </p:nvPr>
        </p:nvSpPr>
        <p:spPr/>
        <p:txBody>
          <a:bodyPr/>
          <a:lstStyle/>
          <a:p>
            <a:r>
              <a:rPr lang="de-DE" dirty="0"/>
              <a:t>Geschichte nach 1945 – I </a:t>
            </a:r>
          </a:p>
        </p:txBody>
      </p:sp>
      <p:sp>
        <p:nvSpPr>
          <p:cNvPr id="3" name="Untertitel 2">
            <a:extLst>
              <a:ext uri="{FF2B5EF4-FFF2-40B4-BE49-F238E27FC236}">
                <a16:creationId xmlns:a16="http://schemas.microsoft.com/office/drawing/2014/main" id="{7C15C690-2F2C-44EE-A0F1-48BF36A3265B}"/>
              </a:ext>
            </a:extLst>
          </p:cNvPr>
          <p:cNvSpPr>
            <a:spLocks noGrp="1"/>
          </p:cNvSpPr>
          <p:nvPr>
            <p:ph type="subTitle" idx="1"/>
          </p:nvPr>
        </p:nvSpPr>
        <p:spPr/>
        <p:txBody>
          <a:bodyPr/>
          <a:lstStyle/>
          <a:p>
            <a:r>
              <a:rPr lang="de-DE" dirty="0"/>
              <a:t>Mathias Becker </a:t>
            </a:r>
          </a:p>
        </p:txBody>
      </p:sp>
    </p:spTree>
    <p:extLst>
      <p:ext uri="{BB962C8B-B14F-4D97-AF65-F5344CB8AC3E}">
        <p14:creationId xmlns:p14="http://schemas.microsoft.com/office/powerpoint/2010/main" val="318798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ABBA4CA-F117-40BE-980D-0D0964CEF11D}"/>
              </a:ext>
            </a:extLst>
          </p:cNvPr>
          <p:cNvPicPr>
            <a:picLocks noChangeAspect="1"/>
          </p:cNvPicPr>
          <p:nvPr/>
        </p:nvPicPr>
        <p:blipFill>
          <a:blip r:embed="rId2"/>
          <a:stretch>
            <a:fillRect/>
          </a:stretch>
        </p:blipFill>
        <p:spPr>
          <a:xfrm>
            <a:off x="3714750" y="352425"/>
            <a:ext cx="4762500" cy="6153150"/>
          </a:xfrm>
          <a:prstGeom prst="rect">
            <a:avLst/>
          </a:prstGeom>
        </p:spPr>
      </p:pic>
      <p:sp>
        <p:nvSpPr>
          <p:cNvPr id="2" name="Titel 1">
            <a:extLst>
              <a:ext uri="{FF2B5EF4-FFF2-40B4-BE49-F238E27FC236}">
                <a16:creationId xmlns:a16="http://schemas.microsoft.com/office/drawing/2014/main" id="{ECC20880-64F3-4F22-BFA8-CE0D640B936F}"/>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72C9A4D2-5609-4896-B1A6-C200C7E1F1CE}"/>
              </a:ext>
            </a:extLst>
          </p:cNvPr>
          <p:cNvSpPr>
            <a:spLocks noGrp="1"/>
          </p:cNvSpPr>
          <p:nvPr>
            <p:ph idx="1"/>
          </p:nvPr>
        </p:nvSpPr>
        <p:spPr/>
        <p:txBody>
          <a:bodyPr/>
          <a:lstStyle/>
          <a:p>
            <a:endParaRPr lang="de-DE" dirty="0"/>
          </a:p>
        </p:txBody>
      </p:sp>
    </p:spTree>
    <p:extLst>
      <p:ext uri="{BB962C8B-B14F-4D97-AF65-F5344CB8AC3E}">
        <p14:creationId xmlns:p14="http://schemas.microsoft.com/office/powerpoint/2010/main" val="387396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75361-1233-4BF8-BB93-3228C15B082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690B9CB0-9AF1-4FE7-B627-A7107CC933C2}"/>
              </a:ext>
            </a:extLst>
          </p:cNvPr>
          <p:cNvSpPr>
            <a:spLocks noGrp="1"/>
          </p:cNvSpPr>
          <p:nvPr>
            <p:ph idx="1"/>
          </p:nvPr>
        </p:nvSpPr>
        <p:spPr/>
        <p:txBody>
          <a:bodyPr/>
          <a:lstStyle/>
          <a:p>
            <a:r>
              <a:rPr lang="de-DE" dirty="0"/>
              <a:t>Entnazifizierung, Demokratisierung, Entmilitarisierung; die Umgestaltung des gesamten gesellschaftlichen Lebens in Deutschland.</a:t>
            </a:r>
          </a:p>
        </p:txBody>
      </p:sp>
    </p:spTree>
    <p:extLst>
      <p:ext uri="{BB962C8B-B14F-4D97-AF65-F5344CB8AC3E}">
        <p14:creationId xmlns:p14="http://schemas.microsoft.com/office/powerpoint/2010/main" val="18135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40323-7192-4C51-AA83-32E9DDC9F1F2}"/>
              </a:ext>
            </a:extLst>
          </p:cNvPr>
          <p:cNvSpPr>
            <a:spLocks noGrp="1"/>
          </p:cNvSpPr>
          <p:nvPr>
            <p:ph type="title"/>
          </p:nvPr>
        </p:nvSpPr>
        <p:spPr/>
        <p:txBody>
          <a:bodyPr/>
          <a:lstStyle/>
          <a:p>
            <a:r>
              <a:rPr lang="de-DE" dirty="0"/>
              <a:t>Bevölkerungsrechtliche Bestimmungen </a:t>
            </a:r>
          </a:p>
        </p:txBody>
      </p:sp>
      <p:sp>
        <p:nvSpPr>
          <p:cNvPr id="3" name="Inhaltsplatzhalter 2">
            <a:extLst>
              <a:ext uri="{FF2B5EF4-FFF2-40B4-BE49-F238E27FC236}">
                <a16:creationId xmlns:a16="http://schemas.microsoft.com/office/drawing/2014/main" id="{88D13017-2C79-4B31-82B6-5F24CA7A3199}"/>
              </a:ext>
            </a:extLst>
          </p:cNvPr>
          <p:cNvSpPr>
            <a:spLocks noGrp="1"/>
          </p:cNvSpPr>
          <p:nvPr>
            <p:ph idx="1"/>
          </p:nvPr>
        </p:nvSpPr>
        <p:spPr/>
        <p:txBody>
          <a:bodyPr/>
          <a:lstStyle/>
          <a:p>
            <a:pPr eaLnBrk="1" hangingPunct="1">
              <a:defRPr/>
            </a:pPr>
            <a:r>
              <a:rPr lang="fi-FI" sz="2800" dirty="0"/>
              <a:t>”Ordnungsgemässe Überführung ” der Deutschen, die noch </a:t>
            </a:r>
          </a:p>
          <a:p>
            <a:pPr eaLnBrk="1" hangingPunct="1">
              <a:buFont typeface="Wingdings" panose="05000000000000000000" pitchFamily="2" charset="2"/>
              <a:buNone/>
              <a:defRPr/>
            </a:pPr>
            <a:r>
              <a:rPr lang="fi-FI" sz="2800" dirty="0"/>
              <a:t>	in Polen (Ostpreussen, Schlesier)</a:t>
            </a:r>
          </a:p>
          <a:p>
            <a:pPr eaLnBrk="1" hangingPunct="1">
              <a:buFont typeface="Wingdings" panose="05000000000000000000" pitchFamily="2" charset="2"/>
              <a:buNone/>
              <a:defRPr/>
            </a:pPr>
            <a:r>
              <a:rPr lang="fi-FI" sz="2800" dirty="0"/>
              <a:t>	in der Tschechoslowakei (Sudetendeutsche),</a:t>
            </a:r>
          </a:p>
          <a:p>
            <a:pPr eaLnBrk="1" hangingPunct="1">
              <a:buFont typeface="Wingdings" panose="05000000000000000000" pitchFamily="2" charset="2"/>
              <a:buNone/>
              <a:defRPr/>
            </a:pPr>
            <a:r>
              <a:rPr lang="fi-FI" sz="2800" dirty="0"/>
              <a:t>	in Ungarn (Donauschwaben),</a:t>
            </a:r>
          </a:p>
          <a:p>
            <a:pPr eaLnBrk="1" hangingPunct="1">
              <a:buFont typeface="Wingdings" panose="05000000000000000000" pitchFamily="2" charset="2"/>
              <a:buNone/>
              <a:defRPr/>
            </a:pPr>
            <a:r>
              <a:rPr lang="fi-FI" sz="2800" dirty="0"/>
              <a:t>	in Rumänien (Siebenbürger Sachsen),</a:t>
            </a:r>
          </a:p>
          <a:p>
            <a:pPr eaLnBrk="1" hangingPunct="1">
              <a:buFont typeface="Wingdings" panose="05000000000000000000" pitchFamily="2" charset="2"/>
              <a:buNone/>
              <a:defRPr/>
            </a:pPr>
            <a:r>
              <a:rPr lang="fi-FI" sz="2800" dirty="0"/>
              <a:t>	in Jugoslawien (Banater Schwaben)</a:t>
            </a:r>
          </a:p>
          <a:p>
            <a:pPr eaLnBrk="1" hangingPunct="1">
              <a:buFont typeface="Wingdings" panose="05000000000000000000" pitchFamily="2" charset="2"/>
              <a:buNone/>
              <a:defRPr/>
            </a:pPr>
            <a:r>
              <a:rPr lang="fi-FI" sz="2800" dirty="0"/>
              <a:t>	und in den baltischen Staaten (Baltendeutsche) leben, </a:t>
            </a:r>
          </a:p>
          <a:p>
            <a:pPr eaLnBrk="1" hangingPunct="1">
              <a:buFont typeface="Wingdings" panose="05000000000000000000" pitchFamily="2" charset="2"/>
              <a:buNone/>
              <a:defRPr/>
            </a:pPr>
            <a:r>
              <a:rPr lang="fi-FI" sz="2800" dirty="0"/>
              <a:t>	in das Deutschland der neuen Grenzen. </a:t>
            </a:r>
          </a:p>
          <a:p>
            <a:endParaRPr lang="de-DE" dirty="0"/>
          </a:p>
        </p:txBody>
      </p:sp>
    </p:spTree>
    <p:extLst>
      <p:ext uri="{BB962C8B-B14F-4D97-AF65-F5344CB8AC3E}">
        <p14:creationId xmlns:p14="http://schemas.microsoft.com/office/powerpoint/2010/main" val="101411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7CA75-AFB2-4DE1-84CD-144B87D76E78}"/>
              </a:ext>
            </a:extLst>
          </p:cNvPr>
          <p:cNvSpPr>
            <a:spLocks noGrp="1"/>
          </p:cNvSpPr>
          <p:nvPr>
            <p:ph type="title"/>
          </p:nvPr>
        </p:nvSpPr>
        <p:spPr/>
        <p:txBody>
          <a:bodyPr>
            <a:normAutofit fontScale="90000"/>
          </a:bodyPr>
          <a:lstStyle/>
          <a:p>
            <a:r>
              <a:rPr lang="de-DE" b="1" dirty="0"/>
              <a:t>Flucht und Vertreibung Deutscher aus Mittel- und Osteuropa 1945–1950</a:t>
            </a:r>
            <a:br>
              <a:rPr lang="de-DE" b="1" dirty="0"/>
            </a:br>
            <a:endParaRPr lang="de-DE" dirty="0"/>
          </a:p>
        </p:txBody>
      </p:sp>
      <p:sp>
        <p:nvSpPr>
          <p:cNvPr id="3" name="Inhaltsplatzhalter 2">
            <a:extLst>
              <a:ext uri="{FF2B5EF4-FFF2-40B4-BE49-F238E27FC236}">
                <a16:creationId xmlns:a16="http://schemas.microsoft.com/office/drawing/2014/main" id="{AF83A93E-DDB5-4244-AD54-B7121439BE97}"/>
              </a:ext>
            </a:extLst>
          </p:cNvPr>
          <p:cNvSpPr>
            <a:spLocks noGrp="1"/>
          </p:cNvSpPr>
          <p:nvPr>
            <p:ph idx="1"/>
          </p:nvPr>
        </p:nvSpPr>
        <p:spPr/>
        <p:txBody>
          <a:bodyPr/>
          <a:lstStyle/>
          <a:p>
            <a:r>
              <a:rPr lang="de-DE" dirty="0"/>
              <a:t>Aufgrund der Potsdamer Beschlüsse werden die Deutschen aus Ostmitteleuropa vertrieben</a:t>
            </a:r>
          </a:p>
        </p:txBody>
      </p:sp>
    </p:spTree>
    <p:extLst>
      <p:ext uri="{BB962C8B-B14F-4D97-AF65-F5344CB8AC3E}">
        <p14:creationId xmlns:p14="http://schemas.microsoft.com/office/powerpoint/2010/main" val="378402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40372-7F28-43C3-A882-A0DF14CFAAE6}"/>
              </a:ext>
            </a:extLst>
          </p:cNvPr>
          <p:cNvSpPr>
            <a:spLocks noGrp="1"/>
          </p:cNvSpPr>
          <p:nvPr>
            <p:ph type="title"/>
          </p:nvPr>
        </p:nvSpPr>
        <p:spPr/>
        <p:txBody>
          <a:bodyPr/>
          <a:lstStyle/>
          <a:p>
            <a:r>
              <a:rPr lang="de-DE" dirty="0" err="1"/>
              <a:t>Odsun</a:t>
            </a:r>
            <a:r>
              <a:rPr lang="de-DE" dirty="0"/>
              <a:t> aus der Tschechoslowakei</a:t>
            </a:r>
          </a:p>
        </p:txBody>
      </p:sp>
      <p:pic>
        <p:nvPicPr>
          <p:cNvPr id="4" name="Inhaltsplatzhalter 3">
            <a:extLst>
              <a:ext uri="{FF2B5EF4-FFF2-40B4-BE49-F238E27FC236}">
                <a16:creationId xmlns:a16="http://schemas.microsoft.com/office/drawing/2014/main" id="{32E8C984-EE92-4328-8CE3-CC89C136812B}"/>
              </a:ext>
            </a:extLst>
          </p:cNvPr>
          <p:cNvPicPr>
            <a:picLocks noGrp="1" noChangeAspect="1"/>
          </p:cNvPicPr>
          <p:nvPr>
            <p:ph idx="1"/>
          </p:nvPr>
        </p:nvPicPr>
        <p:blipFill>
          <a:blip r:embed="rId2"/>
          <a:stretch>
            <a:fillRect/>
          </a:stretch>
        </p:blipFill>
        <p:spPr>
          <a:xfrm>
            <a:off x="4191000" y="2643981"/>
            <a:ext cx="3810000" cy="2714625"/>
          </a:xfrm>
          <a:prstGeom prst="rect">
            <a:avLst/>
          </a:prstGeom>
        </p:spPr>
      </p:pic>
    </p:spTree>
    <p:extLst>
      <p:ext uri="{BB962C8B-B14F-4D97-AF65-F5344CB8AC3E}">
        <p14:creationId xmlns:p14="http://schemas.microsoft.com/office/powerpoint/2010/main" val="140659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3236E-24DB-4FB0-8D9B-85FD7AB92637}"/>
              </a:ext>
            </a:extLst>
          </p:cNvPr>
          <p:cNvSpPr>
            <a:spLocks noGrp="1"/>
          </p:cNvSpPr>
          <p:nvPr>
            <p:ph type="title"/>
          </p:nvPr>
        </p:nvSpPr>
        <p:spPr/>
        <p:txBody>
          <a:bodyPr/>
          <a:lstStyle/>
          <a:p>
            <a:r>
              <a:rPr lang="de-DE" dirty="0"/>
              <a:t>1945 – Berliner Trümmerfrauen </a:t>
            </a:r>
          </a:p>
        </p:txBody>
      </p:sp>
      <p:pic>
        <p:nvPicPr>
          <p:cNvPr id="4" name="Inhaltsplatzhalter 3">
            <a:extLst>
              <a:ext uri="{FF2B5EF4-FFF2-40B4-BE49-F238E27FC236}">
                <a16:creationId xmlns:a16="http://schemas.microsoft.com/office/drawing/2014/main" id="{491F15C4-9755-4F43-A6F3-C6C927D66672}"/>
              </a:ext>
            </a:extLst>
          </p:cNvPr>
          <p:cNvPicPr>
            <a:picLocks noGrp="1" noChangeAspect="1"/>
          </p:cNvPicPr>
          <p:nvPr>
            <p:ph idx="1"/>
          </p:nvPr>
        </p:nvPicPr>
        <p:blipFill>
          <a:blip r:embed="rId2"/>
          <a:stretch>
            <a:fillRect/>
          </a:stretch>
        </p:blipFill>
        <p:spPr>
          <a:xfrm>
            <a:off x="3011135" y="1419225"/>
            <a:ext cx="3528076" cy="5214938"/>
          </a:xfrm>
          <a:prstGeom prst="rect">
            <a:avLst/>
          </a:prstGeom>
        </p:spPr>
      </p:pic>
    </p:spTree>
    <p:extLst>
      <p:ext uri="{BB962C8B-B14F-4D97-AF65-F5344CB8AC3E}">
        <p14:creationId xmlns:p14="http://schemas.microsoft.com/office/powerpoint/2010/main" val="303072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7EBCF-F456-4F77-B447-DE1770362D5B}"/>
              </a:ext>
            </a:extLst>
          </p:cNvPr>
          <p:cNvSpPr>
            <a:spLocks noGrp="1"/>
          </p:cNvSpPr>
          <p:nvPr>
            <p:ph type="title"/>
          </p:nvPr>
        </p:nvSpPr>
        <p:spPr/>
        <p:txBody>
          <a:bodyPr>
            <a:normAutofit fontScale="90000"/>
          </a:bodyPr>
          <a:lstStyle/>
          <a:p>
            <a:r>
              <a:rPr lang="de-DE" b="1" dirty="0"/>
              <a:t>Nürnberger Prozess gegen die Hauptkriegsverbrecher</a:t>
            </a:r>
            <a:br>
              <a:rPr lang="de-DE" b="1" dirty="0"/>
            </a:br>
            <a:endParaRPr lang="de-DE" dirty="0"/>
          </a:p>
        </p:txBody>
      </p:sp>
      <p:pic>
        <p:nvPicPr>
          <p:cNvPr id="5" name="Inhaltsplatzhalter 4" descr="Ein Bild, das Text, Person, Militäruniform, sitzend enthält.&#10;&#10;Automatisch generierte Beschreibung">
            <a:extLst>
              <a:ext uri="{FF2B5EF4-FFF2-40B4-BE49-F238E27FC236}">
                <a16:creationId xmlns:a16="http://schemas.microsoft.com/office/drawing/2014/main" id="{1560408B-F0C3-49C8-9D0E-697521482C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458" y="1825625"/>
            <a:ext cx="5633084" cy="4351338"/>
          </a:xfrm>
        </p:spPr>
      </p:pic>
    </p:spTree>
    <p:extLst>
      <p:ext uri="{BB962C8B-B14F-4D97-AF65-F5344CB8AC3E}">
        <p14:creationId xmlns:p14="http://schemas.microsoft.com/office/powerpoint/2010/main" val="111535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434DE-8D57-4F0C-861D-C690405E6C55}"/>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694845D-9C7A-4CF7-9AB2-092502FAD10F}"/>
              </a:ext>
            </a:extLst>
          </p:cNvPr>
          <p:cNvSpPr>
            <a:spLocks noGrp="1"/>
          </p:cNvSpPr>
          <p:nvPr>
            <p:ph idx="1"/>
          </p:nvPr>
        </p:nvSpPr>
        <p:spPr/>
        <p:txBody>
          <a:bodyPr/>
          <a:lstStyle/>
          <a:p>
            <a:r>
              <a:rPr lang="de-DE" dirty="0"/>
              <a:t>Im Nürnberger Prozess gegen die Hauptkriegsverbrecher beziehungsweise Nürnberger Hauptkriegsverbrecherprozess wurden nach dem Zweiten Weltkrieg deutsche Politiker, Militärs und NS-Funktionäre erstmals für die Planung, Vorbereitung, Einleitung und Durchführung eines Angriffskrieges, Verbrechen an der Zivilbevölkerung und an Kriegsgefangenen sowie für den Massenmord in den Vernichtungslagern strafrechtlich zur Verantwortung gezogen. Von den vierundzwanzig Angeklagten wurden zwölf zum Tode und sieben zu Freiheitsstrafen verurteilt, drei Angeklagte wurden freigesprochen. Zwei Verfahren wurden ohne Verurteilung eingestellt. </a:t>
            </a:r>
          </a:p>
        </p:txBody>
      </p:sp>
    </p:spTree>
    <p:extLst>
      <p:ext uri="{BB962C8B-B14F-4D97-AF65-F5344CB8AC3E}">
        <p14:creationId xmlns:p14="http://schemas.microsoft.com/office/powerpoint/2010/main" val="135530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9B548-6423-40AB-AB02-5EC8EA7543FE}"/>
              </a:ext>
            </a:extLst>
          </p:cNvPr>
          <p:cNvSpPr>
            <a:spLocks noGrp="1"/>
          </p:cNvSpPr>
          <p:nvPr>
            <p:ph type="title"/>
          </p:nvPr>
        </p:nvSpPr>
        <p:spPr/>
        <p:txBody>
          <a:bodyPr/>
          <a:lstStyle/>
          <a:p>
            <a:r>
              <a:rPr lang="de-DE" dirty="0"/>
              <a:t>Blick in den Verhandlungssaal</a:t>
            </a:r>
          </a:p>
        </p:txBody>
      </p:sp>
      <p:sp>
        <p:nvSpPr>
          <p:cNvPr id="3" name="Inhaltsplatzhalter 2">
            <a:extLst>
              <a:ext uri="{FF2B5EF4-FFF2-40B4-BE49-F238E27FC236}">
                <a16:creationId xmlns:a16="http://schemas.microsoft.com/office/drawing/2014/main" id="{9E5C9A8C-68E3-497A-8AFC-5F770A16B534}"/>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41203386-5002-4730-9C16-35DFB4BCFE48}"/>
              </a:ext>
            </a:extLst>
          </p:cNvPr>
          <p:cNvPicPr>
            <a:picLocks noChangeAspect="1"/>
          </p:cNvPicPr>
          <p:nvPr/>
        </p:nvPicPr>
        <p:blipFill>
          <a:blip r:embed="rId2"/>
          <a:stretch>
            <a:fillRect/>
          </a:stretch>
        </p:blipFill>
        <p:spPr>
          <a:xfrm>
            <a:off x="2068544" y="1625954"/>
            <a:ext cx="6742082" cy="4750679"/>
          </a:xfrm>
          <a:prstGeom prst="rect">
            <a:avLst/>
          </a:prstGeom>
        </p:spPr>
      </p:pic>
    </p:spTree>
    <p:extLst>
      <p:ext uri="{BB962C8B-B14F-4D97-AF65-F5344CB8AC3E}">
        <p14:creationId xmlns:p14="http://schemas.microsoft.com/office/powerpoint/2010/main" val="987958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17B09-D3EA-4B69-A9F2-EAC380A4B009}"/>
              </a:ext>
            </a:extLst>
          </p:cNvPr>
          <p:cNvSpPr>
            <a:spLocks noGrp="1"/>
          </p:cNvSpPr>
          <p:nvPr>
            <p:ph type="title"/>
          </p:nvPr>
        </p:nvSpPr>
        <p:spPr/>
        <p:txBody>
          <a:bodyPr/>
          <a:lstStyle/>
          <a:p>
            <a:r>
              <a:rPr lang="de-DE" dirty="0"/>
              <a:t>Wirtschaftliche Lage </a:t>
            </a:r>
          </a:p>
        </p:txBody>
      </p:sp>
      <p:pic>
        <p:nvPicPr>
          <p:cNvPr id="4" name="Inhaltsplatzhalter 3">
            <a:extLst>
              <a:ext uri="{FF2B5EF4-FFF2-40B4-BE49-F238E27FC236}">
                <a16:creationId xmlns:a16="http://schemas.microsoft.com/office/drawing/2014/main" id="{5B484414-DF44-4BFD-8484-6A0DD8696A3A}"/>
              </a:ext>
            </a:extLst>
          </p:cNvPr>
          <p:cNvPicPr>
            <a:picLocks noGrp="1" noChangeAspect="1"/>
          </p:cNvPicPr>
          <p:nvPr>
            <p:ph idx="1"/>
          </p:nvPr>
        </p:nvPicPr>
        <p:blipFill>
          <a:blip r:embed="rId2"/>
          <a:stretch>
            <a:fillRect/>
          </a:stretch>
        </p:blipFill>
        <p:spPr>
          <a:xfrm>
            <a:off x="3068982" y="1825625"/>
            <a:ext cx="6054035" cy="4351338"/>
          </a:xfrm>
          <a:prstGeom prst="rect">
            <a:avLst/>
          </a:prstGeom>
        </p:spPr>
      </p:pic>
    </p:spTree>
    <p:extLst>
      <p:ext uri="{BB962C8B-B14F-4D97-AF65-F5344CB8AC3E}">
        <p14:creationId xmlns:p14="http://schemas.microsoft.com/office/powerpoint/2010/main" val="297221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5183D-FDE5-424F-9190-06A615670423}"/>
              </a:ext>
            </a:extLst>
          </p:cNvPr>
          <p:cNvSpPr>
            <a:spLocks noGrp="1"/>
          </p:cNvSpPr>
          <p:nvPr>
            <p:ph type="title"/>
          </p:nvPr>
        </p:nvSpPr>
        <p:spPr/>
        <p:txBody>
          <a:bodyPr/>
          <a:lstStyle/>
          <a:p>
            <a:r>
              <a:rPr lang="de-DE" dirty="0"/>
              <a:t>Bedingungslose Kapitulation -  Deutschland 1945 </a:t>
            </a:r>
          </a:p>
        </p:txBody>
      </p:sp>
      <p:pic>
        <p:nvPicPr>
          <p:cNvPr id="4" name="Inhaltsplatzhalter 3">
            <a:extLst>
              <a:ext uri="{FF2B5EF4-FFF2-40B4-BE49-F238E27FC236}">
                <a16:creationId xmlns:a16="http://schemas.microsoft.com/office/drawing/2014/main" id="{47A08092-DE89-4CF2-AC77-E7481347C698}"/>
              </a:ext>
            </a:extLst>
          </p:cNvPr>
          <p:cNvPicPr>
            <a:picLocks noGrp="1" noChangeAspect="1"/>
          </p:cNvPicPr>
          <p:nvPr>
            <p:ph idx="1"/>
          </p:nvPr>
        </p:nvPicPr>
        <p:blipFill>
          <a:blip r:embed="rId2"/>
          <a:stretch>
            <a:fillRect/>
          </a:stretch>
        </p:blipFill>
        <p:spPr>
          <a:xfrm>
            <a:off x="3268735" y="1825625"/>
            <a:ext cx="5654530" cy="4351338"/>
          </a:xfrm>
          <a:prstGeom prst="rect">
            <a:avLst/>
          </a:prstGeom>
        </p:spPr>
      </p:pic>
    </p:spTree>
    <p:extLst>
      <p:ext uri="{BB962C8B-B14F-4D97-AF65-F5344CB8AC3E}">
        <p14:creationId xmlns:p14="http://schemas.microsoft.com/office/powerpoint/2010/main" val="216868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93D63-61FB-4D97-90AE-669D3F8C5DF3}"/>
              </a:ext>
            </a:extLst>
          </p:cNvPr>
          <p:cNvSpPr>
            <a:spLocks noGrp="1"/>
          </p:cNvSpPr>
          <p:nvPr>
            <p:ph type="title"/>
          </p:nvPr>
        </p:nvSpPr>
        <p:spPr/>
        <p:txBody>
          <a:bodyPr/>
          <a:lstStyle/>
          <a:p>
            <a:endParaRPr lang="de-DE"/>
          </a:p>
        </p:txBody>
      </p:sp>
      <p:pic>
        <p:nvPicPr>
          <p:cNvPr id="4" name="Inhaltsplatzhalter 3">
            <a:extLst>
              <a:ext uri="{FF2B5EF4-FFF2-40B4-BE49-F238E27FC236}">
                <a16:creationId xmlns:a16="http://schemas.microsoft.com/office/drawing/2014/main" id="{AD430451-4099-4E89-9360-EC44EC10DFD8}"/>
              </a:ext>
            </a:extLst>
          </p:cNvPr>
          <p:cNvPicPr>
            <a:picLocks noGrp="1" noChangeAspect="1"/>
          </p:cNvPicPr>
          <p:nvPr>
            <p:ph idx="1"/>
          </p:nvPr>
        </p:nvPicPr>
        <p:blipFill>
          <a:blip r:embed="rId2"/>
          <a:stretch>
            <a:fillRect/>
          </a:stretch>
        </p:blipFill>
        <p:spPr>
          <a:xfrm>
            <a:off x="1471732" y="768349"/>
            <a:ext cx="5462468" cy="5790217"/>
          </a:xfrm>
          <a:prstGeom prst="rect">
            <a:avLst/>
          </a:prstGeom>
        </p:spPr>
      </p:pic>
    </p:spTree>
    <p:extLst>
      <p:ext uri="{BB962C8B-B14F-4D97-AF65-F5344CB8AC3E}">
        <p14:creationId xmlns:p14="http://schemas.microsoft.com/office/powerpoint/2010/main" val="23590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1C48D-A60D-438A-832D-69A25C195F96}"/>
              </a:ext>
            </a:extLst>
          </p:cNvPr>
          <p:cNvSpPr>
            <a:spLocks noGrp="1"/>
          </p:cNvSpPr>
          <p:nvPr>
            <p:ph type="title"/>
          </p:nvPr>
        </p:nvSpPr>
        <p:spPr/>
        <p:txBody>
          <a:bodyPr/>
          <a:lstStyle/>
          <a:p>
            <a:r>
              <a:rPr lang="de-DE" dirty="0"/>
              <a:t>Deutschland nach 1945</a:t>
            </a:r>
          </a:p>
        </p:txBody>
      </p:sp>
      <p:sp>
        <p:nvSpPr>
          <p:cNvPr id="3" name="Inhaltsplatzhalter 2">
            <a:extLst>
              <a:ext uri="{FF2B5EF4-FFF2-40B4-BE49-F238E27FC236}">
                <a16:creationId xmlns:a16="http://schemas.microsoft.com/office/drawing/2014/main" id="{7339030D-AC9E-4806-B23C-5903AABF6E22}"/>
              </a:ext>
            </a:extLst>
          </p:cNvPr>
          <p:cNvSpPr>
            <a:spLocks noGrp="1"/>
          </p:cNvSpPr>
          <p:nvPr>
            <p:ph idx="1"/>
          </p:nvPr>
        </p:nvSpPr>
        <p:spPr/>
        <p:txBody>
          <a:bodyPr/>
          <a:lstStyle/>
          <a:p>
            <a:r>
              <a:rPr lang="de-DE" dirty="0"/>
              <a:t>Hunger</a:t>
            </a:r>
          </a:p>
          <a:p>
            <a:r>
              <a:rPr lang="de-DE" dirty="0"/>
              <a:t>Schwarzmarkt</a:t>
            </a:r>
          </a:p>
          <a:p>
            <a:r>
              <a:rPr lang="de-DE" dirty="0"/>
              <a:t>Hamsterfahrten </a:t>
            </a:r>
          </a:p>
        </p:txBody>
      </p:sp>
    </p:spTree>
    <p:extLst>
      <p:ext uri="{BB962C8B-B14F-4D97-AF65-F5344CB8AC3E}">
        <p14:creationId xmlns:p14="http://schemas.microsoft.com/office/powerpoint/2010/main" val="27431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CE0B5-2970-453F-A013-DE990CE2377A}"/>
              </a:ext>
            </a:extLst>
          </p:cNvPr>
          <p:cNvSpPr>
            <a:spLocks noGrp="1"/>
          </p:cNvSpPr>
          <p:nvPr>
            <p:ph type="title"/>
          </p:nvPr>
        </p:nvSpPr>
        <p:spPr/>
        <p:txBody>
          <a:bodyPr/>
          <a:lstStyle/>
          <a:p>
            <a:r>
              <a:rPr lang="de-DE" dirty="0"/>
              <a:t>Bilderverzeichnis</a:t>
            </a:r>
          </a:p>
        </p:txBody>
      </p:sp>
      <p:sp>
        <p:nvSpPr>
          <p:cNvPr id="3" name="Inhaltsplatzhalter 2">
            <a:extLst>
              <a:ext uri="{FF2B5EF4-FFF2-40B4-BE49-F238E27FC236}">
                <a16:creationId xmlns:a16="http://schemas.microsoft.com/office/drawing/2014/main" id="{1B48780A-0E78-490D-9CB2-40104268627D}"/>
              </a:ext>
            </a:extLst>
          </p:cNvPr>
          <p:cNvSpPr>
            <a:spLocks noGrp="1"/>
          </p:cNvSpPr>
          <p:nvPr>
            <p:ph idx="1"/>
          </p:nvPr>
        </p:nvSpPr>
        <p:spPr/>
        <p:txBody>
          <a:bodyPr>
            <a:normAutofit fontScale="92500" lnSpcReduction="10000"/>
          </a:bodyPr>
          <a:lstStyle/>
          <a:p>
            <a:r>
              <a:rPr lang="de-DE" dirty="0">
                <a:hlinkClick r:id="rId2"/>
              </a:rPr>
              <a:t>https://de.wikipedia.org/wiki/Bedingungslose_Kapitulation_der_Wehrmacht#/media/</a:t>
            </a:r>
            <a:endParaRPr lang="de-DE" dirty="0"/>
          </a:p>
          <a:p>
            <a:r>
              <a:rPr lang="de-DE" dirty="0">
                <a:hlinkClick r:id="rId3"/>
              </a:rPr>
              <a:t>https://de.wikipedia.org/wiki/Bedingungslose_Kapitulation_der_Wehrmacht#/media/Datei:Aachener_Nachrichten_8._Mai_1945.jpgDatei:Kapitulation-reims.gif</a:t>
            </a:r>
            <a:endParaRPr lang="de-DE" dirty="0"/>
          </a:p>
          <a:p>
            <a:r>
              <a:rPr lang="de-DE" dirty="0">
                <a:hlinkClick r:id="rId4"/>
              </a:rPr>
              <a:t>https://de.wikipedia.org/wiki/Luftkrieg#/media/Datei:Bundesarchiv_Bild_146-2005-0054,_L%C3%BCbeck,_Ruinen_um_Marien-Kirche.jpg</a:t>
            </a:r>
            <a:endParaRPr lang="de-DE" dirty="0"/>
          </a:p>
          <a:p>
            <a:r>
              <a:rPr lang="de-DE" dirty="0">
                <a:hlinkClick r:id="rId5"/>
              </a:rPr>
              <a:t>https://de.wikipedia.org/wiki/Potsdamer_Konferenz#/media/Datei:Bundesarchiv_Bild_183-R86965,_Potsdamer_Konferenz,_Gruppenbild.jpg</a:t>
            </a:r>
            <a:endParaRPr lang="de-DE" dirty="0"/>
          </a:p>
          <a:p>
            <a:r>
              <a:rPr lang="de-DE" dirty="0"/>
              <a:t>https://de.wikipedia.org/wiki/N%C3%BCrnberger_Prozess_gegen_die_Hauptkriegsverbrecher</a:t>
            </a:r>
          </a:p>
        </p:txBody>
      </p:sp>
    </p:spTree>
    <p:extLst>
      <p:ext uri="{BB962C8B-B14F-4D97-AF65-F5344CB8AC3E}">
        <p14:creationId xmlns:p14="http://schemas.microsoft.com/office/powerpoint/2010/main" val="3809903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F49A1-F971-4531-B7CF-3E66E8C5737C}"/>
              </a:ext>
            </a:extLst>
          </p:cNvPr>
          <p:cNvSpPr>
            <a:spLocks noGrp="1"/>
          </p:cNvSpPr>
          <p:nvPr>
            <p:ph type="title"/>
          </p:nvPr>
        </p:nvSpPr>
        <p:spPr/>
        <p:txBody>
          <a:bodyPr/>
          <a:lstStyle/>
          <a:p>
            <a:r>
              <a:rPr lang="de-DE" dirty="0"/>
              <a:t>Literaturverzeichnis</a:t>
            </a:r>
          </a:p>
        </p:txBody>
      </p:sp>
      <p:sp>
        <p:nvSpPr>
          <p:cNvPr id="3" name="Inhaltsplatzhalter 2">
            <a:extLst>
              <a:ext uri="{FF2B5EF4-FFF2-40B4-BE49-F238E27FC236}">
                <a16:creationId xmlns:a16="http://schemas.microsoft.com/office/drawing/2014/main" id="{C85BA81C-63C2-4EB1-B385-FFC828A9F1D3}"/>
              </a:ext>
            </a:extLst>
          </p:cNvPr>
          <p:cNvSpPr>
            <a:spLocks noGrp="1"/>
          </p:cNvSpPr>
          <p:nvPr>
            <p:ph idx="1"/>
          </p:nvPr>
        </p:nvSpPr>
        <p:spPr/>
        <p:txBody>
          <a:bodyPr/>
          <a:lstStyle/>
          <a:p>
            <a:r>
              <a:rPr lang="de-DE" dirty="0"/>
              <a:t>Wikipedia </a:t>
            </a:r>
          </a:p>
        </p:txBody>
      </p:sp>
    </p:spTree>
    <p:extLst>
      <p:ext uri="{BB962C8B-B14F-4D97-AF65-F5344CB8AC3E}">
        <p14:creationId xmlns:p14="http://schemas.microsoft.com/office/powerpoint/2010/main" val="344023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5E0F6-C80E-47DE-9C17-F33D037FF94C}"/>
              </a:ext>
            </a:extLst>
          </p:cNvPr>
          <p:cNvSpPr>
            <a:spLocks noGrp="1"/>
          </p:cNvSpPr>
          <p:nvPr>
            <p:ph type="title"/>
          </p:nvPr>
        </p:nvSpPr>
        <p:spPr/>
        <p:txBody>
          <a:bodyPr/>
          <a:lstStyle/>
          <a:p>
            <a:r>
              <a:rPr lang="de-DE" dirty="0"/>
              <a:t>7. – 9. Mai 1945 bedingungslose Kapitulation</a:t>
            </a:r>
          </a:p>
        </p:txBody>
      </p:sp>
      <p:pic>
        <p:nvPicPr>
          <p:cNvPr id="4" name="Inhaltsplatzhalter 3">
            <a:extLst>
              <a:ext uri="{FF2B5EF4-FFF2-40B4-BE49-F238E27FC236}">
                <a16:creationId xmlns:a16="http://schemas.microsoft.com/office/drawing/2014/main" id="{C35C792B-4E0B-40B7-938B-636C4A189890}"/>
              </a:ext>
            </a:extLst>
          </p:cNvPr>
          <p:cNvPicPr>
            <a:picLocks noGrp="1" noChangeAspect="1"/>
          </p:cNvPicPr>
          <p:nvPr>
            <p:ph idx="1"/>
          </p:nvPr>
        </p:nvPicPr>
        <p:blipFill>
          <a:blip r:embed="rId2"/>
          <a:stretch>
            <a:fillRect/>
          </a:stretch>
        </p:blipFill>
        <p:spPr>
          <a:xfrm>
            <a:off x="3367116" y="1825625"/>
            <a:ext cx="5457767" cy="4351338"/>
          </a:xfrm>
          <a:prstGeom prst="rect">
            <a:avLst/>
          </a:prstGeom>
        </p:spPr>
      </p:pic>
    </p:spTree>
    <p:extLst>
      <p:ext uri="{BB962C8B-B14F-4D97-AF65-F5344CB8AC3E}">
        <p14:creationId xmlns:p14="http://schemas.microsoft.com/office/powerpoint/2010/main" val="196917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5EAA1-A91B-46B2-AFE8-E334381225CD}"/>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01BF0E59-2116-4A02-B81B-08F7D762B76D}"/>
              </a:ext>
            </a:extLst>
          </p:cNvPr>
          <p:cNvSpPr>
            <a:spLocks noGrp="1"/>
          </p:cNvSpPr>
          <p:nvPr>
            <p:ph idx="1"/>
          </p:nvPr>
        </p:nvSpPr>
        <p:spPr/>
        <p:txBody>
          <a:bodyPr/>
          <a:lstStyle/>
          <a:p>
            <a:r>
              <a:rPr lang="de-DE" dirty="0"/>
              <a:t>Deutschland wird von den </a:t>
            </a:r>
            <a:r>
              <a:rPr lang="de-DE" dirty="0" err="1"/>
              <a:t>Allierten</a:t>
            </a:r>
            <a:r>
              <a:rPr lang="de-DE" dirty="0"/>
              <a:t> (Sowjetunion, USA, Großbritannien und Frankreich) zur Kapitulation gezwungen</a:t>
            </a:r>
          </a:p>
          <a:p>
            <a:endParaRPr lang="de-DE" dirty="0"/>
          </a:p>
        </p:txBody>
      </p:sp>
    </p:spTree>
    <p:extLst>
      <p:ext uri="{BB962C8B-B14F-4D97-AF65-F5344CB8AC3E}">
        <p14:creationId xmlns:p14="http://schemas.microsoft.com/office/powerpoint/2010/main" val="107698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46632-9BC7-4133-B694-DC6010BFA381}"/>
              </a:ext>
            </a:extLst>
          </p:cNvPr>
          <p:cNvSpPr>
            <a:spLocks noGrp="1"/>
          </p:cNvSpPr>
          <p:nvPr>
            <p:ph type="title"/>
          </p:nvPr>
        </p:nvSpPr>
        <p:spPr/>
        <p:txBody>
          <a:bodyPr/>
          <a:lstStyle/>
          <a:p>
            <a:r>
              <a:rPr lang="de-DE" dirty="0"/>
              <a:t>Deutschland ist zerstört </a:t>
            </a:r>
          </a:p>
        </p:txBody>
      </p:sp>
      <p:sp>
        <p:nvSpPr>
          <p:cNvPr id="3" name="Inhaltsplatzhalter 2">
            <a:extLst>
              <a:ext uri="{FF2B5EF4-FFF2-40B4-BE49-F238E27FC236}">
                <a16:creationId xmlns:a16="http://schemas.microsoft.com/office/drawing/2014/main" id="{ACFE78DA-0EDD-44BB-B891-9D36B3302452}"/>
              </a:ext>
            </a:extLst>
          </p:cNvPr>
          <p:cNvSpPr>
            <a:spLocks noGrp="1"/>
          </p:cNvSpPr>
          <p:nvPr>
            <p:ph idx="1"/>
          </p:nvPr>
        </p:nvSpPr>
        <p:spPr/>
        <p:txBody>
          <a:bodyPr/>
          <a:lstStyle/>
          <a:p>
            <a:r>
              <a:rPr lang="de-DE" dirty="0"/>
              <a:t>Zerstörtes Lübeck</a:t>
            </a:r>
          </a:p>
        </p:txBody>
      </p:sp>
      <p:pic>
        <p:nvPicPr>
          <p:cNvPr id="4" name="Grafik 3">
            <a:extLst>
              <a:ext uri="{FF2B5EF4-FFF2-40B4-BE49-F238E27FC236}">
                <a16:creationId xmlns:a16="http://schemas.microsoft.com/office/drawing/2014/main" id="{D189AA6E-BF51-44E1-8A0A-E9EBE2886544}"/>
              </a:ext>
            </a:extLst>
          </p:cNvPr>
          <p:cNvPicPr>
            <a:picLocks noChangeAspect="1"/>
          </p:cNvPicPr>
          <p:nvPr/>
        </p:nvPicPr>
        <p:blipFill>
          <a:blip r:embed="rId2"/>
          <a:stretch>
            <a:fillRect/>
          </a:stretch>
        </p:blipFill>
        <p:spPr>
          <a:xfrm>
            <a:off x="3068529" y="2242814"/>
            <a:ext cx="5596076" cy="3782272"/>
          </a:xfrm>
          <a:prstGeom prst="rect">
            <a:avLst/>
          </a:prstGeom>
        </p:spPr>
      </p:pic>
    </p:spTree>
    <p:extLst>
      <p:ext uri="{BB962C8B-B14F-4D97-AF65-F5344CB8AC3E}">
        <p14:creationId xmlns:p14="http://schemas.microsoft.com/office/powerpoint/2010/main" val="135290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0C82D-06AC-466D-830C-974D9380C843}"/>
              </a:ext>
            </a:extLst>
          </p:cNvPr>
          <p:cNvSpPr>
            <a:spLocks noGrp="1"/>
          </p:cNvSpPr>
          <p:nvPr>
            <p:ph type="title"/>
          </p:nvPr>
        </p:nvSpPr>
        <p:spPr/>
        <p:txBody>
          <a:bodyPr/>
          <a:lstStyle/>
          <a:p>
            <a:r>
              <a:rPr lang="fi-FI" sz="4400" b="1" dirty="0"/>
              <a:t>Potsdamer Konferenz 17.7.-2.8.1945</a:t>
            </a:r>
            <a:endParaRPr lang="de-DE" dirty="0"/>
          </a:p>
        </p:txBody>
      </p:sp>
      <p:pic>
        <p:nvPicPr>
          <p:cNvPr id="4" name="Inhaltsplatzhalter 3">
            <a:extLst>
              <a:ext uri="{FF2B5EF4-FFF2-40B4-BE49-F238E27FC236}">
                <a16:creationId xmlns:a16="http://schemas.microsoft.com/office/drawing/2014/main" id="{8F2BC256-1CE5-4C3D-B593-A3279751878D}"/>
              </a:ext>
            </a:extLst>
          </p:cNvPr>
          <p:cNvPicPr>
            <a:picLocks noGrp="1" noChangeAspect="1"/>
          </p:cNvPicPr>
          <p:nvPr>
            <p:ph idx="1"/>
          </p:nvPr>
        </p:nvPicPr>
        <p:blipFill>
          <a:blip r:embed="rId2"/>
          <a:stretch>
            <a:fillRect/>
          </a:stretch>
        </p:blipFill>
        <p:spPr>
          <a:xfrm>
            <a:off x="838200" y="1594805"/>
            <a:ext cx="6324895" cy="4351338"/>
          </a:xfrm>
          <a:prstGeom prst="rect">
            <a:avLst/>
          </a:prstGeom>
        </p:spPr>
      </p:pic>
      <p:sp>
        <p:nvSpPr>
          <p:cNvPr id="6" name="Textfeld 5">
            <a:extLst>
              <a:ext uri="{FF2B5EF4-FFF2-40B4-BE49-F238E27FC236}">
                <a16:creationId xmlns:a16="http://schemas.microsoft.com/office/drawing/2014/main" id="{A332633E-9851-4DE5-8EB7-2E7E620D88D1}"/>
              </a:ext>
            </a:extLst>
          </p:cNvPr>
          <p:cNvSpPr txBox="1"/>
          <p:nvPr/>
        </p:nvSpPr>
        <p:spPr>
          <a:xfrm>
            <a:off x="7794594" y="1864311"/>
            <a:ext cx="3559206" cy="3416320"/>
          </a:xfrm>
          <a:prstGeom prst="rect">
            <a:avLst/>
          </a:prstGeom>
          <a:noFill/>
        </p:spPr>
        <p:txBody>
          <a:bodyPr wrap="square">
            <a:spAutoFit/>
          </a:bodyPr>
          <a:lstStyle/>
          <a:p>
            <a:r>
              <a:rPr lang="de-DE" dirty="0"/>
              <a:t>Die „Großen Drei“: (von links nach rechts) der britische Premierminister Clement Attlee, der US-Präsident Harry S. Truman, der sowjetische Diktator und Generalissimus Josef Stalin; stehend dahinter: der US-Admiral William Daniel Leahy, der britische Außenminister Ernest Bevin, der US-Außenminister James F. Byrnes und der sowjetische Außenminister Wjatscheslaw Molotow</a:t>
            </a:r>
          </a:p>
        </p:txBody>
      </p:sp>
    </p:spTree>
    <p:extLst>
      <p:ext uri="{BB962C8B-B14F-4D97-AF65-F5344CB8AC3E}">
        <p14:creationId xmlns:p14="http://schemas.microsoft.com/office/powerpoint/2010/main" val="282739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6E033-BF5F-48ED-88D5-8ADCEB4FFA10}"/>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086AC92F-47EC-4737-BDFF-11595FCE5E20}"/>
              </a:ext>
            </a:extLst>
          </p:cNvPr>
          <p:cNvPicPr>
            <a:picLocks noGrp="1" noChangeAspect="1"/>
          </p:cNvPicPr>
          <p:nvPr>
            <p:ph idx="1"/>
          </p:nvPr>
        </p:nvPicPr>
        <p:blipFill>
          <a:blip r:embed="rId2"/>
          <a:stretch>
            <a:fillRect/>
          </a:stretch>
        </p:blipFill>
        <p:spPr>
          <a:xfrm>
            <a:off x="1581150" y="606338"/>
            <a:ext cx="7408207" cy="5570625"/>
          </a:xfrm>
          <a:prstGeom prst="rect">
            <a:avLst/>
          </a:prstGeom>
        </p:spPr>
      </p:pic>
    </p:spTree>
    <p:extLst>
      <p:ext uri="{BB962C8B-B14F-4D97-AF65-F5344CB8AC3E}">
        <p14:creationId xmlns:p14="http://schemas.microsoft.com/office/powerpoint/2010/main" val="375964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679A-3DC0-4D1E-B9AF-89208109FEF2}"/>
              </a:ext>
            </a:extLst>
          </p:cNvPr>
          <p:cNvSpPr>
            <a:spLocks noGrp="1"/>
          </p:cNvSpPr>
          <p:nvPr>
            <p:ph type="title"/>
          </p:nvPr>
        </p:nvSpPr>
        <p:spPr/>
        <p:txBody>
          <a:bodyPr/>
          <a:lstStyle/>
          <a:p>
            <a:r>
              <a:rPr lang="de-DE" dirty="0"/>
              <a:t>Territoriale Bestimmungen der Potsdamer  Konferenz</a:t>
            </a:r>
          </a:p>
        </p:txBody>
      </p:sp>
      <p:sp>
        <p:nvSpPr>
          <p:cNvPr id="3" name="Inhaltsplatzhalter 2">
            <a:extLst>
              <a:ext uri="{FF2B5EF4-FFF2-40B4-BE49-F238E27FC236}">
                <a16:creationId xmlns:a16="http://schemas.microsoft.com/office/drawing/2014/main" id="{4268110B-75B2-49E6-BC89-56063AD36D5A}"/>
              </a:ext>
            </a:extLst>
          </p:cNvPr>
          <p:cNvSpPr>
            <a:spLocks noGrp="1"/>
          </p:cNvSpPr>
          <p:nvPr>
            <p:ph idx="1"/>
          </p:nvPr>
        </p:nvSpPr>
        <p:spPr/>
        <p:txBody>
          <a:bodyPr/>
          <a:lstStyle/>
          <a:p>
            <a:r>
              <a:rPr lang="de-DE" dirty="0"/>
              <a:t>Nördliches </a:t>
            </a:r>
            <a:r>
              <a:rPr lang="de-DE" dirty="0" err="1"/>
              <a:t>Ostpreussen</a:t>
            </a:r>
            <a:r>
              <a:rPr lang="de-DE" dirty="0"/>
              <a:t> mit Königsberg unter sowjetische Verwaltung </a:t>
            </a:r>
          </a:p>
          <a:p>
            <a:r>
              <a:rPr lang="de-DE" dirty="0"/>
              <a:t>Südliches </a:t>
            </a:r>
            <a:r>
              <a:rPr lang="de-DE" dirty="0" err="1"/>
              <a:t>Ostpreussen</a:t>
            </a:r>
            <a:r>
              <a:rPr lang="de-DE" dirty="0"/>
              <a:t> und die Gebiete östlich der Oder-</a:t>
            </a:r>
            <a:r>
              <a:rPr lang="de-DE" dirty="0" err="1"/>
              <a:t>Neisse</a:t>
            </a:r>
            <a:r>
              <a:rPr lang="de-DE" dirty="0"/>
              <a:t>-Linie </a:t>
            </a:r>
            <a:r>
              <a:rPr lang="de-DE" dirty="0" err="1"/>
              <a:t>einschliesslich</a:t>
            </a:r>
            <a:r>
              <a:rPr lang="de-DE" dirty="0"/>
              <a:t> Danzig unter polnische Verwaltung</a:t>
            </a:r>
          </a:p>
          <a:p>
            <a:r>
              <a:rPr lang="de-DE" dirty="0"/>
              <a:t>Ostpolen mit Lemberg hatte sich die Sowjetunion einverleibt. Polen wurde also einfach nach Westen verschoben, ohne die Polen oder die Deutschen zu befragen.</a:t>
            </a:r>
          </a:p>
          <a:p>
            <a:endParaRPr lang="de-DE" dirty="0"/>
          </a:p>
        </p:txBody>
      </p:sp>
    </p:spTree>
    <p:extLst>
      <p:ext uri="{BB962C8B-B14F-4D97-AF65-F5344CB8AC3E}">
        <p14:creationId xmlns:p14="http://schemas.microsoft.com/office/powerpoint/2010/main" val="371518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3741F-82B6-4656-9A6E-2C1187D521E2}"/>
              </a:ext>
            </a:extLst>
          </p:cNvPr>
          <p:cNvSpPr>
            <a:spLocks noGrp="1"/>
          </p:cNvSpPr>
          <p:nvPr>
            <p:ph type="title"/>
          </p:nvPr>
        </p:nvSpPr>
        <p:spPr/>
        <p:txBody>
          <a:bodyPr/>
          <a:lstStyle/>
          <a:p>
            <a:r>
              <a:rPr lang="de-DE" dirty="0"/>
              <a:t>Aufteilung Deutschlands  in vier Besatzungszonen</a:t>
            </a:r>
          </a:p>
        </p:txBody>
      </p:sp>
      <p:sp>
        <p:nvSpPr>
          <p:cNvPr id="3" name="Inhaltsplatzhalter 2">
            <a:extLst>
              <a:ext uri="{FF2B5EF4-FFF2-40B4-BE49-F238E27FC236}">
                <a16:creationId xmlns:a16="http://schemas.microsoft.com/office/drawing/2014/main" id="{A09CC394-BE7E-42BA-80DC-1FFAE89EA342}"/>
              </a:ext>
            </a:extLst>
          </p:cNvPr>
          <p:cNvSpPr>
            <a:spLocks noGrp="1"/>
          </p:cNvSpPr>
          <p:nvPr>
            <p:ph idx="1"/>
          </p:nvPr>
        </p:nvSpPr>
        <p:spPr/>
        <p:txBody>
          <a:bodyPr/>
          <a:lstStyle/>
          <a:p>
            <a:r>
              <a:rPr lang="de-DE" dirty="0"/>
              <a:t>Das Kernanliegen der Grundsätze war die Aufteilung Deutschlands in Besatzungszonen. Jede der vier Mächte (USA, UdSSR, Großbritannien und Frankreich) sollte jeweils politische Handlungsfreiheit in ihrer Zone erhalten. In Verbindung mit dem Prinzip der Einstimmigkeit der Entscheidungen im Alliierten Kontrollrat bedeutete diese Formulierung, dass die einzelnen Besatzungsmächte in ihren jeweiligen Zonen in der Lage waren, eine völlig eigenständige Politik zu betreiben, ohne dass der Kontrollrat sie daran hindern konnte. </a:t>
            </a:r>
          </a:p>
        </p:txBody>
      </p:sp>
    </p:spTree>
    <p:extLst>
      <p:ext uri="{BB962C8B-B14F-4D97-AF65-F5344CB8AC3E}">
        <p14:creationId xmlns:p14="http://schemas.microsoft.com/office/powerpoint/2010/main" val="41219737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Words>
  <Application>Microsoft Office PowerPoint</Application>
  <PresentationFormat>Breitbild</PresentationFormat>
  <Paragraphs>45</Paragraphs>
  <Slides>23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Calibri</vt:lpstr>
      <vt:lpstr>Calibri Light</vt:lpstr>
      <vt:lpstr>Wingdings</vt:lpstr>
      <vt:lpstr>Office</vt:lpstr>
      <vt:lpstr>Geschichte nach 1945 – I </vt:lpstr>
      <vt:lpstr>Bedingungslose Kapitulation -  Deutschland 1945 </vt:lpstr>
      <vt:lpstr>7. – 9. Mai 1945 bedingungslose Kapitulation</vt:lpstr>
      <vt:lpstr>PowerPoint-Präsentation</vt:lpstr>
      <vt:lpstr>Deutschland ist zerstört </vt:lpstr>
      <vt:lpstr>Potsdamer Konferenz 17.7.-2.8.1945</vt:lpstr>
      <vt:lpstr>PowerPoint-Präsentation</vt:lpstr>
      <vt:lpstr>Territoriale Bestimmungen der Potsdamer  Konferenz</vt:lpstr>
      <vt:lpstr>Aufteilung Deutschlands  in vier Besatzungszonen</vt:lpstr>
      <vt:lpstr>PowerPoint-Präsentation</vt:lpstr>
      <vt:lpstr>PowerPoint-Präsentation</vt:lpstr>
      <vt:lpstr>Bevölkerungsrechtliche Bestimmungen </vt:lpstr>
      <vt:lpstr>Flucht und Vertreibung Deutscher aus Mittel- und Osteuropa 1945–1950 </vt:lpstr>
      <vt:lpstr>Odsun aus der Tschechoslowakei</vt:lpstr>
      <vt:lpstr>1945 – Berliner Trümmerfrauen </vt:lpstr>
      <vt:lpstr>Nürnberger Prozess gegen die Hauptkriegsverbrecher </vt:lpstr>
      <vt:lpstr>PowerPoint-Präsentation</vt:lpstr>
      <vt:lpstr>Blick in den Verhandlungssaal</vt:lpstr>
      <vt:lpstr>Wirtschaftliche Lage </vt:lpstr>
      <vt:lpstr>PowerPoint-Präsentation</vt:lpstr>
      <vt:lpstr>Deutschland nach 1945</vt:lpstr>
      <vt:lpstr>Bilderverzeichnis</vt:lpstr>
      <vt:lpstr>Literaturverzeichnis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Geschichte nach 1945 – I</dc:title>
  <dc:creator>Mathias Becker</dc:creator>
  <cp:lastModifiedBy>Mathias Becker</cp:lastModifiedBy>
  <cp:revision>3</cp:revision>
  <dcterms:created xsi:type="dcterms:W3CDTF">2021-03-07T10:44:27Z</dcterms:created>
  <dcterms:modified xsi:type="dcterms:W3CDTF">2021-03-07T11:05:54Z</dcterms:modified>
</cp:coreProperties>
</file>