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6" r:id="rId10"/>
    <p:sldId id="267" r:id="rId11"/>
    <p:sldId id="264" r:id="rId12"/>
    <p:sldId id="265" r:id="rId13"/>
    <p:sldId id="268" r:id="rId14"/>
    <p:sldId id="26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FF799-7F76-4BE0-B6D7-C1E5927AD5B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4557CD8-8D99-4950-AD8B-BD6D60CCF2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31242D2-7439-443A-AE85-C1E9957E4EED}"/>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5" name="Fußzeilenplatzhalter 4">
            <a:extLst>
              <a:ext uri="{FF2B5EF4-FFF2-40B4-BE49-F238E27FC236}">
                <a16:creationId xmlns:a16="http://schemas.microsoft.com/office/drawing/2014/main" id="{6B7DAC19-96C2-4DF5-922D-8BF8F08604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537AC9-0976-4822-BFEC-424586BFEF4F}"/>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104253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F46AE-03A8-473D-BFA0-07C0A404F48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BBADD5D-8E4B-444D-81DE-B01AC938C7B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903416-BEB3-4A1C-943C-D7695156B267}"/>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5" name="Fußzeilenplatzhalter 4">
            <a:extLst>
              <a:ext uri="{FF2B5EF4-FFF2-40B4-BE49-F238E27FC236}">
                <a16:creationId xmlns:a16="http://schemas.microsoft.com/office/drawing/2014/main" id="{1F4D22A0-2A5E-412C-A27C-44226A86BF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4979AC-0DF8-4EBF-A359-39CE3B3BA76A}"/>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367654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B9EF61F-617E-4E67-99EF-8BBB2A649D2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4E0161B-3812-4157-9E84-3A760F352CF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E880EE-ECFC-4860-8FE9-18B60B105B5E}"/>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5" name="Fußzeilenplatzhalter 4">
            <a:extLst>
              <a:ext uri="{FF2B5EF4-FFF2-40B4-BE49-F238E27FC236}">
                <a16:creationId xmlns:a16="http://schemas.microsoft.com/office/drawing/2014/main" id="{6E3F8CF1-1BD2-4F4B-8A7F-9857818842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34869-B05B-475F-A01B-5EB93B92A9A5}"/>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223461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54DE3-2FB6-4D6C-A53F-7F7E8293A94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ED0FC64-F1E3-42C0-A41B-971D536687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531386-26F7-4A2A-8204-987024F3B679}"/>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5" name="Fußzeilenplatzhalter 4">
            <a:extLst>
              <a:ext uri="{FF2B5EF4-FFF2-40B4-BE49-F238E27FC236}">
                <a16:creationId xmlns:a16="http://schemas.microsoft.com/office/drawing/2014/main" id="{F7B8F761-A65F-4758-ABBC-D22431943E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67B2579-1BB1-4111-9AEA-993E7FE3E944}"/>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249794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D8A37-757C-42EB-B571-D0AC00A3078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BD551C-EDFC-4128-90C7-7EF0AB37F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B160D9C-7AD2-43A6-8FD3-CEAFCEF80100}"/>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5" name="Fußzeilenplatzhalter 4">
            <a:extLst>
              <a:ext uri="{FF2B5EF4-FFF2-40B4-BE49-F238E27FC236}">
                <a16:creationId xmlns:a16="http://schemas.microsoft.com/office/drawing/2014/main" id="{D204FC6B-5696-445E-831F-1B4A1CD271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3B5E59-87B9-4F77-9708-F4DC7379D5B1}"/>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128191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BC677-45A4-4BC2-8F62-E686504540F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A9AF6A1-CF9E-4ABC-AC73-59C17BACEC7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6D3F93B-F0DE-4344-992B-A861C691FC8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5A0DC1D-A9D2-4FF0-A9CE-5CA978AAD802}"/>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6" name="Fußzeilenplatzhalter 5">
            <a:extLst>
              <a:ext uri="{FF2B5EF4-FFF2-40B4-BE49-F238E27FC236}">
                <a16:creationId xmlns:a16="http://schemas.microsoft.com/office/drawing/2014/main" id="{4E91A87D-3669-4321-B733-4870DA8FE1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41160D-8A6C-4110-8CD9-9A760792989B}"/>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404454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78D4E-05E5-47D3-80D2-B327399DB84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0C92CEB-39C9-442E-9B2A-B591CAF50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AD118C-948E-4E08-A852-21FC4DC4383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FA93986-2FC3-4AFE-B16B-6ACE8B45D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A359A61-98B7-43B0-BB2F-A66B12D84AF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3F51B8D-6E35-47F5-82E6-ABB65F4DA814}"/>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8" name="Fußzeilenplatzhalter 7">
            <a:extLst>
              <a:ext uri="{FF2B5EF4-FFF2-40B4-BE49-F238E27FC236}">
                <a16:creationId xmlns:a16="http://schemas.microsoft.com/office/drawing/2014/main" id="{AE79F150-76A2-4B28-AED5-FA31925B830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1B9AE27-6BA6-4843-B0EB-32F5236EED99}"/>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414433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A7625-C569-4410-B126-55F17F9BAD8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5A41EC1-05E5-49B9-B8B5-47C94C455685}"/>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4" name="Fußzeilenplatzhalter 3">
            <a:extLst>
              <a:ext uri="{FF2B5EF4-FFF2-40B4-BE49-F238E27FC236}">
                <a16:creationId xmlns:a16="http://schemas.microsoft.com/office/drawing/2014/main" id="{83FAB789-41C7-45FB-93E3-2D2B8BDBF83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8B03EA0-F1AB-4E32-BC0D-93B686438B2B}"/>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27257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25BA4EB-585E-4BF7-B2C8-9DE608805CB8}"/>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3" name="Fußzeilenplatzhalter 2">
            <a:extLst>
              <a:ext uri="{FF2B5EF4-FFF2-40B4-BE49-F238E27FC236}">
                <a16:creationId xmlns:a16="http://schemas.microsoft.com/office/drawing/2014/main" id="{928B44B4-A5AF-4CE1-A90E-2864A7E782A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EF1076-027F-445A-8C79-E24FBCC53A5A}"/>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39257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1F770-8DB5-403C-AE15-DA9B407757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BB7626A-27B3-48BF-9DE0-E9BA192C9E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C828C7B-3997-4E2A-915E-131E48AC2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2CC2AC5-74FB-4BAA-A9B9-CC1997D3C266}"/>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6" name="Fußzeilenplatzhalter 5">
            <a:extLst>
              <a:ext uri="{FF2B5EF4-FFF2-40B4-BE49-F238E27FC236}">
                <a16:creationId xmlns:a16="http://schemas.microsoft.com/office/drawing/2014/main" id="{43132383-F14A-418B-8A65-59B78B85198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0271964-02AA-468C-AD13-78AFA3D16207}"/>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191834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90234-5E2B-40FB-9477-D7B7A0E1849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4F17158-B62F-4638-BBCA-FBB4924D9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C594078-9B3E-4BF8-AC92-EE2CC397B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7058E5D-0383-40C2-8E66-F8589D3A74A9}"/>
              </a:ext>
            </a:extLst>
          </p:cNvPr>
          <p:cNvSpPr>
            <a:spLocks noGrp="1"/>
          </p:cNvSpPr>
          <p:nvPr>
            <p:ph type="dt" sz="half" idx="10"/>
          </p:nvPr>
        </p:nvSpPr>
        <p:spPr/>
        <p:txBody>
          <a:bodyPr/>
          <a:lstStyle/>
          <a:p>
            <a:fld id="{F8392478-8630-4F4F-B6CB-71EC2D6D0C22}" type="datetimeFigureOut">
              <a:rPr lang="de-DE" smtClean="0"/>
              <a:t>24.02.2023</a:t>
            </a:fld>
            <a:endParaRPr lang="de-DE"/>
          </a:p>
        </p:txBody>
      </p:sp>
      <p:sp>
        <p:nvSpPr>
          <p:cNvPr id="6" name="Fußzeilenplatzhalter 5">
            <a:extLst>
              <a:ext uri="{FF2B5EF4-FFF2-40B4-BE49-F238E27FC236}">
                <a16:creationId xmlns:a16="http://schemas.microsoft.com/office/drawing/2014/main" id="{6DBD0A79-8E3C-4558-B6DE-9E8711ADF1F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DFACAB-4F25-4C6F-915D-821C0AE533FC}"/>
              </a:ext>
            </a:extLst>
          </p:cNvPr>
          <p:cNvSpPr>
            <a:spLocks noGrp="1"/>
          </p:cNvSpPr>
          <p:nvPr>
            <p:ph type="sldNum" sz="quarter" idx="12"/>
          </p:nvPr>
        </p:nvSpPr>
        <p:spPr/>
        <p:txBody>
          <a:bodyPr/>
          <a:lstStyle/>
          <a:p>
            <a:fld id="{5EB88A8E-0D23-4358-BBDF-30A404B0F6C8}" type="slidenum">
              <a:rPr lang="de-DE" smtClean="0"/>
              <a:t>‹#›</a:t>
            </a:fld>
            <a:endParaRPr lang="de-DE"/>
          </a:p>
        </p:txBody>
      </p:sp>
    </p:spTree>
    <p:extLst>
      <p:ext uri="{BB962C8B-B14F-4D97-AF65-F5344CB8AC3E}">
        <p14:creationId xmlns:p14="http://schemas.microsoft.com/office/powerpoint/2010/main" val="103576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85108B6-D879-43AF-B978-EF0237AC4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C37821B-7365-46C5-B607-2BAB9E332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3085FF3-068F-4910-86F3-AB7FB1D77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2478-8630-4F4F-B6CB-71EC2D6D0C22}" type="datetimeFigureOut">
              <a:rPr lang="de-DE" smtClean="0"/>
              <a:t>24.02.2023</a:t>
            </a:fld>
            <a:endParaRPr lang="de-DE"/>
          </a:p>
        </p:txBody>
      </p:sp>
      <p:sp>
        <p:nvSpPr>
          <p:cNvPr id="5" name="Fußzeilenplatzhalter 4">
            <a:extLst>
              <a:ext uri="{FF2B5EF4-FFF2-40B4-BE49-F238E27FC236}">
                <a16:creationId xmlns:a16="http://schemas.microsoft.com/office/drawing/2014/main" id="{BF2E3734-78B6-48F6-B507-85101CE7E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6890C40-DFA5-44B2-933F-AE856BE3F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88A8E-0D23-4358-BBDF-30A404B0F6C8}" type="slidenum">
              <a:rPr lang="de-DE" smtClean="0"/>
              <a:t>‹#›</a:t>
            </a:fld>
            <a:endParaRPr lang="de-DE"/>
          </a:p>
        </p:txBody>
      </p:sp>
    </p:spTree>
    <p:extLst>
      <p:ext uri="{BB962C8B-B14F-4D97-AF65-F5344CB8AC3E}">
        <p14:creationId xmlns:p14="http://schemas.microsoft.com/office/powerpoint/2010/main" val="74963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CEBFE2-7E62-4557-A713-98299CCE4062}"/>
              </a:ext>
            </a:extLst>
          </p:cNvPr>
          <p:cNvSpPr>
            <a:spLocks noGrp="1"/>
          </p:cNvSpPr>
          <p:nvPr>
            <p:ph type="ctrTitle"/>
          </p:nvPr>
        </p:nvSpPr>
        <p:spPr>
          <a:xfrm>
            <a:off x="2659529" y="2085788"/>
            <a:ext cx="6884895" cy="1496649"/>
          </a:xfrm>
        </p:spPr>
        <p:txBody>
          <a:bodyPr anchor="b">
            <a:normAutofit fontScale="90000"/>
          </a:bodyPr>
          <a:lstStyle/>
          <a:p>
            <a:r>
              <a:rPr lang="cs-CZ" sz="2700" b="1" kern="0" cap="all" dirty="0">
                <a:solidFill>
                  <a:srgbClr val="981E3A"/>
                </a:solidFill>
                <a:effectLst/>
                <a:latin typeface="Arial" panose="020B0604020202020204" pitchFamily="34" charset="0"/>
                <a:ea typeface="Times New Roman" panose="02020603050405020304" pitchFamily="18" charset="0"/>
                <a:cs typeface="Times New Roman" panose="02020603050405020304" pitchFamily="18" charset="0"/>
              </a:rPr>
              <a:t>Geschichte I (1871˗1918): Von der Entstehung des modernen Deutschlands bis zum Ende des 1. Weltkriegs  </a:t>
            </a:r>
            <a:br>
              <a:rPr lang="de-DE" sz="1800" b="1" kern="0" cap="all" dirty="0">
                <a:solidFill>
                  <a:srgbClr val="981E3A"/>
                </a:solidFill>
                <a:effectLst/>
                <a:latin typeface="Arial" panose="020B0604020202020204" pitchFamily="34" charset="0"/>
                <a:ea typeface="Times New Roman" panose="02020603050405020304" pitchFamily="18" charset="0"/>
                <a:cs typeface="Times New Roman" panose="02020603050405020304" pitchFamily="18" charset="0"/>
              </a:rPr>
            </a:br>
            <a:endParaRPr lang="de-DE"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05776F36-E94F-4591-AC33-B0823724C6AC}"/>
              </a:ext>
            </a:extLst>
          </p:cNvPr>
          <p:cNvSpPr>
            <a:spLocks noGrp="1"/>
          </p:cNvSpPr>
          <p:nvPr>
            <p:ph type="subTitle" idx="1"/>
          </p:nvPr>
        </p:nvSpPr>
        <p:spPr>
          <a:xfrm>
            <a:off x="3048000" y="3948056"/>
            <a:ext cx="6096000" cy="830134"/>
          </a:xfrm>
        </p:spPr>
        <p:txBody>
          <a:bodyPr anchor="t">
            <a:normAutofit/>
          </a:bodyPr>
          <a:lstStyle/>
          <a:p>
            <a:endParaRPr lang="de-DE" sz="1400">
              <a:solidFill>
                <a:schemeClr val="tx1">
                  <a:lumMod val="65000"/>
                  <a:lumOff val="35000"/>
                </a:schemeClr>
              </a:solidFill>
            </a:endParaRPr>
          </a:p>
        </p:txBody>
      </p:sp>
    </p:spTree>
    <p:extLst>
      <p:ext uri="{BB962C8B-B14F-4D97-AF65-F5344CB8AC3E}">
        <p14:creationId xmlns:p14="http://schemas.microsoft.com/office/powerpoint/2010/main" val="280869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3C615-87B0-421F-AED1-E9084A14F261}"/>
              </a:ext>
            </a:extLst>
          </p:cNvPr>
          <p:cNvSpPr>
            <a:spLocks noGrp="1"/>
          </p:cNvSpPr>
          <p:nvPr>
            <p:ph type="title"/>
          </p:nvPr>
        </p:nvSpPr>
        <p:spPr/>
        <p:txBody>
          <a:bodyPr/>
          <a:lstStyle/>
          <a:p>
            <a:r>
              <a:rPr lang="de-DE" dirty="0"/>
              <a:t>				Kaiser Wilhelm auf einer    					Postkarte</a:t>
            </a:r>
          </a:p>
        </p:txBody>
      </p:sp>
      <p:pic>
        <p:nvPicPr>
          <p:cNvPr id="4" name="Inhaltsplatzhalter 3">
            <a:extLst>
              <a:ext uri="{FF2B5EF4-FFF2-40B4-BE49-F238E27FC236}">
                <a16:creationId xmlns:a16="http://schemas.microsoft.com/office/drawing/2014/main" id="{D297979E-13E7-4628-B53F-B937016D302C}"/>
              </a:ext>
            </a:extLst>
          </p:cNvPr>
          <p:cNvPicPr>
            <a:picLocks noGrp="1" noChangeAspect="1"/>
          </p:cNvPicPr>
          <p:nvPr>
            <p:ph idx="1"/>
          </p:nvPr>
        </p:nvPicPr>
        <p:blipFill>
          <a:blip r:embed="rId2"/>
          <a:stretch>
            <a:fillRect/>
          </a:stretch>
        </p:blipFill>
        <p:spPr>
          <a:xfrm>
            <a:off x="1309397" y="254277"/>
            <a:ext cx="2348203" cy="6176439"/>
          </a:xfrm>
          <a:prstGeom prst="rect">
            <a:avLst/>
          </a:prstGeom>
        </p:spPr>
      </p:pic>
    </p:spTree>
    <p:extLst>
      <p:ext uri="{BB962C8B-B14F-4D97-AF65-F5344CB8AC3E}">
        <p14:creationId xmlns:p14="http://schemas.microsoft.com/office/powerpoint/2010/main" val="428546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30F8B-5012-4F80-AC14-4F29E7767BC4}"/>
              </a:ext>
            </a:extLst>
          </p:cNvPr>
          <p:cNvSpPr>
            <a:spLocks noGrp="1"/>
          </p:cNvSpPr>
          <p:nvPr>
            <p:ph type="title"/>
          </p:nvPr>
        </p:nvSpPr>
        <p:spPr/>
        <p:txBody>
          <a:bodyPr/>
          <a:lstStyle/>
          <a:p>
            <a:r>
              <a:rPr lang="de-DE" dirty="0"/>
              <a:t>1904,1907</a:t>
            </a:r>
          </a:p>
        </p:txBody>
      </p:sp>
      <p:sp>
        <p:nvSpPr>
          <p:cNvPr id="3" name="Inhaltsplatzhalter 2">
            <a:extLst>
              <a:ext uri="{FF2B5EF4-FFF2-40B4-BE49-F238E27FC236}">
                <a16:creationId xmlns:a16="http://schemas.microsoft.com/office/drawing/2014/main" id="{1CC3A24C-89C5-407F-B9D1-51C631830C81}"/>
              </a:ext>
            </a:extLst>
          </p:cNvPr>
          <p:cNvSpPr>
            <a:spLocks noGrp="1"/>
          </p:cNvSpPr>
          <p:nvPr>
            <p:ph idx="1"/>
          </p:nvPr>
        </p:nvSpPr>
        <p:spPr/>
        <p:txBody>
          <a:bodyPr/>
          <a:lstStyle/>
          <a:p>
            <a:r>
              <a:rPr lang="de-DE" dirty="0"/>
              <a:t> England, Frankreich und Russland formen eine "Entente" gegen den "Dreibund" von Deutschland, Österreich-Ungarn und Italien.</a:t>
            </a:r>
          </a:p>
        </p:txBody>
      </p:sp>
    </p:spTree>
    <p:extLst>
      <p:ext uri="{BB962C8B-B14F-4D97-AF65-F5344CB8AC3E}">
        <p14:creationId xmlns:p14="http://schemas.microsoft.com/office/powerpoint/2010/main" val="35669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87C81-06C2-4FDD-A270-F5047390D0F9}"/>
              </a:ext>
            </a:extLst>
          </p:cNvPr>
          <p:cNvSpPr>
            <a:spLocks noGrp="1"/>
          </p:cNvSpPr>
          <p:nvPr>
            <p:ph type="title"/>
          </p:nvPr>
        </p:nvSpPr>
        <p:spPr/>
        <p:txBody>
          <a:bodyPr/>
          <a:lstStyle/>
          <a:p>
            <a:r>
              <a:rPr lang="de-DE" dirty="0">
                <a:latin typeface="Verdana, Arial, Helvetica, sans-serif"/>
              </a:rPr>
              <a:t>1914-1918 – Erster Weltkrieg </a:t>
            </a:r>
            <a:endParaRPr lang="de-DE" dirty="0"/>
          </a:p>
        </p:txBody>
      </p:sp>
      <p:sp>
        <p:nvSpPr>
          <p:cNvPr id="3" name="Inhaltsplatzhalter 2">
            <a:extLst>
              <a:ext uri="{FF2B5EF4-FFF2-40B4-BE49-F238E27FC236}">
                <a16:creationId xmlns:a16="http://schemas.microsoft.com/office/drawing/2014/main" id="{44E93114-122E-4E18-92A0-B41B9733AFE5}"/>
              </a:ext>
            </a:extLst>
          </p:cNvPr>
          <p:cNvSpPr>
            <a:spLocks noGrp="1"/>
          </p:cNvSpPr>
          <p:nvPr>
            <p:ph idx="1"/>
          </p:nvPr>
        </p:nvSpPr>
        <p:spPr/>
        <p:txBody>
          <a:bodyPr/>
          <a:lstStyle/>
          <a:p>
            <a:r>
              <a:rPr lang="de-DE" dirty="0">
                <a:latin typeface="Verdana, Arial, Helvetica, sans-serif"/>
              </a:rPr>
              <a:t>Erster Weltkrieg, ausgelöst von der Ermordung des österreichisch-ungarischen Erzherzogs Franz Ferdinand in Sarajevo. </a:t>
            </a:r>
            <a:endParaRPr lang="de-DE" dirty="0"/>
          </a:p>
        </p:txBody>
      </p:sp>
      <p:pic>
        <p:nvPicPr>
          <p:cNvPr id="4" name="Grafik 3">
            <a:extLst>
              <a:ext uri="{FF2B5EF4-FFF2-40B4-BE49-F238E27FC236}">
                <a16:creationId xmlns:a16="http://schemas.microsoft.com/office/drawing/2014/main" id="{AAB1ED32-8DF6-44AD-9BB0-DD081F0C44C0}"/>
              </a:ext>
            </a:extLst>
          </p:cNvPr>
          <p:cNvPicPr>
            <a:picLocks noChangeAspect="1"/>
          </p:cNvPicPr>
          <p:nvPr/>
        </p:nvPicPr>
        <p:blipFill>
          <a:blip r:embed="rId2"/>
          <a:stretch>
            <a:fillRect/>
          </a:stretch>
        </p:blipFill>
        <p:spPr>
          <a:xfrm>
            <a:off x="6537173" y="2687637"/>
            <a:ext cx="2808294" cy="3805238"/>
          </a:xfrm>
          <a:prstGeom prst="rect">
            <a:avLst/>
          </a:prstGeom>
        </p:spPr>
      </p:pic>
    </p:spTree>
    <p:extLst>
      <p:ext uri="{BB962C8B-B14F-4D97-AF65-F5344CB8AC3E}">
        <p14:creationId xmlns:p14="http://schemas.microsoft.com/office/powerpoint/2010/main" val="209922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B3803-72B3-42E0-84A3-1B4CA2520DAF}"/>
              </a:ext>
            </a:extLst>
          </p:cNvPr>
          <p:cNvSpPr>
            <a:spLocks noGrp="1"/>
          </p:cNvSpPr>
          <p:nvPr>
            <p:ph type="title"/>
          </p:nvPr>
        </p:nvSpPr>
        <p:spPr/>
        <p:txBody>
          <a:bodyPr/>
          <a:lstStyle/>
          <a:p>
            <a:r>
              <a:rPr lang="de-DE" dirty="0"/>
              <a:t>Grabenkrieg an der Westfront </a:t>
            </a:r>
          </a:p>
        </p:txBody>
      </p:sp>
      <p:pic>
        <p:nvPicPr>
          <p:cNvPr id="5" name="Inhaltsplatzhalter 4" descr="Ein Bild, das draußen, Person, Gruppe, weiß enthält.&#10;&#10;Automatisch generierte Beschreibung">
            <a:extLst>
              <a:ext uri="{FF2B5EF4-FFF2-40B4-BE49-F238E27FC236}">
                <a16:creationId xmlns:a16="http://schemas.microsoft.com/office/drawing/2014/main" id="{B4957BBD-E2C3-4A28-B0B3-BE047C91A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936" y="1825625"/>
            <a:ext cx="6154127" cy="4351338"/>
          </a:xfrm>
        </p:spPr>
      </p:pic>
    </p:spTree>
    <p:extLst>
      <p:ext uri="{BB962C8B-B14F-4D97-AF65-F5344CB8AC3E}">
        <p14:creationId xmlns:p14="http://schemas.microsoft.com/office/powerpoint/2010/main" val="402629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3685C-7F72-4CA7-9C49-41651B561B54}"/>
              </a:ext>
            </a:extLst>
          </p:cNvPr>
          <p:cNvSpPr>
            <a:spLocks noGrp="1"/>
          </p:cNvSpPr>
          <p:nvPr>
            <p:ph type="title"/>
          </p:nvPr>
        </p:nvSpPr>
        <p:spPr/>
        <p:txBody>
          <a:bodyPr/>
          <a:lstStyle/>
          <a:p>
            <a:r>
              <a:rPr lang="de-DE" dirty="0">
                <a:latin typeface="Verdana, Arial, Helvetica, sans-serif"/>
              </a:rPr>
              <a:t>9.11.1918</a:t>
            </a:r>
            <a:endParaRPr lang="de-DE" dirty="0"/>
          </a:p>
        </p:txBody>
      </p:sp>
      <p:sp>
        <p:nvSpPr>
          <p:cNvPr id="3" name="Inhaltsplatzhalter 2">
            <a:extLst>
              <a:ext uri="{FF2B5EF4-FFF2-40B4-BE49-F238E27FC236}">
                <a16:creationId xmlns:a16="http://schemas.microsoft.com/office/drawing/2014/main" id="{98F91F60-7C2E-4CCD-9992-6910B02912DD}"/>
              </a:ext>
            </a:extLst>
          </p:cNvPr>
          <p:cNvSpPr>
            <a:spLocks noGrp="1"/>
          </p:cNvSpPr>
          <p:nvPr>
            <p:ph idx="1"/>
          </p:nvPr>
        </p:nvSpPr>
        <p:spPr/>
        <p:txBody>
          <a:bodyPr/>
          <a:lstStyle/>
          <a:p>
            <a:r>
              <a:rPr lang="de-DE" dirty="0"/>
              <a:t> Die Novemberrevolution setzt Kaiser Wilhelm ab, ohne nennenswerten Widerstand des Militärs, das erkannt hatte, dass der Krieg verloren war, und wusste, dass die Entente nur mit einer demokratischen Regierung verhandeln [=</a:t>
            </a:r>
            <a:r>
              <a:rPr lang="de-DE" dirty="0" err="1"/>
              <a:t>negotiate</a:t>
            </a:r>
            <a:r>
              <a:rPr lang="de-DE" dirty="0"/>
              <a:t>] wollte. Am 11.11.1918 endet der Krieg. Den Machtkampf zwischen gemäßigten [=moderate] und linksradikalen Kräften gewinnen relativ leicht die gemäßigten Kräfte, durch die Unterstützung des Militärs.</a:t>
            </a:r>
          </a:p>
        </p:txBody>
      </p:sp>
    </p:spTree>
    <p:extLst>
      <p:ext uri="{BB962C8B-B14F-4D97-AF65-F5344CB8AC3E}">
        <p14:creationId xmlns:p14="http://schemas.microsoft.com/office/powerpoint/2010/main" val="203526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11AFC-81D1-48B7-80C2-6474C29FE2AE}"/>
              </a:ext>
            </a:extLst>
          </p:cNvPr>
          <p:cNvSpPr>
            <a:spLocks noGrp="1"/>
          </p:cNvSpPr>
          <p:nvPr>
            <p:ph type="title"/>
          </p:nvPr>
        </p:nvSpPr>
        <p:spPr/>
        <p:txBody>
          <a:bodyPr>
            <a:normAutofit/>
          </a:bodyPr>
          <a:lstStyle/>
          <a:p>
            <a:r>
              <a:rPr lang="de-DE" sz="3200" dirty="0">
                <a:effectLst/>
                <a:latin typeface="Times New Roman" panose="02020603050405020304" pitchFamily="18" charset="0"/>
                <a:ea typeface="Calibri" panose="020F0502020204030204" pitchFamily="34" charset="0"/>
              </a:rPr>
              <a:t>Das Deutsche Kaiserreich (unter Reichskanzler Bismarck)</a:t>
            </a:r>
            <a:endParaRPr lang="de-DE" sz="6600" dirty="0"/>
          </a:p>
        </p:txBody>
      </p:sp>
      <p:sp>
        <p:nvSpPr>
          <p:cNvPr id="3" name="Inhaltsplatzhalter 2">
            <a:extLst>
              <a:ext uri="{FF2B5EF4-FFF2-40B4-BE49-F238E27FC236}">
                <a16:creationId xmlns:a16="http://schemas.microsoft.com/office/drawing/2014/main" id="{46C47132-30D3-4A36-8F65-EEAD8A5C4654}"/>
              </a:ext>
            </a:extLst>
          </p:cNvPr>
          <p:cNvSpPr>
            <a:spLocks noGrp="1"/>
          </p:cNvSpPr>
          <p:nvPr>
            <p:ph idx="1"/>
          </p:nvPr>
        </p:nvSpPr>
        <p:spPr/>
        <p:txBody>
          <a:bodyPr>
            <a:normAutofit lnSpcReduction="10000"/>
          </a:bodyPr>
          <a:lstStyle/>
          <a:p>
            <a:r>
              <a:rPr lang="de-DE" dirty="0">
                <a:effectLst/>
                <a:latin typeface="Times New Roman" panose="02020603050405020304" pitchFamily="18" charset="0"/>
                <a:ea typeface="Calibri" panose="020F0502020204030204" pitchFamily="34" charset="0"/>
              </a:rPr>
              <a:t>Der Weg Deutschlands zu einem Nationalstaat war lang und kompliziert. Seit dem Wiener Kongress war Deutschland ein loser Staatenbund. Nun wollten viele Deutsche einen Nationalstaat. Die Nationalstaatsgründung wurde vor allem durch Preußen vorangetrieben. </a:t>
            </a:r>
          </a:p>
          <a:p>
            <a:r>
              <a:rPr lang="de-DE" dirty="0">
                <a:effectLst/>
                <a:latin typeface="Times New Roman" panose="02020603050405020304" pitchFamily="18" charset="0"/>
                <a:ea typeface="Calibri" panose="020F0502020204030204" pitchFamily="34" charset="0"/>
              </a:rPr>
              <a:t>Als wichtige Person, die die Nationalstaatsgründung vorangetrieben hat, gilt vor allem der preußische Ministerpräsident: „Treibende Kraft hinter dem Weg zur ‚Einheit von oben‘ war Preußens Ministerpräsident </a:t>
            </a:r>
            <a:r>
              <a:rPr lang="de-DE" b="1" dirty="0">
                <a:effectLst/>
                <a:latin typeface="Times New Roman" panose="02020603050405020304" pitchFamily="18" charset="0"/>
                <a:ea typeface="Calibri" panose="020F0502020204030204" pitchFamily="34" charset="0"/>
              </a:rPr>
              <a:t>Otto von Bismarck</a:t>
            </a:r>
            <a:r>
              <a:rPr lang="de-DE" dirty="0">
                <a:effectLst/>
                <a:latin typeface="Times New Roman" panose="02020603050405020304" pitchFamily="18" charset="0"/>
                <a:ea typeface="Calibri" panose="020F0502020204030204" pitchFamily="34" charset="0"/>
              </a:rPr>
              <a:t>. ‚Eisen und Blut‘ müssten ein geeintes Deutschland schaffen, so lautete sein Motto ‚nicht Reden und Majoritätsbeschlüsse‘“ (</a:t>
            </a:r>
            <a:r>
              <a:rPr lang="de-DE" dirty="0" err="1">
                <a:effectLst/>
                <a:latin typeface="Times New Roman" panose="02020603050405020304" pitchFamily="18" charset="0"/>
                <a:ea typeface="Calibri" panose="020F0502020204030204" pitchFamily="34" charset="0"/>
              </a:rPr>
              <a:t>Deick</a:t>
            </a:r>
            <a:r>
              <a:rPr lang="de-DE" dirty="0">
                <a:effectLst/>
                <a:latin typeface="Times New Roman" panose="02020603050405020304" pitchFamily="18" charset="0"/>
                <a:ea typeface="Calibri" panose="020F0502020204030204" pitchFamily="34" charset="0"/>
              </a:rPr>
              <a:t> 2008: 122)</a:t>
            </a:r>
            <a:endParaRPr lang="de-DE" sz="4000" dirty="0"/>
          </a:p>
        </p:txBody>
      </p:sp>
    </p:spTree>
    <p:extLst>
      <p:ext uri="{BB962C8B-B14F-4D97-AF65-F5344CB8AC3E}">
        <p14:creationId xmlns:p14="http://schemas.microsoft.com/office/powerpoint/2010/main" val="374301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B6697-745C-4408-9B91-7F8B01C2AD1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26795196-E9F8-4073-9441-18376AC8AE10}"/>
              </a:ext>
            </a:extLst>
          </p:cNvPr>
          <p:cNvSpPr>
            <a:spLocks noGrp="1"/>
          </p:cNvSpPr>
          <p:nvPr>
            <p:ph idx="1"/>
          </p:nvPr>
        </p:nvSpPr>
        <p:spPr/>
        <p:txBody>
          <a:bodyPr/>
          <a:lstStyle/>
          <a:p>
            <a:r>
              <a:rPr lang="de-DE" dirty="0"/>
              <a:t>1866 Preußen besiegen Österreich bei Königgrätz </a:t>
            </a:r>
          </a:p>
          <a:p>
            <a:r>
              <a:rPr lang="de-DE" dirty="0"/>
              <a:t>Weg offen für „kleindeutsche Lösung</a:t>
            </a:r>
          </a:p>
        </p:txBody>
      </p:sp>
    </p:spTree>
    <p:extLst>
      <p:ext uri="{BB962C8B-B14F-4D97-AF65-F5344CB8AC3E}">
        <p14:creationId xmlns:p14="http://schemas.microsoft.com/office/powerpoint/2010/main" val="193519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8AD52-AC89-4E40-AC95-70FD212C8200}"/>
              </a:ext>
            </a:extLst>
          </p:cNvPr>
          <p:cNvSpPr>
            <a:spLocks noGrp="1"/>
          </p:cNvSpPr>
          <p:nvPr>
            <p:ph type="title"/>
          </p:nvPr>
        </p:nvSpPr>
        <p:spPr/>
        <p:txBody>
          <a:bodyPr/>
          <a:lstStyle/>
          <a:p>
            <a:r>
              <a:rPr lang="de-DE" b="1" dirty="0"/>
              <a:t>1870-71 – Deutsch-französischer Krieg</a:t>
            </a:r>
          </a:p>
        </p:txBody>
      </p:sp>
      <p:sp>
        <p:nvSpPr>
          <p:cNvPr id="3" name="Inhaltsplatzhalter 2">
            <a:extLst>
              <a:ext uri="{FF2B5EF4-FFF2-40B4-BE49-F238E27FC236}">
                <a16:creationId xmlns:a16="http://schemas.microsoft.com/office/drawing/2014/main" id="{CF6611C9-2B16-4E95-AB52-D1B1EB7260F0}"/>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de-DE" dirty="0">
                <a:latin typeface="Verdana, Arial, Helvetica, sans-serif"/>
              </a:rPr>
              <a:t>Deutsch-Französischer Krieg. Dabei passiert folgendes:</a:t>
            </a:r>
          </a:p>
          <a:p>
            <a:pPr>
              <a:buFont typeface="Arial" panose="020B0604020202020204" pitchFamily="34" charset="0"/>
              <a:buChar char="•"/>
            </a:pPr>
            <a:endParaRPr lang="de-DE" dirty="0"/>
          </a:p>
          <a:p>
            <a:pPr>
              <a:buFont typeface="Arial" panose="020B0604020202020204" pitchFamily="34" charset="0"/>
              <a:buChar char="•"/>
            </a:pPr>
            <a:r>
              <a:rPr lang="de-DE" dirty="0"/>
              <a:t> </a:t>
            </a:r>
            <a:r>
              <a:rPr lang="de-DE" dirty="0">
                <a:latin typeface="Verdana, Arial, Helvetica, sans-serif"/>
              </a:rPr>
              <a:t>10.12.1870: der Norddeutsche Bund wird zum "Deutschen Reich"</a:t>
            </a:r>
            <a:endParaRPr lang="de-DE" dirty="0"/>
          </a:p>
          <a:p>
            <a:pPr>
              <a:buFont typeface="Arial" panose="020B0604020202020204" pitchFamily="34" charset="0"/>
              <a:buChar char="•"/>
            </a:pPr>
            <a:r>
              <a:rPr lang="de-DE" dirty="0">
                <a:latin typeface="Verdana, Arial, Helvetica, sans-serif"/>
              </a:rPr>
              <a:t>18.1.1871: Wilhelm I wird zum deutschen Kaiser proklamiert</a:t>
            </a:r>
            <a:endParaRPr lang="de-DE" dirty="0"/>
          </a:p>
          <a:p>
            <a:pPr>
              <a:buFont typeface="Arial" panose="020B0604020202020204" pitchFamily="34" charset="0"/>
              <a:buChar char="•"/>
            </a:pPr>
            <a:r>
              <a:rPr lang="de-DE" dirty="0">
                <a:latin typeface="Verdana, Arial, Helvetica, sans-serif"/>
              </a:rPr>
              <a:t>Im Frankfurter Frieden geht Elsass-Lothringen an das Deutsche Reich</a:t>
            </a:r>
            <a:endParaRPr lang="de-DE" dirty="0"/>
          </a:p>
          <a:p>
            <a:pPr>
              <a:buFont typeface="Arial" panose="020B0604020202020204" pitchFamily="34" charset="0"/>
              <a:buChar char="•"/>
            </a:pPr>
            <a:r>
              <a:rPr lang="de-DE" dirty="0">
                <a:latin typeface="Verdana, Arial, Helvetica, sans-serif"/>
              </a:rPr>
              <a:t>Das deutsche Reich ist offiziell eine </a:t>
            </a:r>
            <a:r>
              <a:rPr lang="de-DE" dirty="0" err="1">
                <a:latin typeface="Verdana, Arial, Helvetica, sans-serif"/>
              </a:rPr>
              <a:t>konstitutionale</a:t>
            </a:r>
            <a:r>
              <a:rPr lang="de-DE" dirty="0">
                <a:latin typeface="Verdana, Arial, Helvetica, sans-serif"/>
              </a:rPr>
              <a:t> Monarchie mit einem demokratisch gewählten Parlament, aber die Macht haben der Kaiser und der von ihm ernannte Reichskanzler</a:t>
            </a:r>
            <a:endParaRPr lang="de-DE" dirty="0"/>
          </a:p>
          <a:p>
            <a:endParaRPr lang="de-DE" dirty="0"/>
          </a:p>
        </p:txBody>
      </p:sp>
    </p:spTree>
    <p:extLst>
      <p:ext uri="{BB962C8B-B14F-4D97-AF65-F5344CB8AC3E}">
        <p14:creationId xmlns:p14="http://schemas.microsoft.com/office/powerpoint/2010/main" val="426016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B984F-85BA-42E0-8DBE-F685DFC8F6B3}"/>
              </a:ext>
            </a:extLst>
          </p:cNvPr>
          <p:cNvSpPr>
            <a:spLocks noGrp="1"/>
          </p:cNvSpPr>
          <p:nvPr>
            <p:ph type="title"/>
          </p:nvPr>
        </p:nvSpPr>
        <p:spPr/>
        <p:txBody>
          <a:bodyPr/>
          <a:lstStyle/>
          <a:p>
            <a:r>
              <a:rPr lang="de-DE" dirty="0"/>
              <a:t>Die Proklamierung des deutschen Kaiserreiches (18. Januar 1871)</a:t>
            </a:r>
          </a:p>
        </p:txBody>
      </p:sp>
      <p:pic>
        <p:nvPicPr>
          <p:cNvPr id="5" name="Inhaltsplatzhalter 4" descr="Ein Bild, das Gebäude, Person, Personen, Gruppe enthält.&#10;&#10;Automatisch generierte Beschreibung">
            <a:extLst>
              <a:ext uri="{FF2B5EF4-FFF2-40B4-BE49-F238E27FC236}">
                <a16:creationId xmlns:a16="http://schemas.microsoft.com/office/drawing/2014/main" id="{7A06FAFC-A76A-4452-B9A2-7400862D24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838" y="1825625"/>
            <a:ext cx="5878324" cy="4351338"/>
          </a:xfrm>
        </p:spPr>
      </p:pic>
    </p:spTree>
    <p:extLst>
      <p:ext uri="{BB962C8B-B14F-4D97-AF65-F5344CB8AC3E}">
        <p14:creationId xmlns:p14="http://schemas.microsoft.com/office/powerpoint/2010/main" val="228707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C3919-5332-46FA-9A40-770046252DCF}"/>
              </a:ext>
            </a:extLst>
          </p:cNvPr>
          <p:cNvSpPr>
            <a:spLocks noGrp="1"/>
          </p:cNvSpPr>
          <p:nvPr>
            <p:ph type="title"/>
          </p:nvPr>
        </p:nvSpPr>
        <p:spPr/>
        <p:txBody>
          <a:bodyPr/>
          <a:lstStyle/>
          <a:p>
            <a:r>
              <a:rPr lang="de-DE" dirty="0">
                <a:latin typeface="Verdana, Arial, Helvetica, sans-serif"/>
              </a:rPr>
              <a:t>1875</a:t>
            </a:r>
            <a:endParaRPr lang="de-DE" dirty="0"/>
          </a:p>
        </p:txBody>
      </p:sp>
      <p:sp>
        <p:nvSpPr>
          <p:cNvPr id="3" name="Inhaltsplatzhalter 2">
            <a:extLst>
              <a:ext uri="{FF2B5EF4-FFF2-40B4-BE49-F238E27FC236}">
                <a16:creationId xmlns:a16="http://schemas.microsoft.com/office/drawing/2014/main" id="{6AC73DF9-0488-474D-B624-2DF5FFD12A6A}"/>
              </a:ext>
            </a:extLst>
          </p:cNvPr>
          <p:cNvSpPr>
            <a:spLocks noGrp="1"/>
          </p:cNvSpPr>
          <p:nvPr>
            <p:ph idx="1"/>
          </p:nvPr>
        </p:nvSpPr>
        <p:spPr/>
        <p:txBody>
          <a:bodyPr/>
          <a:lstStyle/>
          <a:p>
            <a:r>
              <a:rPr lang="de-DE" dirty="0">
                <a:latin typeface="Verdana, Arial, Helvetica, sans-serif"/>
              </a:rPr>
              <a:t>Gründung der Sozialdemokratischen Partei Deutschlands (SPD) aus dem Zusammenschluss der Sozialdemokratischen Arbeiterpartei und dem Allgemeinen Deutschen Arbeiterverein.</a:t>
            </a:r>
            <a:endParaRPr lang="de-DE" dirty="0"/>
          </a:p>
        </p:txBody>
      </p:sp>
    </p:spTree>
    <p:extLst>
      <p:ext uri="{BB962C8B-B14F-4D97-AF65-F5344CB8AC3E}">
        <p14:creationId xmlns:p14="http://schemas.microsoft.com/office/powerpoint/2010/main" val="255916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AFD17-6337-4B80-BE67-8A6DE3A8E6F3}"/>
              </a:ext>
            </a:extLst>
          </p:cNvPr>
          <p:cNvSpPr>
            <a:spLocks noGrp="1"/>
          </p:cNvSpPr>
          <p:nvPr>
            <p:ph type="title"/>
          </p:nvPr>
        </p:nvSpPr>
        <p:spPr/>
        <p:txBody>
          <a:bodyPr/>
          <a:lstStyle/>
          <a:p>
            <a:r>
              <a:rPr lang="de-DE" dirty="0">
                <a:latin typeface="Verdana, Arial, Helvetica, sans-serif"/>
              </a:rPr>
              <a:t>1888 – Drei-Kaiser-Jahr </a:t>
            </a:r>
            <a:endParaRPr lang="de-DE" dirty="0"/>
          </a:p>
        </p:txBody>
      </p:sp>
      <p:sp>
        <p:nvSpPr>
          <p:cNvPr id="3" name="Inhaltsplatzhalter 2">
            <a:extLst>
              <a:ext uri="{FF2B5EF4-FFF2-40B4-BE49-F238E27FC236}">
                <a16:creationId xmlns:a16="http://schemas.microsoft.com/office/drawing/2014/main" id="{F4FE976F-ED87-40FF-B045-690300FFD1A2}"/>
              </a:ext>
            </a:extLst>
          </p:cNvPr>
          <p:cNvSpPr>
            <a:spLocks noGrp="1"/>
          </p:cNvSpPr>
          <p:nvPr>
            <p:ph idx="1"/>
          </p:nvPr>
        </p:nvSpPr>
        <p:spPr/>
        <p:txBody>
          <a:bodyPr/>
          <a:lstStyle/>
          <a:p>
            <a:r>
              <a:rPr lang="de-DE" dirty="0">
                <a:latin typeface="Verdana, Arial, Helvetica, sans-serif"/>
              </a:rPr>
              <a:t>Wilhelm I und sein Nachfolger Friedrich III sterben im gleichen Jahr. Der 29 Jahre alte Wilhelm II wird Kaiser.</a:t>
            </a:r>
            <a:endParaRPr lang="de-DE" dirty="0"/>
          </a:p>
        </p:txBody>
      </p:sp>
    </p:spTree>
    <p:extLst>
      <p:ext uri="{BB962C8B-B14F-4D97-AF65-F5344CB8AC3E}">
        <p14:creationId xmlns:p14="http://schemas.microsoft.com/office/powerpoint/2010/main" val="229997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5329F-0528-45BE-B20A-499F42BA3F42}"/>
              </a:ext>
            </a:extLst>
          </p:cNvPr>
          <p:cNvSpPr>
            <a:spLocks noGrp="1"/>
          </p:cNvSpPr>
          <p:nvPr>
            <p:ph type="title"/>
          </p:nvPr>
        </p:nvSpPr>
        <p:spPr/>
        <p:txBody>
          <a:bodyPr/>
          <a:lstStyle/>
          <a:p>
            <a:r>
              <a:rPr lang="de-DE" dirty="0"/>
              <a:t>1890</a:t>
            </a:r>
          </a:p>
        </p:txBody>
      </p:sp>
      <p:sp>
        <p:nvSpPr>
          <p:cNvPr id="3" name="Inhaltsplatzhalter 2">
            <a:extLst>
              <a:ext uri="{FF2B5EF4-FFF2-40B4-BE49-F238E27FC236}">
                <a16:creationId xmlns:a16="http://schemas.microsoft.com/office/drawing/2014/main" id="{9681C266-78BD-4E3A-B620-1DD39E4762F4}"/>
              </a:ext>
            </a:extLst>
          </p:cNvPr>
          <p:cNvSpPr>
            <a:spLocks noGrp="1"/>
          </p:cNvSpPr>
          <p:nvPr>
            <p:ph idx="1"/>
          </p:nvPr>
        </p:nvSpPr>
        <p:spPr/>
        <p:txBody>
          <a:bodyPr/>
          <a:lstStyle/>
          <a:p>
            <a:r>
              <a:rPr lang="de-DE" dirty="0">
                <a:latin typeface="Verdana, Arial, Helvetica, sans-serif"/>
              </a:rPr>
              <a:t>Wilhelm II entlässt Bismarck und beginnt seine imperialistische Politik</a:t>
            </a:r>
            <a:endParaRPr lang="de-DE" dirty="0"/>
          </a:p>
        </p:txBody>
      </p:sp>
      <p:pic>
        <p:nvPicPr>
          <p:cNvPr id="4" name="Grafik 3">
            <a:extLst>
              <a:ext uri="{FF2B5EF4-FFF2-40B4-BE49-F238E27FC236}">
                <a16:creationId xmlns:a16="http://schemas.microsoft.com/office/drawing/2014/main" id="{23005A4F-32DB-4DF4-AF3F-A9C224577A9F}"/>
              </a:ext>
            </a:extLst>
          </p:cNvPr>
          <p:cNvPicPr>
            <a:picLocks noChangeAspect="1"/>
          </p:cNvPicPr>
          <p:nvPr/>
        </p:nvPicPr>
        <p:blipFill>
          <a:blip r:embed="rId2"/>
          <a:stretch>
            <a:fillRect/>
          </a:stretch>
        </p:blipFill>
        <p:spPr>
          <a:xfrm>
            <a:off x="6273849" y="2347913"/>
            <a:ext cx="2630645" cy="3829050"/>
          </a:xfrm>
          <a:prstGeom prst="rect">
            <a:avLst/>
          </a:prstGeom>
        </p:spPr>
      </p:pic>
    </p:spTree>
    <p:extLst>
      <p:ext uri="{BB962C8B-B14F-4D97-AF65-F5344CB8AC3E}">
        <p14:creationId xmlns:p14="http://schemas.microsoft.com/office/powerpoint/2010/main" val="76052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BEA9D-B6AC-435A-8E55-1ECAEEAE47F1}"/>
              </a:ext>
            </a:extLst>
          </p:cNvPr>
          <p:cNvSpPr>
            <a:spLocks noGrp="1"/>
          </p:cNvSpPr>
          <p:nvPr>
            <p:ph type="title"/>
          </p:nvPr>
        </p:nvSpPr>
        <p:spPr/>
        <p:txBody>
          <a:bodyPr/>
          <a:lstStyle/>
          <a:p>
            <a:r>
              <a:rPr lang="de-DE" dirty="0"/>
              <a:t>Deutsche Kolonialpolitik </a:t>
            </a:r>
          </a:p>
        </p:txBody>
      </p:sp>
      <p:pic>
        <p:nvPicPr>
          <p:cNvPr id="5" name="Inhaltsplatzhalter 4" descr="Ein Bild, das Text, Gras, draußen, Herde enthält.&#10;&#10;Automatisch generierte Beschreibung">
            <a:extLst>
              <a:ext uri="{FF2B5EF4-FFF2-40B4-BE49-F238E27FC236}">
                <a16:creationId xmlns:a16="http://schemas.microsoft.com/office/drawing/2014/main" id="{540AC64F-3333-472B-B683-2804E89CF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6623" y="1825625"/>
            <a:ext cx="7878754" cy="4351338"/>
          </a:xfrm>
        </p:spPr>
      </p:pic>
    </p:spTree>
    <p:extLst>
      <p:ext uri="{BB962C8B-B14F-4D97-AF65-F5344CB8AC3E}">
        <p14:creationId xmlns:p14="http://schemas.microsoft.com/office/powerpoint/2010/main" val="9337283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410</Words>
  <Application>Microsoft Office PowerPoint</Application>
  <PresentationFormat>Širokoúhlá obrazovka</PresentationFormat>
  <Paragraphs>29</Paragraphs>
  <Slides>14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Arial</vt:lpstr>
      <vt:lpstr>Calibri</vt:lpstr>
      <vt:lpstr>Calibri Light</vt:lpstr>
      <vt:lpstr>Times New Roman</vt:lpstr>
      <vt:lpstr>Verdana, Arial, Helvetica, sans-serif</vt:lpstr>
      <vt:lpstr>Office</vt:lpstr>
      <vt:lpstr>Geschichte I (1871˗1918): Von der Entstehung des modernen Deutschlands bis zum Ende des 1. Weltkriegs   </vt:lpstr>
      <vt:lpstr>Das Deutsche Kaiserreich (unter Reichskanzler Bismarck)</vt:lpstr>
      <vt:lpstr>Prezentace aplikace PowerPoint</vt:lpstr>
      <vt:lpstr>1870-71 – Deutsch-französischer Krieg</vt:lpstr>
      <vt:lpstr>Die Proklamierung des deutschen Kaiserreiches (18. Januar 1871)</vt:lpstr>
      <vt:lpstr>1875</vt:lpstr>
      <vt:lpstr>1888 – Drei-Kaiser-Jahr </vt:lpstr>
      <vt:lpstr>1890</vt:lpstr>
      <vt:lpstr>Deutsche Kolonialpolitik </vt:lpstr>
      <vt:lpstr>    Kaiser Wilhelm auf einer         Postkarte</vt:lpstr>
      <vt:lpstr>1904,1907</vt:lpstr>
      <vt:lpstr>1914-1918 – Erster Weltkrieg </vt:lpstr>
      <vt:lpstr>Grabenkrieg an der Westfront </vt:lpstr>
      <vt:lpstr>9.11.1918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Geschichte I (1871˗1918): Von der Entstehung des modernen Deutschlands bis zum Ende des 1. Weltkriegs</dc:title>
  <dc:creator>Mathias Becker</dc:creator>
  <cp:lastModifiedBy>UCJ-NB3</cp:lastModifiedBy>
  <cp:revision>5</cp:revision>
  <dcterms:created xsi:type="dcterms:W3CDTF">2021-03-01T13:26:44Z</dcterms:created>
  <dcterms:modified xsi:type="dcterms:W3CDTF">2023-02-24T12:05:46Z</dcterms:modified>
</cp:coreProperties>
</file>