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4" r:id="rId15"/>
    <p:sldId id="273" r:id="rId16"/>
    <p:sldId id="269" r:id="rId17"/>
    <p:sldId id="270" r:id="rId18"/>
    <p:sldId id="271" r:id="rId19"/>
    <p:sldId id="272"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4" autoAdjust="0"/>
    <p:restoredTop sz="94660"/>
  </p:normalViewPr>
  <p:slideViewPr>
    <p:cSldViewPr snapToGrid="0">
      <p:cViewPr varScale="1">
        <p:scale>
          <a:sx n="86" d="100"/>
          <a:sy n="86" d="100"/>
        </p:scale>
        <p:origin x="42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de-DE"/>
              <a:t>Mastertitelformat bearbeiten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de-DE"/>
              <a:t>Mastertitelformat bearbeiten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4/30/2021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e-DE"/>
              <a:t>Mastertitelformat bearbeiten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4/30/2021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de-DE"/>
              <a:t>Mastertitelformat bearbeiten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4/30/2021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e-DE"/>
              <a:t>Mastertitelformat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4/30/2021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de-DE"/>
              <a:t>Mastertitelformat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4/30/2021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de-DE"/>
              <a:t>Mastertitelformat bearbeiten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de-DE"/>
              <a:t>Mastertitelformat bearbeiten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4/30/2021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a:t>Mastertitelformat bearbeiten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de-DE"/>
              <a:t>Mastertitelformat bearbeiten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4/30/2021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4/30/2021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4/30/2021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e.wikipedia.org/wiki/Deutschland" TargetMode="External"/><Relationship Id="rId2" Type="http://schemas.openxmlformats.org/officeDocument/2006/relationships/hyperlink" Target="https://de.wikipedia.org/wiki/Bundeskanzler_(Deutschland)"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6F3D61-1A0B-4BDF-8102-F79B3227B50A}"/>
              </a:ext>
            </a:extLst>
          </p:cNvPr>
          <p:cNvSpPr>
            <a:spLocks noGrp="1"/>
          </p:cNvSpPr>
          <p:nvPr>
            <p:ph type="ctrTitle"/>
          </p:nvPr>
        </p:nvSpPr>
        <p:spPr/>
        <p:txBody>
          <a:bodyPr/>
          <a:lstStyle/>
          <a:p>
            <a:r>
              <a:rPr lang="de-DE" dirty="0"/>
              <a:t>Deutschland unter alliierter Herrschaft</a:t>
            </a:r>
          </a:p>
        </p:txBody>
      </p:sp>
      <p:sp>
        <p:nvSpPr>
          <p:cNvPr id="3" name="Untertitel 2">
            <a:extLst>
              <a:ext uri="{FF2B5EF4-FFF2-40B4-BE49-F238E27FC236}">
                <a16:creationId xmlns:a16="http://schemas.microsoft.com/office/drawing/2014/main" id="{7BAC5F59-3F83-46FC-BDE8-1A9CB4409412}"/>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1956039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ACE5CA-BFEF-401D-8874-058BC4611E71}"/>
              </a:ext>
            </a:extLst>
          </p:cNvPr>
          <p:cNvSpPr>
            <a:spLocks noGrp="1"/>
          </p:cNvSpPr>
          <p:nvPr>
            <p:ph type="title"/>
          </p:nvPr>
        </p:nvSpPr>
        <p:spPr/>
        <p:txBody>
          <a:bodyPr/>
          <a:lstStyle/>
          <a:p>
            <a:r>
              <a:rPr lang="de-DE" b="1" dirty="0"/>
              <a:t>Leistungen des Marschallplans an einzelne Länder</a:t>
            </a:r>
          </a:p>
        </p:txBody>
      </p:sp>
      <p:pic>
        <p:nvPicPr>
          <p:cNvPr id="4" name="Inhaltsplatzhalter 3">
            <a:extLst>
              <a:ext uri="{FF2B5EF4-FFF2-40B4-BE49-F238E27FC236}">
                <a16:creationId xmlns:a16="http://schemas.microsoft.com/office/drawing/2014/main" id="{22F24956-0244-4F98-80A8-BC99CB27F7E0}"/>
              </a:ext>
            </a:extLst>
          </p:cNvPr>
          <p:cNvPicPr>
            <a:picLocks noGrp="1" noChangeAspect="1"/>
          </p:cNvPicPr>
          <p:nvPr>
            <p:ph idx="1"/>
          </p:nvPr>
        </p:nvPicPr>
        <p:blipFill>
          <a:blip r:embed="rId2"/>
          <a:stretch>
            <a:fillRect/>
          </a:stretch>
        </p:blipFill>
        <p:spPr>
          <a:xfrm>
            <a:off x="3143636" y="2251466"/>
            <a:ext cx="4221785" cy="4184845"/>
          </a:xfrm>
          <a:prstGeom prst="rect">
            <a:avLst/>
          </a:prstGeom>
        </p:spPr>
      </p:pic>
    </p:spTree>
    <p:extLst>
      <p:ext uri="{BB962C8B-B14F-4D97-AF65-F5344CB8AC3E}">
        <p14:creationId xmlns:p14="http://schemas.microsoft.com/office/powerpoint/2010/main" val="4086325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61CD50-7A20-43BF-93E5-52AAE83618BE}"/>
              </a:ext>
            </a:extLst>
          </p:cNvPr>
          <p:cNvSpPr>
            <a:spLocks noGrp="1"/>
          </p:cNvSpPr>
          <p:nvPr>
            <p:ph type="title"/>
          </p:nvPr>
        </p:nvSpPr>
        <p:spPr/>
        <p:txBody>
          <a:bodyPr/>
          <a:lstStyle/>
          <a:p>
            <a:r>
              <a:rPr lang="de-DE" dirty="0"/>
              <a:t>Entstehung der BRD  </a:t>
            </a:r>
          </a:p>
        </p:txBody>
      </p:sp>
      <p:sp>
        <p:nvSpPr>
          <p:cNvPr id="3" name="Inhaltsplatzhalter 2">
            <a:extLst>
              <a:ext uri="{FF2B5EF4-FFF2-40B4-BE49-F238E27FC236}">
                <a16:creationId xmlns:a16="http://schemas.microsoft.com/office/drawing/2014/main" id="{63A8EAD1-9B6A-4814-960B-37D49C470DE4}"/>
              </a:ext>
            </a:extLst>
          </p:cNvPr>
          <p:cNvSpPr>
            <a:spLocks noGrp="1"/>
          </p:cNvSpPr>
          <p:nvPr>
            <p:ph idx="1"/>
          </p:nvPr>
        </p:nvSpPr>
        <p:spPr/>
        <p:txBody>
          <a:bodyPr>
            <a:normAutofit/>
          </a:bodyPr>
          <a:lstStyle/>
          <a:p>
            <a:r>
              <a:rPr lang="de-DE" sz="2800" b="1" dirty="0"/>
              <a:t>1949: Gründung der Bundesrepublik Deutschland (BRD) und der Deutschen Demokratischen Republik (DDR): effektive Teilung Deutschlands.</a:t>
            </a:r>
          </a:p>
        </p:txBody>
      </p:sp>
    </p:spTree>
    <p:extLst>
      <p:ext uri="{BB962C8B-B14F-4D97-AF65-F5344CB8AC3E}">
        <p14:creationId xmlns:p14="http://schemas.microsoft.com/office/powerpoint/2010/main" val="2167442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885B91-FC2C-4846-B38C-83497593CB1E}"/>
              </a:ext>
            </a:extLst>
          </p:cNvPr>
          <p:cNvSpPr>
            <a:spLocks noGrp="1"/>
          </p:cNvSpPr>
          <p:nvPr>
            <p:ph type="title"/>
          </p:nvPr>
        </p:nvSpPr>
        <p:spPr/>
        <p:txBody>
          <a:bodyPr/>
          <a:lstStyle/>
          <a:p>
            <a:r>
              <a:rPr lang="de-DE" dirty="0">
                <a:latin typeface="Verdana, Arial, Helvetica, sans-serif"/>
              </a:rPr>
              <a:t>1949-1963</a:t>
            </a:r>
            <a:endParaRPr lang="de-DE" dirty="0"/>
          </a:p>
        </p:txBody>
      </p:sp>
      <p:sp>
        <p:nvSpPr>
          <p:cNvPr id="3" name="Inhaltsplatzhalter 2">
            <a:extLst>
              <a:ext uri="{FF2B5EF4-FFF2-40B4-BE49-F238E27FC236}">
                <a16:creationId xmlns:a16="http://schemas.microsoft.com/office/drawing/2014/main" id="{977543B6-B5C8-4753-B406-96D8C23E8370}"/>
              </a:ext>
            </a:extLst>
          </p:cNvPr>
          <p:cNvSpPr>
            <a:spLocks noGrp="1"/>
          </p:cNvSpPr>
          <p:nvPr>
            <p:ph idx="1"/>
          </p:nvPr>
        </p:nvSpPr>
        <p:spPr/>
        <p:txBody>
          <a:bodyPr/>
          <a:lstStyle/>
          <a:p>
            <a:r>
              <a:rPr lang="de-DE" dirty="0">
                <a:latin typeface="Verdana, Arial, Helvetica, sans-serif"/>
              </a:rPr>
              <a:t>Konrad Adenauer (CDU) ist der erste deutsche Bundeskanzler, ursprünglich mit nur </a:t>
            </a:r>
            <a:r>
              <a:rPr lang="de-DE">
                <a:latin typeface="Verdana, Arial, Helvetica, sans-serif"/>
              </a:rPr>
              <a:t>einer Stimme </a:t>
            </a:r>
            <a:r>
              <a:rPr lang="de-DE" dirty="0">
                <a:latin typeface="Verdana, Arial, Helvetica, sans-serif"/>
              </a:rPr>
              <a:t>Mehrheit im Bundestag. Unter seiner Regierung beginnt mit Hilfe des Marshall-Plans das "Wirtschaftswunder". </a:t>
            </a:r>
            <a:endParaRPr lang="de-DE" dirty="0"/>
          </a:p>
        </p:txBody>
      </p:sp>
    </p:spTree>
    <p:extLst>
      <p:ext uri="{BB962C8B-B14F-4D97-AF65-F5344CB8AC3E}">
        <p14:creationId xmlns:p14="http://schemas.microsoft.com/office/powerpoint/2010/main" val="2913787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14724F-C55E-4E77-BABE-468EEAA82E5F}"/>
              </a:ext>
            </a:extLst>
          </p:cNvPr>
          <p:cNvSpPr>
            <a:spLocks noGrp="1"/>
          </p:cNvSpPr>
          <p:nvPr>
            <p:ph type="title"/>
          </p:nvPr>
        </p:nvSpPr>
        <p:spPr/>
        <p:txBody>
          <a:bodyPr/>
          <a:lstStyle/>
          <a:p>
            <a:r>
              <a:rPr lang="de-DE" dirty="0"/>
              <a:t>Gründung der DDR in der Ostzone</a:t>
            </a:r>
          </a:p>
        </p:txBody>
      </p:sp>
      <p:sp>
        <p:nvSpPr>
          <p:cNvPr id="3" name="Inhaltsplatzhalter 2">
            <a:extLst>
              <a:ext uri="{FF2B5EF4-FFF2-40B4-BE49-F238E27FC236}">
                <a16:creationId xmlns:a16="http://schemas.microsoft.com/office/drawing/2014/main" id="{F8368767-D71E-4D6B-AE64-FEE7A26B68A8}"/>
              </a:ext>
            </a:extLst>
          </p:cNvPr>
          <p:cNvSpPr>
            <a:spLocks noGrp="1"/>
          </p:cNvSpPr>
          <p:nvPr>
            <p:ph idx="1"/>
          </p:nvPr>
        </p:nvSpPr>
        <p:spPr/>
        <p:txBody>
          <a:bodyPr>
            <a:normAutofit/>
          </a:bodyPr>
          <a:lstStyle/>
          <a:p>
            <a:r>
              <a:rPr lang="de-DE" sz="3200" dirty="0"/>
              <a:t>Parallel zur BRD wird 1949 in der Sowjetzone die DDR gegründet, ein sozialistischer Staat.</a:t>
            </a:r>
          </a:p>
          <a:p>
            <a:r>
              <a:rPr lang="de-DE" sz="3200" dirty="0"/>
              <a:t>Erster Präsident wird Wilhelm Pieck.</a:t>
            </a:r>
          </a:p>
          <a:p>
            <a:pPr eaLnBrk="1" hangingPunct="1">
              <a:defRPr/>
            </a:pPr>
            <a:r>
              <a:rPr lang="fi-FI" sz="3200" dirty="0"/>
              <a:t>Die oberste Macht hat jedoch der Generalsekretär der SED, </a:t>
            </a:r>
            <a:r>
              <a:rPr lang="fi-FI" sz="3200" b="1" dirty="0"/>
              <a:t>Walter</a:t>
            </a:r>
            <a:r>
              <a:rPr lang="fi-FI" sz="3200" dirty="0"/>
              <a:t> </a:t>
            </a:r>
            <a:r>
              <a:rPr lang="fi-FI" sz="3200" b="1" dirty="0"/>
              <a:t>Ulbricht</a:t>
            </a:r>
            <a:r>
              <a:rPr lang="fi-FI" sz="3200" dirty="0"/>
              <a:t>, ein treuer Anhänger Stalins. </a:t>
            </a:r>
          </a:p>
        </p:txBody>
      </p:sp>
    </p:spTree>
    <p:extLst>
      <p:ext uri="{BB962C8B-B14F-4D97-AF65-F5344CB8AC3E}">
        <p14:creationId xmlns:p14="http://schemas.microsoft.com/office/powerpoint/2010/main" val="903143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C64C99-EC4A-4C51-A040-1D0E9B49B65E}"/>
              </a:ext>
            </a:extLst>
          </p:cNvPr>
          <p:cNvSpPr>
            <a:spLocks noGrp="1"/>
          </p:cNvSpPr>
          <p:nvPr>
            <p:ph type="title"/>
          </p:nvPr>
        </p:nvSpPr>
        <p:spPr/>
        <p:txBody>
          <a:bodyPr/>
          <a:lstStyle/>
          <a:p>
            <a:endParaRPr lang="de-DE"/>
          </a:p>
        </p:txBody>
      </p:sp>
      <p:pic>
        <p:nvPicPr>
          <p:cNvPr id="5" name="Inhaltsplatzhalter 4" descr="Ein Bild, das Text, Person, Personen, schwarz enthält.&#10;&#10;Automatisch generierte Beschreibung">
            <a:extLst>
              <a:ext uri="{FF2B5EF4-FFF2-40B4-BE49-F238E27FC236}">
                <a16:creationId xmlns:a16="http://schemas.microsoft.com/office/drawing/2014/main" id="{34BC669E-D2BD-4FD6-B05A-B81C61CFE7D5}"/>
              </a:ext>
            </a:extLst>
          </p:cNvPr>
          <p:cNvPicPr>
            <a:picLocks noGrp="1" noChangeAspect="1"/>
          </p:cNvPicPr>
          <p:nvPr>
            <p:ph idx="1"/>
          </p:nvPr>
        </p:nvPicPr>
        <p:blipFill>
          <a:blip r:embed="rId2"/>
          <a:stretch>
            <a:fillRect/>
          </a:stretch>
        </p:blipFill>
        <p:spPr>
          <a:xfrm>
            <a:off x="2076799" y="624110"/>
            <a:ext cx="4524850" cy="3778250"/>
          </a:xfrm>
        </p:spPr>
      </p:pic>
      <p:sp>
        <p:nvSpPr>
          <p:cNvPr id="6" name="Textfeld 5">
            <a:extLst>
              <a:ext uri="{FF2B5EF4-FFF2-40B4-BE49-F238E27FC236}">
                <a16:creationId xmlns:a16="http://schemas.microsoft.com/office/drawing/2014/main" id="{C4B4E825-EAE9-4906-8D98-AE864F3753BB}"/>
              </a:ext>
            </a:extLst>
          </p:cNvPr>
          <p:cNvSpPr txBox="1"/>
          <p:nvPr/>
        </p:nvSpPr>
        <p:spPr>
          <a:xfrm>
            <a:off x="2769833" y="4953001"/>
            <a:ext cx="7892249" cy="369332"/>
          </a:xfrm>
          <a:prstGeom prst="rect">
            <a:avLst/>
          </a:prstGeom>
          <a:noFill/>
        </p:spPr>
        <p:txBody>
          <a:bodyPr wrap="square" rtlCol="0">
            <a:spAutoFit/>
          </a:bodyPr>
          <a:lstStyle/>
          <a:p>
            <a:r>
              <a:rPr lang="de-DE" dirty="0"/>
              <a:t>Walter Ulbricht, Wilhelm Pieck und Otto Grotewohl</a:t>
            </a:r>
          </a:p>
        </p:txBody>
      </p:sp>
    </p:spTree>
    <p:extLst>
      <p:ext uri="{BB962C8B-B14F-4D97-AF65-F5344CB8AC3E}">
        <p14:creationId xmlns:p14="http://schemas.microsoft.com/office/powerpoint/2010/main" val="1071862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DBD467-6B56-402E-B027-82883B619D46}"/>
              </a:ext>
            </a:extLst>
          </p:cNvPr>
          <p:cNvSpPr>
            <a:spLocks noGrp="1"/>
          </p:cNvSpPr>
          <p:nvPr>
            <p:ph type="title"/>
          </p:nvPr>
        </p:nvSpPr>
        <p:spPr/>
        <p:txBody>
          <a:bodyPr/>
          <a:lstStyle/>
          <a:p>
            <a:r>
              <a:rPr lang="de-DE" dirty="0"/>
              <a:t>Bundeshauptstadt</a:t>
            </a:r>
          </a:p>
        </p:txBody>
      </p:sp>
      <p:sp>
        <p:nvSpPr>
          <p:cNvPr id="3" name="Inhaltsplatzhalter 2">
            <a:extLst>
              <a:ext uri="{FF2B5EF4-FFF2-40B4-BE49-F238E27FC236}">
                <a16:creationId xmlns:a16="http://schemas.microsoft.com/office/drawing/2014/main" id="{1532A170-B32F-4394-8AE3-B50DC9267F00}"/>
              </a:ext>
            </a:extLst>
          </p:cNvPr>
          <p:cNvSpPr>
            <a:spLocks noGrp="1"/>
          </p:cNvSpPr>
          <p:nvPr>
            <p:ph idx="1"/>
          </p:nvPr>
        </p:nvSpPr>
        <p:spPr/>
        <p:txBody>
          <a:bodyPr/>
          <a:lstStyle/>
          <a:p>
            <a:pPr eaLnBrk="1" hangingPunct="1">
              <a:defRPr/>
            </a:pPr>
            <a:r>
              <a:rPr lang="fi-FI" sz="1800" b="1" dirty="0"/>
              <a:t>Bundeshauptstadt: BONN </a:t>
            </a:r>
            <a:r>
              <a:rPr lang="fi-FI" sz="1800" dirty="0"/>
              <a:t>am Rhein</a:t>
            </a:r>
          </a:p>
          <a:p>
            <a:pPr eaLnBrk="1" hangingPunct="1">
              <a:buFont typeface="Wingdings" panose="05000000000000000000" pitchFamily="2" charset="2"/>
              <a:buNone/>
              <a:defRPr/>
            </a:pPr>
            <a:r>
              <a:rPr lang="fi-FI" sz="1800" dirty="0"/>
              <a:t>	Die Westalliierten hatten ihren Kontrollsitz auf dem Petersberg über Bonn</a:t>
            </a:r>
          </a:p>
          <a:p>
            <a:endParaRPr lang="de-DE" dirty="0"/>
          </a:p>
        </p:txBody>
      </p:sp>
    </p:spTree>
    <p:extLst>
      <p:ext uri="{BB962C8B-B14F-4D97-AF65-F5344CB8AC3E}">
        <p14:creationId xmlns:p14="http://schemas.microsoft.com/office/powerpoint/2010/main" val="1935597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443955-D312-40E8-A8C8-D06A93FF8E4E}"/>
              </a:ext>
            </a:extLst>
          </p:cNvPr>
          <p:cNvSpPr>
            <a:spLocks noGrp="1"/>
          </p:cNvSpPr>
          <p:nvPr>
            <p:ph type="title"/>
          </p:nvPr>
        </p:nvSpPr>
        <p:spPr/>
        <p:txBody>
          <a:bodyPr/>
          <a:lstStyle/>
          <a:p>
            <a:r>
              <a:rPr lang="de-DE" dirty="0"/>
              <a:t>1951 </a:t>
            </a:r>
          </a:p>
        </p:txBody>
      </p:sp>
      <p:sp>
        <p:nvSpPr>
          <p:cNvPr id="3" name="Inhaltsplatzhalter 2">
            <a:extLst>
              <a:ext uri="{FF2B5EF4-FFF2-40B4-BE49-F238E27FC236}">
                <a16:creationId xmlns:a16="http://schemas.microsoft.com/office/drawing/2014/main" id="{A3E84FD9-27C4-4EC0-8216-4BCC441A4029}"/>
              </a:ext>
            </a:extLst>
          </p:cNvPr>
          <p:cNvSpPr>
            <a:spLocks noGrp="1"/>
          </p:cNvSpPr>
          <p:nvPr>
            <p:ph idx="1"/>
          </p:nvPr>
        </p:nvSpPr>
        <p:spPr/>
        <p:txBody>
          <a:bodyPr/>
          <a:lstStyle/>
          <a:p>
            <a:r>
              <a:rPr lang="de-DE" dirty="0">
                <a:latin typeface="Verdana, Arial, Helvetica, sans-serif"/>
              </a:rPr>
              <a:t>Die BRD ist mit Frankreich, Italien und den Beneluxländern Gründungsmitglied der Montanunion (Europäische Gemeinschaft für Kohle und Stahl), der ersten Institution auf dem Weg zur EU. 1957 gründen diese sechs Länder die Europäische Wirtschaftsgemeinschaft (EWG) und EURATOM. 1967 werden diese drei Institutionen zur Europäischen Gemeinschaft fusioniert, aus der 1993 die Europäische Union wird.</a:t>
            </a:r>
            <a:endParaRPr lang="de-DE" dirty="0"/>
          </a:p>
        </p:txBody>
      </p:sp>
    </p:spTree>
    <p:extLst>
      <p:ext uri="{BB962C8B-B14F-4D97-AF65-F5344CB8AC3E}">
        <p14:creationId xmlns:p14="http://schemas.microsoft.com/office/powerpoint/2010/main" val="608861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6C306A-AD74-47A6-B4E7-4AFDFFBDAF76}"/>
              </a:ext>
            </a:extLst>
          </p:cNvPr>
          <p:cNvSpPr>
            <a:spLocks noGrp="1"/>
          </p:cNvSpPr>
          <p:nvPr>
            <p:ph type="title"/>
          </p:nvPr>
        </p:nvSpPr>
        <p:spPr/>
        <p:txBody>
          <a:bodyPr/>
          <a:lstStyle/>
          <a:p>
            <a:r>
              <a:rPr lang="de-DE" dirty="0">
                <a:latin typeface="Verdana, Arial, Helvetica, sans-serif"/>
              </a:rPr>
              <a:t>17.6.1953 – Arbeiteraufstand in der DDR </a:t>
            </a:r>
            <a:endParaRPr lang="de-DE" dirty="0"/>
          </a:p>
        </p:txBody>
      </p:sp>
      <p:pic>
        <p:nvPicPr>
          <p:cNvPr id="4" name="Inhaltsplatzhalter 3">
            <a:extLst>
              <a:ext uri="{FF2B5EF4-FFF2-40B4-BE49-F238E27FC236}">
                <a16:creationId xmlns:a16="http://schemas.microsoft.com/office/drawing/2014/main" id="{874E2496-B18E-4EE3-A3ED-FE24067578FA}"/>
              </a:ext>
            </a:extLst>
          </p:cNvPr>
          <p:cNvPicPr>
            <a:picLocks noGrp="1" noChangeAspect="1"/>
          </p:cNvPicPr>
          <p:nvPr>
            <p:ph idx="1"/>
          </p:nvPr>
        </p:nvPicPr>
        <p:blipFill>
          <a:blip r:embed="rId2"/>
          <a:stretch>
            <a:fillRect/>
          </a:stretch>
        </p:blipFill>
        <p:spPr>
          <a:xfrm>
            <a:off x="4376772" y="2133600"/>
            <a:ext cx="5340282" cy="3778250"/>
          </a:xfrm>
          <a:prstGeom prst="rect">
            <a:avLst/>
          </a:prstGeom>
        </p:spPr>
      </p:pic>
    </p:spTree>
    <p:extLst>
      <p:ext uri="{BB962C8B-B14F-4D97-AF65-F5344CB8AC3E}">
        <p14:creationId xmlns:p14="http://schemas.microsoft.com/office/powerpoint/2010/main" val="2603281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CA914F-7108-4735-A5D0-15594FA92BBC}"/>
              </a:ext>
            </a:extLst>
          </p:cNvPr>
          <p:cNvSpPr>
            <a:spLocks noGrp="1"/>
          </p:cNvSpPr>
          <p:nvPr>
            <p:ph type="title"/>
          </p:nvPr>
        </p:nvSpPr>
        <p:spPr/>
        <p:txBody>
          <a:bodyPr/>
          <a:lstStyle/>
          <a:p>
            <a:r>
              <a:rPr lang="de-DE" dirty="0">
                <a:latin typeface="Verdana, Arial, Helvetica, sans-serif"/>
              </a:rPr>
              <a:t>17.6.1953 – Arbeiteraufstand in der DDR </a:t>
            </a:r>
            <a:endParaRPr lang="de-DE" dirty="0"/>
          </a:p>
        </p:txBody>
      </p:sp>
      <p:sp>
        <p:nvSpPr>
          <p:cNvPr id="3" name="Inhaltsplatzhalter 2">
            <a:extLst>
              <a:ext uri="{FF2B5EF4-FFF2-40B4-BE49-F238E27FC236}">
                <a16:creationId xmlns:a16="http://schemas.microsoft.com/office/drawing/2014/main" id="{89C3D446-641E-4973-8F95-54008F42D632}"/>
              </a:ext>
            </a:extLst>
          </p:cNvPr>
          <p:cNvSpPr>
            <a:spLocks noGrp="1"/>
          </p:cNvSpPr>
          <p:nvPr>
            <p:ph idx="1"/>
          </p:nvPr>
        </p:nvSpPr>
        <p:spPr/>
        <p:txBody>
          <a:bodyPr>
            <a:normAutofit/>
          </a:bodyPr>
          <a:lstStyle/>
          <a:p>
            <a:r>
              <a:rPr lang="de-DE" sz="2400" dirty="0"/>
              <a:t>Als Aufstand vom 17. Juni 1953 (auch Volksaufstand oder Arbeiteraufstand) wird der Aufstand bezeichnet, bei dem es in den Tagen um den 17. Juni 1953 in der DDR zu einer Welle von Streiks, Demonstrationen und Protesten kam, die mit politischen und wirtschaftlichen Forderungen verbunden waren. Er wurde von der Sowjetarmee gewaltsam niedergeschlagen; 34 Demonstranten und Zuschauer sowie fünf Angehörige von Sicherheitsorganen wurden getötet. </a:t>
            </a:r>
          </a:p>
        </p:txBody>
      </p:sp>
    </p:spTree>
    <p:extLst>
      <p:ext uri="{BB962C8B-B14F-4D97-AF65-F5344CB8AC3E}">
        <p14:creationId xmlns:p14="http://schemas.microsoft.com/office/powerpoint/2010/main" val="760555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8AD05C-0479-4E24-B5B3-5E07217DFB74}"/>
              </a:ext>
            </a:extLst>
          </p:cNvPr>
          <p:cNvSpPr>
            <a:spLocks noGrp="1"/>
          </p:cNvSpPr>
          <p:nvPr>
            <p:ph type="title"/>
          </p:nvPr>
        </p:nvSpPr>
        <p:spPr/>
        <p:txBody>
          <a:bodyPr/>
          <a:lstStyle/>
          <a:p>
            <a:r>
              <a:rPr lang="de-DE" dirty="0"/>
              <a:t>1955</a:t>
            </a:r>
          </a:p>
        </p:txBody>
      </p:sp>
      <p:sp>
        <p:nvSpPr>
          <p:cNvPr id="3" name="Inhaltsplatzhalter 2">
            <a:extLst>
              <a:ext uri="{FF2B5EF4-FFF2-40B4-BE49-F238E27FC236}">
                <a16:creationId xmlns:a16="http://schemas.microsoft.com/office/drawing/2014/main" id="{A8D52846-65D3-46FC-B9D6-8BC0B1BA57A8}"/>
              </a:ext>
            </a:extLst>
          </p:cNvPr>
          <p:cNvSpPr>
            <a:spLocks noGrp="1"/>
          </p:cNvSpPr>
          <p:nvPr>
            <p:ph idx="1"/>
          </p:nvPr>
        </p:nvSpPr>
        <p:spPr/>
        <p:txBody>
          <a:bodyPr>
            <a:normAutofit/>
          </a:bodyPr>
          <a:lstStyle/>
          <a:p>
            <a:r>
              <a:rPr lang="de-DE" sz="3200" dirty="0">
                <a:latin typeface="Verdana, Arial, Helvetica, sans-serif"/>
              </a:rPr>
              <a:t>Die BRD tritt der NATO bei.</a:t>
            </a:r>
            <a:endParaRPr lang="de-DE" sz="3200" dirty="0"/>
          </a:p>
        </p:txBody>
      </p:sp>
    </p:spTree>
    <p:extLst>
      <p:ext uri="{BB962C8B-B14F-4D97-AF65-F5344CB8AC3E}">
        <p14:creationId xmlns:p14="http://schemas.microsoft.com/office/powerpoint/2010/main" val="1984769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EABC45-653E-46FC-B751-B18905EC4835}"/>
              </a:ext>
            </a:extLst>
          </p:cNvPr>
          <p:cNvSpPr>
            <a:spLocks noGrp="1"/>
          </p:cNvSpPr>
          <p:nvPr>
            <p:ph type="title"/>
          </p:nvPr>
        </p:nvSpPr>
        <p:spPr/>
        <p:txBody>
          <a:bodyPr/>
          <a:lstStyle/>
          <a:p>
            <a:r>
              <a:rPr lang="de-DE" dirty="0"/>
              <a:t>Kalter Krieg </a:t>
            </a:r>
          </a:p>
        </p:txBody>
      </p:sp>
      <p:sp>
        <p:nvSpPr>
          <p:cNvPr id="3" name="Inhaltsplatzhalter 2">
            <a:extLst>
              <a:ext uri="{FF2B5EF4-FFF2-40B4-BE49-F238E27FC236}">
                <a16:creationId xmlns:a16="http://schemas.microsoft.com/office/drawing/2014/main" id="{22AC5C3E-248A-42F3-8A11-E46B3BC72747}"/>
              </a:ext>
            </a:extLst>
          </p:cNvPr>
          <p:cNvSpPr>
            <a:spLocks noGrp="1"/>
          </p:cNvSpPr>
          <p:nvPr>
            <p:ph idx="1"/>
          </p:nvPr>
        </p:nvSpPr>
        <p:spPr/>
        <p:txBody>
          <a:bodyPr/>
          <a:lstStyle/>
          <a:p>
            <a:r>
              <a:rPr lang="de-DE" dirty="0"/>
              <a:t>Kalter Krieg wird der Konflikt zwischen den Westmächten unter Führung der Vereinigten Staaten von Amerika und dem sogenannten Ostblock unter Führung der Sowjetunion genannt, den diese von 1947 bis 1989 mit nahezu allen Mitteln austrugen. Zu einer direkten militärischen Auseinandersetzung zwischen den Supermächten USA, der Sowjetunion und ihren jeweiligen Militärblöcken kam es nie, es gab allerdings Stellvertreterkriege, wie den Koreakrieg, Vietnamkrieg und den Krieg in Afghanistan. Der Kalte Krieg trat als Systemkonfrontation zwischen Kapitalismus und Kommunismus in Erscheinung und bestimmte in der zweiten Hälfte des 20. Jahrhunderts weltweit Außen- und Sicherheitspolitik.</a:t>
            </a:r>
          </a:p>
        </p:txBody>
      </p:sp>
    </p:spTree>
    <p:extLst>
      <p:ext uri="{BB962C8B-B14F-4D97-AF65-F5344CB8AC3E}">
        <p14:creationId xmlns:p14="http://schemas.microsoft.com/office/powerpoint/2010/main" val="1054584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443743-CE00-4282-B19F-464FCCEE284F}"/>
              </a:ext>
            </a:extLst>
          </p:cNvPr>
          <p:cNvSpPr>
            <a:spLocks noGrp="1"/>
          </p:cNvSpPr>
          <p:nvPr>
            <p:ph type="title"/>
          </p:nvPr>
        </p:nvSpPr>
        <p:spPr/>
        <p:txBody>
          <a:bodyPr/>
          <a:lstStyle/>
          <a:p>
            <a:r>
              <a:rPr lang="de-DE" dirty="0">
                <a:latin typeface="Verdana, Arial, Helvetica, sans-serif"/>
              </a:rPr>
              <a:t>12.-13.8.1961</a:t>
            </a:r>
            <a:endParaRPr lang="de-DE" dirty="0"/>
          </a:p>
        </p:txBody>
      </p:sp>
      <p:sp>
        <p:nvSpPr>
          <p:cNvPr id="3" name="Inhaltsplatzhalter 2">
            <a:extLst>
              <a:ext uri="{FF2B5EF4-FFF2-40B4-BE49-F238E27FC236}">
                <a16:creationId xmlns:a16="http://schemas.microsoft.com/office/drawing/2014/main" id="{D2EE1546-CC38-48EC-90B2-F8695EB509F2}"/>
              </a:ext>
            </a:extLst>
          </p:cNvPr>
          <p:cNvSpPr>
            <a:spLocks noGrp="1"/>
          </p:cNvSpPr>
          <p:nvPr>
            <p:ph idx="1"/>
          </p:nvPr>
        </p:nvSpPr>
        <p:spPr/>
        <p:txBody>
          <a:bodyPr>
            <a:normAutofit/>
          </a:bodyPr>
          <a:lstStyle/>
          <a:p>
            <a:r>
              <a:rPr lang="de-DE" sz="3600" dirty="0"/>
              <a:t>Bau der Berliner Mauer</a:t>
            </a:r>
          </a:p>
        </p:txBody>
      </p:sp>
    </p:spTree>
    <p:extLst>
      <p:ext uri="{BB962C8B-B14F-4D97-AF65-F5344CB8AC3E}">
        <p14:creationId xmlns:p14="http://schemas.microsoft.com/office/powerpoint/2010/main" val="1561851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7DD9AB-0967-480E-9432-B55C7FF94811}"/>
              </a:ext>
            </a:extLst>
          </p:cNvPr>
          <p:cNvSpPr>
            <a:spLocks noGrp="1"/>
          </p:cNvSpPr>
          <p:nvPr>
            <p:ph type="title"/>
          </p:nvPr>
        </p:nvSpPr>
        <p:spPr/>
        <p:txBody>
          <a:bodyPr/>
          <a:lstStyle/>
          <a:p>
            <a:r>
              <a:rPr lang="de-DE" dirty="0"/>
              <a:t>Politik im Nachkriegsdeutschland</a:t>
            </a:r>
          </a:p>
        </p:txBody>
      </p:sp>
      <p:sp>
        <p:nvSpPr>
          <p:cNvPr id="3" name="Inhaltsplatzhalter 2">
            <a:extLst>
              <a:ext uri="{FF2B5EF4-FFF2-40B4-BE49-F238E27FC236}">
                <a16:creationId xmlns:a16="http://schemas.microsoft.com/office/drawing/2014/main" id="{32BEA242-91B1-4B1F-ACCA-F68F894499D9}"/>
              </a:ext>
            </a:extLst>
          </p:cNvPr>
          <p:cNvSpPr>
            <a:spLocks noGrp="1"/>
          </p:cNvSpPr>
          <p:nvPr>
            <p:ph idx="1"/>
          </p:nvPr>
        </p:nvSpPr>
        <p:spPr/>
        <p:txBody>
          <a:bodyPr>
            <a:normAutofit/>
          </a:bodyPr>
          <a:lstStyle/>
          <a:p>
            <a:r>
              <a:rPr lang="de-DE" sz="3600" dirty="0"/>
              <a:t>Folgen des Kalten Krieges:  Zwei Deutschlands entstehen</a:t>
            </a:r>
          </a:p>
        </p:txBody>
      </p:sp>
    </p:spTree>
    <p:extLst>
      <p:ext uri="{BB962C8B-B14F-4D97-AF65-F5344CB8AC3E}">
        <p14:creationId xmlns:p14="http://schemas.microsoft.com/office/powerpoint/2010/main" val="3990559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8BAE0E-FEC6-4C14-8494-FEE7C46B5B1D}"/>
              </a:ext>
            </a:extLst>
          </p:cNvPr>
          <p:cNvSpPr>
            <a:spLocks noGrp="1"/>
          </p:cNvSpPr>
          <p:nvPr>
            <p:ph type="title"/>
          </p:nvPr>
        </p:nvSpPr>
        <p:spPr/>
        <p:txBody>
          <a:bodyPr/>
          <a:lstStyle/>
          <a:p>
            <a:r>
              <a:rPr lang="de-DE" dirty="0"/>
              <a:t>Unterschiedliche Entwicklungen in den Besatzungszonen Deutschlands </a:t>
            </a:r>
          </a:p>
        </p:txBody>
      </p:sp>
      <p:sp>
        <p:nvSpPr>
          <p:cNvPr id="3" name="Inhaltsplatzhalter 2">
            <a:extLst>
              <a:ext uri="{FF2B5EF4-FFF2-40B4-BE49-F238E27FC236}">
                <a16:creationId xmlns:a16="http://schemas.microsoft.com/office/drawing/2014/main" id="{A98DDD75-97E2-45EA-B038-11E497B50F51}"/>
              </a:ext>
            </a:extLst>
          </p:cNvPr>
          <p:cNvSpPr>
            <a:spLocks noGrp="1"/>
          </p:cNvSpPr>
          <p:nvPr>
            <p:ph idx="1"/>
          </p:nvPr>
        </p:nvSpPr>
        <p:spPr/>
        <p:txBody>
          <a:bodyPr/>
          <a:lstStyle/>
          <a:p>
            <a:r>
              <a:rPr lang="de-DE" b="1" dirty="0"/>
              <a:t>Parteigründungen in der Westzone:</a:t>
            </a:r>
          </a:p>
          <a:p>
            <a:endParaRPr lang="de-DE" b="1" dirty="0"/>
          </a:p>
          <a:p>
            <a:r>
              <a:rPr lang="de-DE" b="1" dirty="0"/>
              <a:t>SPD (Sozialdemokratische Partei)</a:t>
            </a:r>
          </a:p>
          <a:p>
            <a:r>
              <a:rPr lang="de-DE" b="1" dirty="0"/>
              <a:t>CDU/CSU (Christdemokraten)</a:t>
            </a:r>
          </a:p>
          <a:p>
            <a:r>
              <a:rPr lang="de-DE" b="1" dirty="0"/>
              <a:t>FDP (Freiheitlich-Demokratische Partei)</a:t>
            </a:r>
          </a:p>
          <a:p>
            <a:endParaRPr lang="de-DE" b="1" dirty="0"/>
          </a:p>
          <a:p>
            <a:r>
              <a:rPr lang="de-DE" b="1" dirty="0"/>
              <a:t>Parteigründungen in der Sowjetzone:</a:t>
            </a:r>
          </a:p>
          <a:p>
            <a:r>
              <a:rPr lang="de-DE" b="1" dirty="0"/>
              <a:t>Aus SPD und KPD entsteht die SED </a:t>
            </a:r>
          </a:p>
          <a:p>
            <a:r>
              <a:rPr lang="de-DE" b="1" dirty="0"/>
              <a:t>Blockparteien (CDU, LDPD, Bauernvereinigung)</a:t>
            </a:r>
          </a:p>
        </p:txBody>
      </p:sp>
    </p:spTree>
    <p:extLst>
      <p:ext uri="{BB962C8B-B14F-4D97-AF65-F5344CB8AC3E}">
        <p14:creationId xmlns:p14="http://schemas.microsoft.com/office/powerpoint/2010/main" val="1726507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A2E937-DDD9-4585-9D50-B7F977C01412}"/>
              </a:ext>
            </a:extLst>
          </p:cNvPr>
          <p:cNvSpPr>
            <a:spLocks noGrp="1"/>
          </p:cNvSpPr>
          <p:nvPr>
            <p:ph type="title"/>
          </p:nvPr>
        </p:nvSpPr>
        <p:spPr/>
        <p:txBody>
          <a:bodyPr/>
          <a:lstStyle/>
          <a:p>
            <a:endParaRPr lang="de-DE"/>
          </a:p>
        </p:txBody>
      </p:sp>
      <p:pic>
        <p:nvPicPr>
          <p:cNvPr id="4" name="Inhaltsplatzhalter 3">
            <a:extLst>
              <a:ext uri="{FF2B5EF4-FFF2-40B4-BE49-F238E27FC236}">
                <a16:creationId xmlns:a16="http://schemas.microsoft.com/office/drawing/2014/main" id="{BEB16825-09EF-4042-A7D6-492235BEFDE5}"/>
              </a:ext>
            </a:extLst>
          </p:cNvPr>
          <p:cNvPicPr>
            <a:picLocks noGrp="1" noChangeAspect="1"/>
          </p:cNvPicPr>
          <p:nvPr>
            <p:ph idx="1"/>
          </p:nvPr>
        </p:nvPicPr>
        <p:blipFill>
          <a:blip r:embed="rId2"/>
          <a:stretch>
            <a:fillRect/>
          </a:stretch>
        </p:blipFill>
        <p:spPr>
          <a:xfrm>
            <a:off x="2143540" y="1012053"/>
            <a:ext cx="9157251" cy="5622553"/>
          </a:xfrm>
          <a:prstGeom prst="rect">
            <a:avLst/>
          </a:prstGeom>
        </p:spPr>
      </p:pic>
    </p:spTree>
    <p:extLst>
      <p:ext uri="{BB962C8B-B14F-4D97-AF65-F5344CB8AC3E}">
        <p14:creationId xmlns:p14="http://schemas.microsoft.com/office/powerpoint/2010/main" val="2051650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A8684C-81A3-4FCF-BDEF-51803958E39E}"/>
              </a:ext>
            </a:extLst>
          </p:cNvPr>
          <p:cNvSpPr>
            <a:spLocks noGrp="1"/>
          </p:cNvSpPr>
          <p:nvPr>
            <p:ph type="title"/>
          </p:nvPr>
        </p:nvSpPr>
        <p:spPr/>
        <p:txBody>
          <a:bodyPr/>
          <a:lstStyle/>
          <a:p>
            <a:r>
              <a:rPr lang="de-DE" b="1" dirty="0"/>
              <a:t>Unterschiedliche Entwicklungen in den Besatzungszonen</a:t>
            </a:r>
          </a:p>
        </p:txBody>
      </p:sp>
      <p:sp>
        <p:nvSpPr>
          <p:cNvPr id="3" name="Inhaltsplatzhalter 2">
            <a:extLst>
              <a:ext uri="{FF2B5EF4-FFF2-40B4-BE49-F238E27FC236}">
                <a16:creationId xmlns:a16="http://schemas.microsoft.com/office/drawing/2014/main" id="{7375B2F7-2474-4156-ABAE-E2AA3C563CD6}"/>
              </a:ext>
            </a:extLst>
          </p:cNvPr>
          <p:cNvSpPr>
            <a:spLocks noGrp="1"/>
          </p:cNvSpPr>
          <p:nvPr>
            <p:ph idx="1"/>
          </p:nvPr>
        </p:nvSpPr>
        <p:spPr/>
        <p:txBody>
          <a:bodyPr>
            <a:normAutofit/>
          </a:bodyPr>
          <a:lstStyle/>
          <a:p>
            <a:r>
              <a:rPr lang="de-DE" sz="2800" b="1" dirty="0"/>
              <a:t>Sowjetzone entwickelt sich zur DDR (Deutsche Demokratische Republik)</a:t>
            </a:r>
          </a:p>
          <a:p>
            <a:r>
              <a:rPr lang="de-DE" sz="2800" b="1" dirty="0"/>
              <a:t>Westliche Zonen vereinigen sich zur BRD (Bundesrepublik Deutschland)</a:t>
            </a:r>
          </a:p>
        </p:txBody>
      </p:sp>
    </p:spTree>
    <p:extLst>
      <p:ext uri="{BB962C8B-B14F-4D97-AF65-F5344CB8AC3E}">
        <p14:creationId xmlns:p14="http://schemas.microsoft.com/office/powerpoint/2010/main" val="2016667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7F01B6-4D6C-47C6-B5F4-0D7CD050CA41}"/>
              </a:ext>
            </a:extLst>
          </p:cNvPr>
          <p:cNvSpPr>
            <a:spLocks noGrp="1"/>
          </p:cNvSpPr>
          <p:nvPr>
            <p:ph type="title"/>
          </p:nvPr>
        </p:nvSpPr>
        <p:spPr/>
        <p:txBody>
          <a:bodyPr/>
          <a:lstStyle/>
          <a:p>
            <a:r>
              <a:rPr lang="de-DE" b="1" dirty="0"/>
              <a:t>Wer war Konrad Adenauer?</a:t>
            </a:r>
          </a:p>
        </p:txBody>
      </p:sp>
      <p:sp>
        <p:nvSpPr>
          <p:cNvPr id="3" name="Inhaltsplatzhalter 2">
            <a:extLst>
              <a:ext uri="{FF2B5EF4-FFF2-40B4-BE49-F238E27FC236}">
                <a16:creationId xmlns:a16="http://schemas.microsoft.com/office/drawing/2014/main" id="{AA1C2B6B-5F8D-4742-B851-DBB6AC824251}"/>
              </a:ext>
            </a:extLst>
          </p:cNvPr>
          <p:cNvSpPr>
            <a:spLocks noGrp="1"/>
          </p:cNvSpPr>
          <p:nvPr>
            <p:ph idx="1"/>
          </p:nvPr>
        </p:nvSpPr>
        <p:spPr/>
        <p:txBody>
          <a:bodyPr/>
          <a:lstStyle/>
          <a:p>
            <a:endParaRPr lang="de-DE" dirty="0"/>
          </a:p>
        </p:txBody>
      </p:sp>
      <p:pic>
        <p:nvPicPr>
          <p:cNvPr id="4" name="Grafik 3">
            <a:extLst>
              <a:ext uri="{FF2B5EF4-FFF2-40B4-BE49-F238E27FC236}">
                <a16:creationId xmlns:a16="http://schemas.microsoft.com/office/drawing/2014/main" id="{FDC4ABBD-C35C-45F4-A8C0-08FC439FEE0F}"/>
              </a:ext>
            </a:extLst>
          </p:cNvPr>
          <p:cNvPicPr>
            <a:picLocks noChangeAspect="1"/>
          </p:cNvPicPr>
          <p:nvPr/>
        </p:nvPicPr>
        <p:blipFill>
          <a:blip r:embed="rId2"/>
          <a:stretch>
            <a:fillRect/>
          </a:stretch>
        </p:blipFill>
        <p:spPr>
          <a:xfrm>
            <a:off x="4989250" y="2110927"/>
            <a:ext cx="2752078" cy="4122963"/>
          </a:xfrm>
          <a:prstGeom prst="rect">
            <a:avLst/>
          </a:prstGeom>
        </p:spPr>
      </p:pic>
    </p:spTree>
    <p:extLst>
      <p:ext uri="{BB962C8B-B14F-4D97-AF65-F5344CB8AC3E}">
        <p14:creationId xmlns:p14="http://schemas.microsoft.com/office/powerpoint/2010/main" val="2824580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82B573-BF08-4DFD-AC67-B19B3AFB7220}"/>
              </a:ext>
            </a:extLst>
          </p:cNvPr>
          <p:cNvSpPr>
            <a:spLocks noGrp="1"/>
          </p:cNvSpPr>
          <p:nvPr>
            <p:ph type="title"/>
          </p:nvPr>
        </p:nvSpPr>
        <p:spPr/>
        <p:txBody>
          <a:bodyPr/>
          <a:lstStyle/>
          <a:p>
            <a:endParaRPr lang="de-DE" dirty="0"/>
          </a:p>
        </p:txBody>
      </p:sp>
      <p:sp>
        <p:nvSpPr>
          <p:cNvPr id="3" name="Inhaltsplatzhalter 2">
            <a:extLst>
              <a:ext uri="{FF2B5EF4-FFF2-40B4-BE49-F238E27FC236}">
                <a16:creationId xmlns:a16="http://schemas.microsoft.com/office/drawing/2014/main" id="{EB52304A-0294-414B-905B-9A79CF1E5C05}"/>
              </a:ext>
            </a:extLst>
          </p:cNvPr>
          <p:cNvSpPr>
            <a:spLocks noGrp="1"/>
          </p:cNvSpPr>
          <p:nvPr>
            <p:ph idx="1"/>
          </p:nvPr>
        </p:nvSpPr>
        <p:spPr/>
        <p:txBody>
          <a:bodyPr>
            <a:normAutofit/>
          </a:bodyPr>
          <a:lstStyle/>
          <a:p>
            <a:r>
              <a:rPr lang="de-DE" sz="2800" b="1" dirty="0"/>
              <a:t>Conrad Adenauer war von 1949 bis 1963 der erste </a:t>
            </a:r>
            <a:r>
              <a:rPr lang="de-DE" sz="2800" b="1" dirty="0">
                <a:hlinkClick r:id="rId2" tooltip="Bundeskanzler (Deutschland)"/>
              </a:rPr>
              <a:t>Bundeskanzler</a:t>
            </a:r>
            <a:r>
              <a:rPr lang="de-DE" sz="2800" b="1" dirty="0"/>
              <a:t> der </a:t>
            </a:r>
            <a:r>
              <a:rPr lang="de-DE" sz="2800" b="1" dirty="0">
                <a:hlinkClick r:id="rId3" tooltip="Deutschland"/>
              </a:rPr>
              <a:t>Bundesrepublik Deutschland</a:t>
            </a:r>
            <a:r>
              <a:rPr lang="de-DE" sz="2800" b="1" dirty="0"/>
              <a:t> </a:t>
            </a:r>
          </a:p>
        </p:txBody>
      </p:sp>
    </p:spTree>
    <p:extLst>
      <p:ext uri="{BB962C8B-B14F-4D97-AF65-F5344CB8AC3E}">
        <p14:creationId xmlns:p14="http://schemas.microsoft.com/office/powerpoint/2010/main" val="1428693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9BB09C-CE57-45FF-A11D-B11857ED8EE8}"/>
              </a:ext>
            </a:extLst>
          </p:cNvPr>
          <p:cNvSpPr>
            <a:spLocks noGrp="1"/>
          </p:cNvSpPr>
          <p:nvPr>
            <p:ph type="title"/>
          </p:nvPr>
        </p:nvSpPr>
        <p:spPr/>
        <p:txBody>
          <a:bodyPr/>
          <a:lstStyle/>
          <a:p>
            <a:r>
              <a:rPr lang="de-DE" b="1" dirty="0"/>
              <a:t>Marschallplan für den Westen </a:t>
            </a:r>
          </a:p>
        </p:txBody>
      </p:sp>
      <p:sp>
        <p:nvSpPr>
          <p:cNvPr id="3" name="Inhaltsplatzhalter 2">
            <a:extLst>
              <a:ext uri="{FF2B5EF4-FFF2-40B4-BE49-F238E27FC236}">
                <a16:creationId xmlns:a16="http://schemas.microsoft.com/office/drawing/2014/main" id="{4705092F-996F-4E3C-BEE7-83A2FFFDD18B}"/>
              </a:ext>
            </a:extLst>
          </p:cNvPr>
          <p:cNvSpPr>
            <a:spLocks noGrp="1"/>
          </p:cNvSpPr>
          <p:nvPr>
            <p:ph idx="1"/>
          </p:nvPr>
        </p:nvSpPr>
        <p:spPr/>
        <p:txBody>
          <a:bodyPr>
            <a:normAutofit/>
          </a:bodyPr>
          <a:lstStyle/>
          <a:p>
            <a:r>
              <a:rPr lang="de-DE" sz="2800" b="1" dirty="0"/>
              <a:t>Wirtschaftsförderprogramm der USA für den Wiederaufbau Europas nach dem Zweiten Weltkrieg</a:t>
            </a:r>
          </a:p>
          <a:p>
            <a:r>
              <a:rPr lang="de-DE" sz="2800" b="1" dirty="0"/>
              <a:t>Auch der Westteil Deutschlands bekommt Geld aus dem Marschallplan </a:t>
            </a:r>
          </a:p>
        </p:txBody>
      </p:sp>
    </p:spTree>
    <p:extLst>
      <p:ext uri="{BB962C8B-B14F-4D97-AF65-F5344CB8AC3E}">
        <p14:creationId xmlns:p14="http://schemas.microsoft.com/office/powerpoint/2010/main" val="751225230"/>
      </p:ext>
    </p:extLst>
  </p:cSld>
  <p:clrMapOvr>
    <a:masterClrMapping/>
  </p:clrMapOvr>
</p:sld>
</file>

<file path=ppt/theme/theme1.xml><?xml version="1.0" encoding="utf-8"?>
<a:theme xmlns:a="http://schemas.openxmlformats.org/drawingml/2006/main" name="Fetze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0</TotalTime>
  <Words>528</Words>
  <Application>Microsoft Office PowerPoint</Application>
  <PresentationFormat>Breitbild</PresentationFormat>
  <Paragraphs>45</Paragraphs>
  <Slides>20</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20</vt:i4>
      </vt:variant>
    </vt:vector>
  </HeadingPairs>
  <TitlesOfParts>
    <vt:vector size="26" baseType="lpstr">
      <vt:lpstr>Arial</vt:lpstr>
      <vt:lpstr>Century Gothic</vt:lpstr>
      <vt:lpstr>Verdana, Arial, Helvetica, sans-serif</vt:lpstr>
      <vt:lpstr>Wingdings</vt:lpstr>
      <vt:lpstr>Wingdings 3</vt:lpstr>
      <vt:lpstr>Fetzen</vt:lpstr>
      <vt:lpstr>Deutschland unter alliierter Herrschaft</vt:lpstr>
      <vt:lpstr>Kalter Krieg </vt:lpstr>
      <vt:lpstr>Politik im Nachkriegsdeutschland</vt:lpstr>
      <vt:lpstr>Unterschiedliche Entwicklungen in den Besatzungszonen Deutschlands </vt:lpstr>
      <vt:lpstr>PowerPoint-Präsentation</vt:lpstr>
      <vt:lpstr>Unterschiedliche Entwicklungen in den Besatzungszonen</vt:lpstr>
      <vt:lpstr>Wer war Konrad Adenauer?</vt:lpstr>
      <vt:lpstr>PowerPoint-Präsentation</vt:lpstr>
      <vt:lpstr>Marschallplan für den Westen </vt:lpstr>
      <vt:lpstr>Leistungen des Marschallplans an einzelne Länder</vt:lpstr>
      <vt:lpstr>Entstehung der BRD  </vt:lpstr>
      <vt:lpstr>1949-1963</vt:lpstr>
      <vt:lpstr>Gründung der DDR in der Ostzone</vt:lpstr>
      <vt:lpstr>PowerPoint-Präsentation</vt:lpstr>
      <vt:lpstr>Bundeshauptstadt</vt:lpstr>
      <vt:lpstr>1951 </vt:lpstr>
      <vt:lpstr>17.6.1953 – Arbeiteraufstand in der DDR </vt:lpstr>
      <vt:lpstr>17.6.1953 – Arbeiteraufstand in der DDR </vt:lpstr>
      <vt:lpstr>1955</vt:lpstr>
      <vt:lpstr>12.-13.8.1961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Deutschland unter alliierter Herrschaft</dc:title>
  <dc:creator>Mathias Becker</dc:creator>
  <cp:lastModifiedBy>Mathias Becker</cp:lastModifiedBy>
  <cp:revision>5</cp:revision>
  <dcterms:created xsi:type="dcterms:W3CDTF">2021-03-07T13:31:01Z</dcterms:created>
  <dcterms:modified xsi:type="dcterms:W3CDTF">2021-04-30T09:42:25Z</dcterms:modified>
</cp:coreProperties>
</file>