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325" r:id="rId6"/>
    <p:sldId id="258" r:id="rId7"/>
    <p:sldId id="259" r:id="rId8"/>
    <p:sldId id="333" r:id="rId9"/>
    <p:sldId id="334" r:id="rId10"/>
    <p:sldId id="335" r:id="rId11"/>
    <p:sldId id="336" r:id="rId12"/>
    <p:sldId id="337" r:id="rId13"/>
    <p:sldId id="338" r:id="rId14"/>
    <p:sldId id="339" r:id="rId15"/>
    <p:sldId id="268" r:id="rId16"/>
    <p:sldId id="266" r:id="rId17"/>
    <p:sldId id="289" r:id="rId18"/>
    <p:sldId id="321" r:id="rId19"/>
    <p:sldId id="288" r:id="rId20"/>
    <p:sldId id="308" r:id="rId21"/>
    <p:sldId id="310" r:id="rId22"/>
    <p:sldId id="290" r:id="rId23"/>
    <p:sldId id="327" r:id="rId24"/>
    <p:sldId id="328" r:id="rId25"/>
    <p:sldId id="326" r:id="rId26"/>
    <p:sldId id="260" r:id="rId27"/>
    <p:sldId id="261" r:id="rId28"/>
    <p:sldId id="322" r:id="rId29"/>
    <p:sldId id="262" r:id="rId30"/>
    <p:sldId id="330" r:id="rId31"/>
    <p:sldId id="332" r:id="rId32"/>
    <p:sldId id="323" r:id="rId33"/>
    <p:sldId id="331" r:id="rId34"/>
    <p:sldId id="329" r:id="rId35"/>
    <p:sldId id="263" r:id="rId36"/>
    <p:sldId id="324"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A017B8-0108-4BED-8C58-A175F27C674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73129D4-90D8-4F1B-BDF5-03C763038E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C00F2FC-D043-492D-8C04-9F20C77973C9}"/>
              </a:ext>
            </a:extLst>
          </p:cNvPr>
          <p:cNvSpPr>
            <a:spLocks noGrp="1"/>
          </p:cNvSpPr>
          <p:nvPr>
            <p:ph type="dt" sz="half" idx="10"/>
          </p:nvPr>
        </p:nvSpPr>
        <p:spPr/>
        <p:txBody>
          <a:bodyPr/>
          <a:lstStyle/>
          <a:p>
            <a:fld id="{05C4F099-6230-4F2D-A67F-7EB9AAA96D29}" type="datetimeFigureOut">
              <a:rPr lang="cs-CZ" smtClean="0"/>
              <a:t>07.04.2025</a:t>
            </a:fld>
            <a:endParaRPr lang="cs-CZ"/>
          </a:p>
        </p:txBody>
      </p:sp>
      <p:sp>
        <p:nvSpPr>
          <p:cNvPr id="5" name="Zástupný symbol pro zápatí 4">
            <a:extLst>
              <a:ext uri="{FF2B5EF4-FFF2-40B4-BE49-F238E27FC236}">
                <a16:creationId xmlns:a16="http://schemas.microsoft.com/office/drawing/2014/main" id="{0FA3A496-9CBB-4D40-9503-2E1D7B968E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1EFFAB-8E1E-43C6-964A-8EE66F4A4F84}"/>
              </a:ext>
            </a:extLst>
          </p:cNvPr>
          <p:cNvSpPr>
            <a:spLocks noGrp="1"/>
          </p:cNvSpPr>
          <p:nvPr>
            <p:ph type="sldNum" sz="quarter" idx="12"/>
          </p:nvPr>
        </p:nvSpPr>
        <p:spPr/>
        <p:txBody>
          <a:bodyPr/>
          <a:lstStyle/>
          <a:p>
            <a:fld id="{D0FB33CC-9C82-4A7A-B350-7DC583F7ACD1}" type="slidenum">
              <a:rPr lang="cs-CZ" smtClean="0"/>
              <a:t>‹#›</a:t>
            </a:fld>
            <a:endParaRPr lang="cs-CZ"/>
          </a:p>
        </p:txBody>
      </p:sp>
    </p:spTree>
    <p:extLst>
      <p:ext uri="{BB962C8B-B14F-4D97-AF65-F5344CB8AC3E}">
        <p14:creationId xmlns:p14="http://schemas.microsoft.com/office/powerpoint/2010/main" val="77522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1F1414-6320-4469-81F0-DC6D98C3C09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A5EB3CE-A987-47D5-B3FB-CC8A7DA5ED2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4E3F618-86C6-4B1E-94DB-C2E06CB3ECDB}"/>
              </a:ext>
            </a:extLst>
          </p:cNvPr>
          <p:cNvSpPr>
            <a:spLocks noGrp="1"/>
          </p:cNvSpPr>
          <p:nvPr>
            <p:ph type="dt" sz="half" idx="10"/>
          </p:nvPr>
        </p:nvSpPr>
        <p:spPr/>
        <p:txBody>
          <a:bodyPr/>
          <a:lstStyle/>
          <a:p>
            <a:fld id="{05C4F099-6230-4F2D-A67F-7EB9AAA96D29}" type="datetimeFigureOut">
              <a:rPr lang="cs-CZ" smtClean="0"/>
              <a:t>07.04.2025</a:t>
            </a:fld>
            <a:endParaRPr lang="cs-CZ"/>
          </a:p>
        </p:txBody>
      </p:sp>
      <p:sp>
        <p:nvSpPr>
          <p:cNvPr id="5" name="Zástupný symbol pro zápatí 4">
            <a:extLst>
              <a:ext uri="{FF2B5EF4-FFF2-40B4-BE49-F238E27FC236}">
                <a16:creationId xmlns:a16="http://schemas.microsoft.com/office/drawing/2014/main" id="{8962CCC4-2CDA-44C7-B9B2-ABD1EE5AF92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57DBB10-3751-4584-A52A-68ABAA33232C}"/>
              </a:ext>
            </a:extLst>
          </p:cNvPr>
          <p:cNvSpPr>
            <a:spLocks noGrp="1"/>
          </p:cNvSpPr>
          <p:nvPr>
            <p:ph type="sldNum" sz="quarter" idx="12"/>
          </p:nvPr>
        </p:nvSpPr>
        <p:spPr/>
        <p:txBody>
          <a:bodyPr/>
          <a:lstStyle/>
          <a:p>
            <a:fld id="{D0FB33CC-9C82-4A7A-B350-7DC583F7ACD1}" type="slidenum">
              <a:rPr lang="cs-CZ" smtClean="0"/>
              <a:t>‹#›</a:t>
            </a:fld>
            <a:endParaRPr lang="cs-CZ"/>
          </a:p>
        </p:txBody>
      </p:sp>
    </p:spTree>
    <p:extLst>
      <p:ext uri="{BB962C8B-B14F-4D97-AF65-F5344CB8AC3E}">
        <p14:creationId xmlns:p14="http://schemas.microsoft.com/office/powerpoint/2010/main" val="263020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DA0C371-EB59-4F9A-989C-CB77BE2BEA4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6CF0E4C-C4D6-419B-9493-92B325445A4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CE4B450-E23B-4412-808C-7256667CFC18}"/>
              </a:ext>
            </a:extLst>
          </p:cNvPr>
          <p:cNvSpPr>
            <a:spLocks noGrp="1"/>
          </p:cNvSpPr>
          <p:nvPr>
            <p:ph type="dt" sz="half" idx="10"/>
          </p:nvPr>
        </p:nvSpPr>
        <p:spPr/>
        <p:txBody>
          <a:bodyPr/>
          <a:lstStyle/>
          <a:p>
            <a:fld id="{05C4F099-6230-4F2D-A67F-7EB9AAA96D29}" type="datetimeFigureOut">
              <a:rPr lang="cs-CZ" smtClean="0"/>
              <a:t>07.04.2025</a:t>
            </a:fld>
            <a:endParaRPr lang="cs-CZ"/>
          </a:p>
        </p:txBody>
      </p:sp>
      <p:sp>
        <p:nvSpPr>
          <p:cNvPr id="5" name="Zástupný symbol pro zápatí 4">
            <a:extLst>
              <a:ext uri="{FF2B5EF4-FFF2-40B4-BE49-F238E27FC236}">
                <a16:creationId xmlns:a16="http://schemas.microsoft.com/office/drawing/2014/main" id="{E61CAB77-93A4-4E6B-9F7B-73B9A1639A6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33FDA93-4F3E-4263-81F4-77A6E7C605CE}"/>
              </a:ext>
            </a:extLst>
          </p:cNvPr>
          <p:cNvSpPr>
            <a:spLocks noGrp="1"/>
          </p:cNvSpPr>
          <p:nvPr>
            <p:ph type="sldNum" sz="quarter" idx="12"/>
          </p:nvPr>
        </p:nvSpPr>
        <p:spPr/>
        <p:txBody>
          <a:bodyPr/>
          <a:lstStyle/>
          <a:p>
            <a:fld id="{D0FB33CC-9C82-4A7A-B350-7DC583F7ACD1}" type="slidenum">
              <a:rPr lang="cs-CZ" smtClean="0"/>
              <a:t>‹#›</a:t>
            </a:fld>
            <a:endParaRPr lang="cs-CZ"/>
          </a:p>
        </p:txBody>
      </p:sp>
    </p:spTree>
    <p:extLst>
      <p:ext uri="{BB962C8B-B14F-4D97-AF65-F5344CB8AC3E}">
        <p14:creationId xmlns:p14="http://schemas.microsoft.com/office/powerpoint/2010/main" val="225005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A7FF7E-F289-4C93-B766-4A6A73186F8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898D3C0-F247-4180-A79F-6FE910D0292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4DB5C0E-E95F-4D72-BA3D-F9CB13269A37}"/>
              </a:ext>
            </a:extLst>
          </p:cNvPr>
          <p:cNvSpPr>
            <a:spLocks noGrp="1"/>
          </p:cNvSpPr>
          <p:nvPr>
            <p:ph type="dt" sz="half" idx="10"/>
          </p:nvPr>
        </p:nvSpPr>
        <p:spPr/>
        <p:txBody>
          <a:bodyPr/>
          <a:lstStyle/>
          <a:p>
            <a:fld id="{05C4F099-6230-4F2D-A67F-7EB9AAA96D29}" type="datetimeFigureOut">
              <a:rPr lang="cs-CZ" smtClean="0"/>
              <a:t>07.04.2025</a:t>
            </a:fld>
            <a:endParaRPr lang="cs-CZ"/>
          </a:p>
        </p:txBody>
      </p:sp>
      <p:sp>
        <p:nvSpPr>
          <p:cNvPr id="5" name="Zástupný symbol pro zápatí 4">
            <a:extLst>
              <a:ext uri="{FF2B5EF4-FFF2-40B4-BE49-F238E27FC236}">
                <a16:creationId xmlns:a16="http://schemas.microsoft.com/office/drawing/2014/main" id="{DA5EB24A-B51D-4773-8312-A0D20A6DF7C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9862526-2666-40C4-AF70-00B4D3FBE927}"/>
              </a:ext>
            </a:extLst>
          </p:cNvPr>
          <p:cNvSpPr>
            <a:spLocks noGrp="1"/>
          </p:cNvSpPr>
          <p:nvPr>
            <p:ph type="sldNum" sz="quarter" idx="12"/>
          </p:nvPr>
        </p:nvSpPr>
        <p:spPr/>
        <p:txBody>
          <a:bodyPr/>
          <a:lstStyle/>
          <a:p>
            <a:fld id="{D0FB33CC-9C82-4A7A-B350-7DC583F7ACD1}" type="slidenum">
              <a:rPr lang="cs-CZ" smtClean="0"/>
              <a:t>‹#›</a:t>
            </a:fld>
            <a:endParaRPr lang="cs-CZ"/>
          </a:p>
        </p:txBody>
      </p:sp>
    </p:spTree>
    <p:extLst>
      <p:ext uri="{BB962C8B-B14F-4D97-AF65-F5344CB8AC3E}">
        <p14:creationId xmlns:p14="http://schemas.microsoft.com/office/powerpoint/2010/main" val="1516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F3A773-AE34-4653-A1EC-FC1443B21BC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C5A10FF-4E0F-41F6-BFA0-322CC290E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C8046EE-92C3-4EC9-A17B-C6F1F106BF5B}"/>
              </a:ext>
            </a:extLst>
          </p:cNvPr>
          <p:cNvSpPr>
            <a:spLocks noGrp="1"/>
          </p:cNvSpPr>
          <p:nvPr>
            <p:ph type="dt" sz="half" idx="10"/>
          </p:nvPr>
        </p:nvSpPr>
        <p:spPr/>
        <p:txBody>
          <a:bodyPr/>
          <a:lstStyle/>
          <a:p>
            <a:fld id="{05C4F099-6230-4F2D-A67F-7EB9AAA96D29}" type="datetimeFigureOut">
              <a:rPr lang="cs-CZ" smtClean="0"/>
              <a:t>07.04.2025</a:t>
            </a:fld>
            <a:endParaRPr lang="cs-CZ"/>
          </a:p>
        </p:txBody>
      </p:sp>
      <p:sp>
        <p:nvSpPr>
          <p:cNvPr id="5" name="Zástupný symbol pro zápatí 4">
            <a:extLst>
              <a:ext uri="{FF2B5EF4-FFF2-40B4-BE49-F238E27FC236}">
                <a16:creationId xmlns:a16="http://schemas.microsoft.com/office/drawing/2014/main" id="{F8EF486D-A16C-4AC7-B76A-E1B1F767B1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6F39503-E472-4806-8BFC-E83B18A0820C}"/>
              </a:ext>
            </a:extLst>
          </p:cNvPr>
          <p:cNvSpPr>
            <a:spLocks noGrp="1"/>
          </p:cNvSpPr>
          <p:nvPr>
            <p:ph type="sldNum" sz="quarter" idx="12"/>
          </p:nvPr>
        </p:nvSpPr>
        <p:spPr/>
        <p:txBody>
          <a:bodyPr/>
          <a:lstStyle/>
          <a:p>
            <a:fld id="{D0FB33CC-9C82-4A7A-B350-7DC583F7ACD1}" type="slidenum">
              <a:rPr lang="cs-CZ" smtClean="0"/>
              <a:t>‹#›</a:t>
            </a:fld>
            <a:endParaRPr lang="cs-CZ"/>
          </a:p>
        </p:txBody>
      </p:sp>
    </p:spTree>
    <p:extLst>
      <p:ext uri="{BB962C8B-B14F-4D97-AF65-F5344CB8AC3E}">
        <p14:creationId xmlns:p14="http://schemas.microsoft.com/office/powerpoint/2010/main" val="6580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4CD9A9-4257-442B-80D1-BA8606F6CE7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4043F78-AABD-47FB-88DF-D990FEC70B7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6724D31-009C-49D2-9547-EC04E61E260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BA3A8F1-1855-4592-92D3-EAA493D426AB}"/>
              </a:ext>
            </a:extLst>
          </p:cNvPr>
          <p:cNvSpPr>
            <a:spLocks noGrp="1"/>
          </p:cNvSpPr>
          <p:nvPr>
            <p:ph type="dt" sz="half" idx="10"/>
          </p:nvPr>
        </p:nvSpPr>
        <p:spPr/>
        <p:txBody>
          <a:bodyPr/>
          <a:lstStyle/>
          <a:p>
            <a:fld id="{05C4F099-6230-4F2D-A67F-7EB9AAA96D29}" type="datetimeFigureOut">
              <a:rPr lang="cs-CZ" smtClean="0"/>
              <a:t>07.04.2025</a:t>
            </a:fld>
            <a:endParaRPr lang="cs-CZ"/>
          </a:p>
        </p:txBody>
      </p:sp>
      <p:sp>
        <p:nvSpPr>
          <p:cNvPr id="6" name="Zástupný symbol pro zápatí 5">
            <a:extLst>
              <a:ext uri="{FF2B5EF4-FFF2-40B4-BE49-F238E27FC236}">
                <a16:creationId xmlns:a16="http://schemas.microsoft.com/office/drawing/2014/main" id="{19BEA24D-C6D4-41D2-B318-B38E8715B4F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E01C784-A529-4CC8-B060-2F847D1D7DA9}"/>
              </a:ext>
            </a:extLst>
          </p:cNvPr>
          <p:cNvSpPr>
            <a:spLocks noGrp="1"/>
          </p:cNvSpPr>
          <p:nvPr>
            <p:ph type="sldNum" sz="quarter" idx="12"/>
          </p:nvPr>
        </p:nvSpPr>
        <p:spPr/>
        <p:txBody>
          <a:bodyPr/>
          <a:lstStyle/>
          <a:p>
            <a:fld id="{D0FB33CC-9C82-4A7A-B350-7DC583F7ACD1}" type="slidenum">
              <a:rPr lang="cs-CZ" smtClean="0"/>
              <a:t>‹#›</a:t>
            </a:fld>
            <a:endParaRPr lang="cs-CZ"/>
          </a:p>
        </p:txBody>
      </p:sp>
    </p:spTree>
    <p:extLst>
      <p:ext uri="{BB962C8B-B14F-4D97-AF65-F5344CB8AC3E}">
        <p14:creationId xmlns:p14="http://schemas.microsoft.com/office/powerpoint/2010/main" val="286112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BA60B4-6D7F-47D9-8F30-AA7BF778DC9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215ACCB-F28D-4006-BC6A-B8469C48D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A831767-D697-4F11-BD3D-48B54F10D2B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E882BBE-BCCD-43A6-ABE2-CE8E5CD79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FC92EFD-96B0-49AE-BA2C-AAFE67F9F3C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1C21BE2-7264-4610-B2B1-3D85F69DC71B}"/>
              </a:ext>
            </a:extLst>
          </p:cNvPr>
          <p:cNvSpPr>
            <a:spLocks noGrp="1"/>
          </p:cNvSpPr>
          <p:nvPr>
            <p:ph type="dt" sz="half" idx="10"/>
          </p:nvPr>
        </p:nvSpPr>
        <p:spPr/>
        <p:txBody>
          <a:bodyPr/>
          <a:lstStyle/>
          <a:p>
            <a:fld id="{05C4F099-6230-4F2D-A67F-7EB9AAA96D29}" type="datetimeFigureOut">
              <a:rPr lang="cs-CZ" smtClean="0"/>
              <a:t>07.04.2025</a:t>
            </a:fld>
            <a:endParaRPr lang="cs-CZ"/>
          </a:p>
        </p:txBody>
      </p:sp>
      <p:sp>
        <p:nvSpPr>
          <p:cNvPr id="8" name="Zástupný symbol pro zápatí 7">
            <a:extLst>
              <a:ext uri="{FF2B5EF4-FFF2-40B4-BE49-F238E27FC236}">
                <a16:creationId xmlns:a16="http://schemas.microsoft.com/office/drawing/2014/main" id="{B3B3C32C-FBBD-4C97-9EBF-D7B22D00776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27FE64A-0B22-4D5F-86A5-0CEE190D1BB5}"/>
              </a:ext>
            </a:extLst>
          </p:cNvPr>
          <p:cNvSpPr>
            <a:spLocks noGrp="1"/>
          </p:cNvSpPr>
          <p:nvPr>
            <p:ph type="sldNum" sz="quarter" idx="12"/>
          </p:nvPr>
        </p:nvSpPr>
        <p:spPr/>
        <p:txBody>
          <a:bodyPr/>
          <a:lstStyle/>
          <a:p>
            <a:fld id="{D0FB33CC-9C82-4A7A-B350-7DC583F7ACD1}" type="slidenum">
              <a:rPr lang="cs-CZ" smtClean="0"/>
              <a:t>‹#›</a:t>
            </a:fld>
            <a:endParaRPr lang="cs-CZ"/>
          </a:p>
        </p:txBody>
      </p:sp>
    </p:spTree>
    <p:extLst>
      <p:ext uri="{BB962C8B-B14F-4D97-AF65-F5344CB8AC3E}">
        <p14:creationId xmlns:p14="http://schemas.microsoft.com/office/powerpoint/2010/main" val="101599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FB6ABC-D775-499A-949F-390EB144799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D25AD7F-DDC0-4478-8D99-7E31104263CC}"/>
              </a:ext>
            </a:extLst>
          </p:cNvPr>
          <p:cNvSpPr>
            <a:spLocks noGrp="1"/>
          </p:cNvSpPr>
          <p:nvPr>
            <p:ph type="dt" sz="half" idx="10"/>
          </p:nvPr>
        </p:nvSpPr>
        <p:spPr/>
        <p:txBody>
          <a:bodyPr/>
          <a:lstStyle/>
          <a:p>
            <a:fld id="{05C4F099-6230-4F2D-A67F-7EB9AAA96D29}" type="datetimeFigureOut">
              <a:rPr lang="cs-CZ" smtClean="0"/>
              <a:t>07.04.2025</a:t>
            </a:fld>
            <a:endParaRPr lang="cs-CZ"/>
          </a:p>
        </p:txBody>
      </p:sp>
      <p:sp>
        <p:nvSpPr>
          <p:cNvPr id="4" name="Zástupný symbol pro zápatí 3">
            <a:extLst>
              <a:ext uri="{FF2B5EF4-FFF2-40B4-BE49-F238E27FC236}">
                <a16:creationId xmlns:a16="http://schemas.microsoft.com/office/drawing/2014/main" id="{F81DB77D-CEDD-42A0-A7E9-4231E8E958F3}"/>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DDB122E-DAC3-4808-8CFF-7FB29E9BBF5E}"/>
              </a:ext>
            </a:extLst>
          </p:cNvPr>
          <p:cNvSpPr>
            <a:spLocks noGrp="1"/>
          </p:cNvSpPr>
          <p:nvPr>
            <p:ph type="sldNum" sz="quarter" idx="12"/>
          </p:nvPr>
        </p:nvSpPr>
        <p:spPr/>
        <p:txBody>
          <a:bodyPr/>
          <a:lstStyle/>
          <a:p>
            <a:fld id="{D0FB33CC-9C82-4A7A-B350-7DC583F7ACD1}" type="slidenum">
              <a:rPr lang="cs-CZ" smtClean="0"/>
              <a:t>‹#›</a:t>
            </a:fld>
            <a:endParaRPr lang="cs-CZ"/>
          </a:p>
        </p:txBody>
      </p:sp>
    </p:spTree>
    <p:extLst>
      <p:ext uri="{BB962C8B-B14F-4D97-AF65-F5344CB8AC3E}">
        <p14:creationId xmlns:p14="http://schemas.microsoft.com/office/powerpoint/2010/main" val="331221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42B2A4A-7497-4075-9406-F7A14352397E}"/>
              </a:ext>
            </a:extLst>
          </p:cNvPr>
          <p:cNvSpPr>
            <a:spLocks noGrp="1"/>
          </p:cNvSpPr>
          <p:nvPr>
            <p:ph type="dt" sz="half" idx="10"/>
          </p:nvPr>
        </p:nvSpPr>
        <p:spPr/>
        <p:txBody>
          <a:bodyPr/>
          <a:lstStyle/>
          <a:p>
            <a:fld id="{05C4F099-6230-4F2D-A67F-7EB9AAA96D29}" type="datetimeFigureOut">
              <a:rPr lang="cs-CZ" smtClean="0"/>
              <a:t>07.04.2025</a:t>
            </a:fld>
            <a:endParaRPr lang="cs-CZ"/>
          </a:p>
        </p:txBody>
      </p:sp>
      <p:sp>
        <p:nvSpPr>
          <p:cNvPr id="3" name="Zástupný symbol pro zápatí 2">
            <a:extLst>
              <a:ext uri="{FF2B5EF4-FFF2-40B4-BE49-F238E27FC236}">
                <a16:creationId xmlns:a16="http://schemas.microsoft.com/office/drawing/2014/main" id="{C1C91553-0377-4B1B-8C41-BB19C8032DE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E77757C-79A6-4FF5-8915-24A56987F879}"/>
              </a:ext>
            </a:extLst>
          </p:cNvPr>
          <p:cNvSpPr>
            <a:spLocks noGrp="1"/>
          </p:cNvSpPr>
          <p:nvPr>
            <p:ph type="sldNum" sz="quarter" idx="12"/>
          </p:nvPr>
        </p:nvSpPr>
        <p:spPr/>
        <p:txBody>
          <a:bodyPr/>
          <a:lstStyle/>
          <a:p>
            <a:fld id="{D0FB33CC-9C82-4A7A-B350-7DC583F7ACD1}" type="slidenum">
              <a:rPr lang="cs-CZ" smtClean="0"/>
              <a:t>‹#›</a:t>
            </a:fld>
            <a:endParaRPr lang="cs-CZ"/>
          </a:p>
        </p:txBody>
      </p:sp>
    </p:spTree>
    <p:extLst>
      <p:ext uri="{BB962C8B-B14F-4D97-AF65-F5344CB8AC3E}">
        <p14:creationId xmlns:p14="http://schemas.microsoft.com/office/powerpoint/2010/main" val="53381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95031B-0E98-48E2-ADEE-6F0C030CA70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E47F4BB-7CCF-40FE-8FE6-043C0D0C90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1F50F55-2E21-4619-824C-C05621C74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FB1905B-29AF-42BE-8DF6-6289325C34CF}"/>
              </a:ext>
            </a:extLst>
          </p:cNvPr>
          <p:cNvSpPr>
            <a:spLocks noGrp="1"/>
          </p:cNvSpPr>
          <p:nvPr>
            <p:ph type="dt" sz="half" idx="10"/>
          </p:nvPr>
        </p:nvSpPr>
        <p:spPr/>
        <p:txBody>
          <a:bodyPr/>
          <a:lstStyle/>
          <a:p>
            <a:fld id="{05C4F099-6230-4F2D-A67F-7EB9AAA96D29}" type="datetimeFigureOut">
              <a:rPr lang="cs-CZ" smtClean="0"/>
              <a:t>07.04.2025</a:t>
            </a:fld>
            <a:endParaRPr lang="cs-CZ"/>
          </a:p>
        </p:txBody>
      </p:sp>
      <p:sp>
        <p:nvSpPr>
          <p:cNvPr id="6" name="Zástupný symbol pro zápatí 5">
            <a:extLst>
              <a:ext uri="{FF2B5EF4-FFF2-40B4-BE49-F238E27FC236}">
                <a16:creationId xmlns:a16="http://schemas.microsoft.com/office/drawing/2014/main" id="{443D0900-6E3C-4BAD-9B61-C34A5FC7D95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7E977F0-4D41-4BD7-BFF2-5574FA607225}"/>
              </a:ext>
            </a:extLst>
          </p:cNvPr>
          <p:cNvSpPr>
            <a:spLocks noGrp="1"/>
          </p:cNvSpPr>
          <p:nvPr>
            <p:ph type="sldNum" sz="quarter" idx="12"/>
          </p:nvPr>
        </p:nvSpPr>
        <p:spPr/>
        <p:txBody>
          <a:bodyPr/>
          <a:lstStyle/>
          <a:p>
            <a:fld id="{D0FB33CC-9C82-4A7A-B350-7DC583F7ACD1}" type="slidenum">
              <a:rPr lang="cs-CZ" smtClean="0"/>
              <a:t>‹#›</a:t>
            </a:fld>
            <a:endParaRPr lang="cs-CZ"/>
          </a:p>
        </p:txBody>
      </p:sp>
    </p:spTree>
    <p:extLst>
      <p:ext uri="{BB962C8B-B14F-4D97-AF65-F5344CB8AC3E}">
        <p14:creationId xmlns:p14="http://schemas.microsoft.com/office/powerpoint/2010/main" val="417486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B49B26-328E-49AF-AD1B-3816CAE0517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13B77D9-6CAE-4A2C-A116-0494B79ACB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BDB91A8-F1F3-47ED-99ED-46F55EEEE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7F773CF-2B42-46E7-8A66-37A2593583BE}"/>
              </a:ext>
            </a:extLst>
          </p:cNvPr>
          <p:cNvSpPr>
            <a:spLocks noGrp="1"/>
          </p:cNvSpPr>
          <p:nvPr>
            <p:ph type="dt" sz="half" idx="10"/>
          </p:nvPr>
        </p:nvSpPr>
        <p:spPr/>
        <p:txBody>
          <a:bodyPr/>
          <a:lstStyle/>
          <a:p>
            <a:fld id="{05C4F099-6230-4F2D-A67F-7EB9AAA96D29}" type="datetimeFigureOut">
              <a:rPr lang="cs-CZ" smtClean="0"/>
              <a:t>07.04.2025</a:t>
            </a:fld>
            <a:endParaRPr lang="cs-CZ"/>
          </a:p>
        </p:txBody>
      </p:sp>
      <p:sp>
        <p:nvSpPr>
          <p:cNvPr id="6" name="Zástupný symbol pro zápatí 5">
            <a:extLst>
              <a:ext uri="{FF2B5EF4-FFF2-40B4-BE49-F238E27FC236}">
                <a16:creationId xmlns:a16="http://schemas.microsoft.com/office/drawing/2014/main" id="{1780975D-5951-438D-A39D-94112AA14D5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0529542-041C-47A5-8278-772A064FA5A8}"/>
              </a:ext>
            </a:extLst>
          </p:cNvPr>
          <p:cNvSpPr>
            <a:spLocks noGrp="1"/>
          </p:cNvSpPr>
          <p:nvPr>
            <p:ph type="sldNum" sz="quarter" idx="12"/>
          </p:nvPr>
        </p:nvSpPr>
        <p:spPr/>
        <p:txBody>
          <a:bodyPr/>
          <a:lstStyle/>
          <a:p>
            <a:fld id="{D0FB33CC-9C82-4A7A-B350-7DC583F7ACD1}" type="slidenum">
              <a:rPr lang="cs-CZ" smtClean="0"/>
              <a:t>‹#›</a:t>
            </a:fld>
            <a:endParaRPr lang="cs-CZ"/>
          </a:p>
        </p:txBody>
      </p:sp>
    </p:spTree>
    <p:extLst>
      <p:ext uri="{BB962C8B-B14F-4D97-AF65-F5344CB8AC3E}">
        <p14:creationId xmlns:p14="http://schemas.microsoft.com/office/powerpoint/2010/main" val="175016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67F1497-905E-440E-826C-D715BADBE0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C6F978F-79E5-4A7D-ACCE-1EBB9BED2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15F33D3-22BC-48BC-9FB8-B5722E3A4E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4F099-6230-4F2D-A67F-7EB9AAA96D29}" type="datetimeFigureOut">
              <a:rPr lang="cs-CZ" smtClean="0"/>
              <a:t>07.04.2025</a:t>
            </a:fld>
            <a:endParaRPr lang="cs-CZ"/>
          </a:p>
        </p:txBody>
      </p:sp>
      <p:sp>
        <p:nvSpPr>
          <p:cNvPr id="5" name="Zástupný symbol pro zápatí 4">
            <a:extLst>
              <a:ext uri="{FF2B5EF4-FFF2-40B4-BE49-F238E27FC236}">
                <a16:creationId xmlns:a16="http://schemas.microsoft.com/office/drawing/2014/main" id="{009003F8-D19C-46EF-83A6-2A43C9FC28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E131136-1C5F-4221-BCC4-E13BC4B94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33CC-9C82-4A7A-B350-7DC583F7ACD1}" type="slidenum">
              <a:rPr lang="cs-CZ" smtClean="0"/>
              <a:t>‹#›</a:t>
            </a:fld>
            <a:endParaRPr lang="cs-CZ"/>
          </a:p>
        </p:txBody>
      </p:sp>
    </p:spTree>
    <p:extLst>
      <p:ext uri="{BB962C8B-B14F-4D97-AF65-F5344CB8AC3E}">
        <p14:creationId xmlns:p14="http://schemas.microsoft.com/office/powerpoint/2010/main" val="2488146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s.wikipedia.org/wiki/Maria_(matka_Je%C5%BE%C3%AD%C5%A1ova)" TargetMode="External"/><Relationship Id="rId7" Type="http://schemas.openxmlformats.org/officeDocument/2006/relationships/image" Target="../media/image6.jpeg"/><Relationship Id="rId2" Type="http://schemas.openxmlformats.org/officeDocument/2006/relationships/hyperlink" Target="https://cs.wikipedia.org/wiki/Feidi%C3%A1s" TargetMode="External"/><Relationship Id="rId1" Type="http://schemas.openxmlformats.org/officeDocument/2006/relationships/slideLayout" Target="../slideLayouts/slideLayout4.xml"/><Relationship Id="rId6" Type="http://schemas.openxmlformats.org/officeDocument/2006/relationships/hyperlink" Target="https://cs.wikipedia.org/wiki/Ben%C3%A1tky" TargetMode="External"/><Relationship Id="rId5" Type="http://schemas.openxmlformats.org/officeDocument/2006/relationships/hyperlink" Target="https://cs.wikipedia.org/wiki/Osmansk%C3%A1_%C5%99%C3%AD%C5%A1e" TargetMode="External"/><Relationship Id="rId4" Type="http://schemas.openxmlformats.org/officeDocument/2006/relationships/hyperlink" Target="https://cs.wikipedia.org/wiki/1687"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s.wikipedia.org/wiki/Br%C3%A1sid%C3%A1s" TargetMode="External"/><Relationship Id="rId7" Type="http://schemas.openxmlformats.org/officeDocument/2006/relationships/image" Target="../media/image22.jpeg"/><Relationship Id="rId2" Type="http://schemas.openxmlformats.org/officeDocument/2006/relationships/hyperlink" Target="https://cs.wikipedia.org/wiki/424_p%C5%99._n._l." TargetMode="External"/><Relationship Id="rId1" Type="http://schemas.openxmlformats.org/officeDocument/2006/relationships/slideLayout" Target="../slideLayouts/slideLayout4.xml"/><Relationship Id="rId6" Type="http://schemas.openxmlformats.org/officeDocument/2006/relationships/hyperlink" Target="https://cs.wikipedia.org/wiki/404_p%C5%99._n._l." TargetMode="External"/><Relationship Id="rId5" Type="http://schemas.openxmlformats.org/officeDocument/2006/relationships/hyperlink" Target="https://cs.wikipedia.org/wiki/D%C4%9Bjiny_pelopon%C3%A9sk%C3%A9_v%C3%A1lky" TargetMode="External"/><Relationship Id="rId4" Type="http://schemas.openxmlformats.org/officeDocument/2006/relationships/hyperlink" Target="https://cs.wikipedia.org/wiki/Amfipoli"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cs.wikipedia.org/wiki/432_p%C5%99._n._l."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cs.wikipedia.org/wiki/Th%C3%BAk%C3%BDdid%C3%A9s" TargetMode="External"/><Relationship Id="rId7" Type="http://schemas.openxmlformats.org/officeDocument/2006/relationships/image" Target="../media/image23.jpeg"/><Relationship Id="rId2" Type="http://schemas.openxmlformats.org/officeDocument/2006/relationships/hyperlink" Target="https://cs.wikipedia.org/w/index.php?title=%C5%98eck%C3%A9_d%C4%9Bjiny_(Xenof%C3%B3n)&amp;action=edit&amp;redlink=1" TargetMode="External"/><Relationship Id="rId1" Type="http://schemas.openxmlformats.org/officeDocument/2006/relationships/slideLayout" Target="../slideLayouts/slideLayout4.xml"/><Relationship Id="rId6" Type="http://schemas.openxmlformats.org/officeDocument/2006/relationships/hyperlink" Target="https://cs.wikipedia.org/wiki/362_p%C5%99._n._l." TargetMode="External"/><Relationship Id="rId5" Type="http://schemas.openxmlformats.org/officeDocument/2006/relationships/hyperlink" Target="https://cs.wikipedia.org/wiki/411_p%C5%99._n._l." TargetMode="External"/><Relationship Id="rId4" Type="http://schemas.openxmlformats.org/officeDocument/2006/relationships/hyperlink" Target="https://cs.wikipedia.org/wiki/D%C4%9Bjiny_pelopon%C3%A9sk%C3%A9_v%C3%A1lk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s.wikipedia.org/wiki/Th%C3%BAkydid%C3%A9s" TargetMode="External"/><Relationship Id="rId2" Type="http://schemas.openxmlformats.org/officeDocument/2006/relationships/hyperlink" Target="https://cs.wikipedia.org/w/index.php?title=Kalli%C5%AFv_m%C3%ADr&amp;action=edit&amp;redlink=1" TargetMode="External"/><Relationship Id="rId1" Type="http://schemas.openxmlformats.org/officeDocument/2006/relationships/slideLayout" Target="../slideLayouts/slideLayout2.xml"/><Relationship Id="rId4" Type="http://schemas.openxmlformats.org/officeDocument/2006/relationships/hyperlink" Target="https://cs.wikipedia.org/wiki/5._stolet%C3%AD_p%C5%99._n._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s.wikipedia.org/wiki/403_p%C5%99._n._l." TargetMode="External"/><Relationship Id="rId2" Type="http://schemas.openxmlformats.org/officeDocument/2006/relationships/hyperlink" Target="https://cs.wikipedia.org/wiki/T%C5%99icet_tyran%C5%AF" TargetMode="External"/><Relationship Id="rId1" Type="http://schemas.openxmlformats.org/officeDocument/2006/relationships/slideLayout" Target="../slideLayouts/slideLayout2.xml"/><Relationship Id="rId4" Type="http://schemas.openxmlformats.org/officeDocument/2006/relationships/hyperlink" Target="https://cs.wikipedia.org/wiki/4._stolet%C3%AD_p%C5%99._n._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cs.wikipedia.org/wiki/Areopagos" TargetMode="External"/><Relationship Id="rId2" Type="http://schemas.openxmlformats.org/officeDocument/2006/relationships/hyperlink" Target="https://cs.wikipedia.org/wiki/B%C3%BAl%C3%A9" TargetMode="External"/><Relationship Id="rId1" Type="http://schemas.openxmlformats.org/officeDocument/2006/relationships/slideLayout" Target="../slideLayouts/slideLayout2.xml"/><Relationship Id="rId4" Type="http://schemas.openxmlformats.org/officeDocument/2006/relationships/hyperlink" Target="https://cs.wikipedia.org/wiki/Ekkl%C3%A9si%C3%A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461B9F-9486-4E3B-9ED1-0582F2C646F4}"/>
              </a:ext>
            </a:extLst>
          </p:cNvPr>
          <p:cNvSpPr>
            <a:spLocks noGrp="1"/>
          </p:cNvSpPr>
          <p:nvPr>
            <p:ph type="ctrTitle"/>
          </p:nvPr>
        </p:nvSpPr>
        <p:spPr/>
        <p:txBody>
          <a:bodyPr/>
          <a:lstStyle/>
          <a:p>
            <a:r>
              <a:rPr lang="cs-CZ" dirty="0"/>
              <a:t>Athény po řecko-perských</a:t>
            </a:r>
            <a:br>
              <a:rPr lang="cs-CZ" dirty="0"/>
            </a:br>
            <a:r>
              <a:rPr lang="cs-CZ" dirty="0"/>
              <a:t>válkách</a:t>
            </a:r>
          </a:p>
        </p:txBody>
      </p:sp>
      <p:sp>
        <p:nvSpPr>
          <p:cNvPr id="3" name="Podnadpis 2">
            <a:extLst>
              <a:ext uri="{FF2B5EF4-FFF2-40B4-BE49-F238E27FC236}">
                <a16:creationId xmlns:a16="http://schemas.microsoft.com/office/drawing/2014/main" id="{739CABB4-B1F2-44BA-A9A4-9DBD9F3599F7}"/>
              </a:ext>
            </a:extLst>
          </p:cNvPr>
          <p:cNvSpPr>
            <a:spLocks noGrp="1"/>
          </p:cNvSpPr>
          <p:nvPr>
            <p:ph type="subTitle" idx="1"/>
          </p:nvPr>
        </p:nvSpPr>
        <p:spPr/>
        <p:txBody>
          <a:bodyPr/>
          <a:lstStyle/>
          <a:p>
            <a:r>
              <a:rPr lang="cs-CZ" dirty="0"/>
              <a:t>Zlatý věk demokracie</a:t>
            </a:r>
          </a:p>
        </p:txBody>
      </p:sp>
    </p:spTree>
    <p:extLst>
      <p:ext uri="{BB962C8B-B14F-4D97-AF65-F5344CB8AC3E}">
        <p14:creationId xmlns:p14="http://schemas.microsoft.com/office/powerpoint/2010/main" val="252718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66238C-C675-4C1A-BC27-0754D0EE64D6}"/>
              </a:ext>
            </a:extLst>
          </p:cNvPr>
          <p:cNvSpPr>
            <a:spLocks noGrp="1"/>
          </p:cNvSpPr>
          <p:nvPr>
            <p:ph type="title"/>
          </p:nvPr>
        </p:nvSpPr>
        <p:spPr/>
        <p:txBody>
          <a:bodyPr/>
          <a:lstStyle/>
          <a:p>
            <a:r>
              <a:rPr lang="cs-CZ" b="1" dirty="0"/>
              <a:t>Postupy k zabezpečení demokratické myšlenky - losování</a:t>
            </a:r>
          </a:p>
        </p:txBody>
      </p:sp>
      <p:sp>
        <p:nvSpPr>
          <p:cNvPr id="3" name="Zástupný obsah 2">
            <a:extLst>
              <a:ext uri="{FF2B5EF4-FFF2-40B4-BE49-F238E27FC236}">
                <a16:creationId xmlns:a16="http://schemas.microsoft.com/office/drawing/2014/main" id="{7B1B4496-1C0B-4412-8745-C0845C855522}"/>
              </a:ext>
            </a:extLst>
          </p:cNvPr>
          <p:cNvSpPr>
            <a:spLocks noGrp="1"/>
          </p:cNvSpPr>
          <p:nvPr>
            <p:ph idx="1"/>
          </p:nvPr>
        </p:nvSpPr>
        <p:spPr/>
        <p:txBody>
          <a:bodyPr/>
          <a:lstStyle/>
          <a:p>
            <a:pPr marL="0" indent="0">
              <a:buNone/>
            </a:pPr>
            <a:r>
              <a:rPr lang="cs-CZ" dirty="0" err="1"/>
              <a:t>Bleicken</a:t>
            </a:r>
            <a:r>
              <a:rPr lang="cs-CZ" dirty="0"/>
              <a:t>, </a:t>
            </a:r>
            <a:r>
              <a:rPr lang="cs-CZ" dirty="0" err="1"/>
              <a:t>Jochen</a:t>
            </a:r>
            <a:r>
              <a:rPr lang="cs-CZ" dirty="0"/>
              <a:t>: Athénská demokracie, s. 325</a:t>
            </a:r>
          </a:p>
          <a:p>
            <a:pPr marL="0" indent="0">
              <a:buNone/>
            </a:pPr>
            <a:r>
              <a:rPr lang="cs-CZ" dirty="0"/>
              <a:t>„Ve starší době byl los prostředkem ke zjišťování božské vůle a v náboženské oblasti se ho užívalo i později jako znamení božího soudu. V oblasti profánní však naproti tomu jeho užívání od samého pořádku vychází z určité politické myšlenky … Daná politická myšlenka pak spočívá v záměru vyloučit z okruhu vládní moci osobní vážnost a autoritu.“</a:t>
            </a:r>
          </a:p>
          <a:p>
            <a:pPr marL="0" indent="0">
              <a:buNone/>
            </a:pPr>
            <a:r>
              <a:rPr lang="cs-CZ" dirty="0"/>
              <a:t> - snaha odstranit osobní vážnost, autoritu, nebo zabránit, aby ji někdo získal</a:t>
            </a:r>
          </a:p>
          <a:p>
            <a:pPr marL="0" indent="0">
              <a:buNone/>
            </a:pPr>
            <a:r>
              <a:rPr lang="cs-CZ" dirty="0"/>
              <a:t>- proti předkům předních aristokratických rodin</a:t>
            </a:r>
          </a:p>
        </p:txBody>
      </p:sp>
    </p:spTree>
    <p:extLst>
      <p:ext uri="{BB962C8B-B14F-4D97-AF65-F5344CB8AC3E}">
        <p14:creationId xmlns:p14="http://schemas.microsoft.com/office/powerpoint/2010/main" val="98230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9B1631-4ACF-4204-AA5D-CDD708AD90E7}"/>
              </a:ext>
            </a:extLst>
          </p:cNvPr>
          <p:cNvSpPr>
            <a:spLocks noGrp="1"/>
          </p:cNvSpPr>
          <p:nvPr>
            <p:ph type="title"/>
          </p:nvPr>
        </p:nvSpPr>
        <p:spPr/>
        <p:txBody>
          <a:bodyPr/>
          <a:lstStyle/>
          <a:p>
            <a:r>
              <a:rPr lang="cs-CZ" b="1" i="1" dirty="0" err="1"/>
              <a:t>Dokimasia</a:t>
            </a:r>
            <a:r>
              <a:rPr lang="cs-CZ" b="1" dirty="0"/>
              <a:t> – prověrka před nástupem do úřadu</a:t>
            </a:r>
          </a:p>
        </p:txBody>
      </p:sp>
      <p:sp>
        <p:nvSpPr>
          <p:cNvPr id="3" name="Zástupný obsah 2">
            <a:extLst>
              <a:ext uri="{FF2B5EF4-FFF2-40B4-BE49-F238E27FC236}">
                <a16:creationId xmlns:a16="http://schemas.microsoft.com/office/drawing/2014/main" id="{E2172FD8-858A-4C20-BC2E-C69F63E81B4F}"/>
              </a:ext>
            </a:extLst>
          </p:cNvPr>
          <p:cNvSpPr>
            <a:spLocks noGrp="1"/>
          </p:cNvSpPr>
          <p:nvPr>
            <p:ph idx="1"/>
          </p:nvPr>
        </p:nvSpPr>
        <p:spPr/>
        <p:txBody>
          <a:bodyPr>
            <a:normAutofit fontScale="77500" lnSpcReduction="20000"/>
          </a:bodyPr>
          <a:lstStyle/>
          <a:p>
            <a:r>
              <a:rPr lang="cs-CZ" dirty="0"/>
              <a:t>Osobní způsobilost přezkoumávána v případě výkonu funkce delší než 30 dní – v případě členů rady 500 prověřuje předcházející rada, u jiných soud; </a:t>
            </a:r>
            <a:r>
              <a:rPr lang="cs-CZ" dirty="0" err="1"/>
              <a:t>archonty</a:t>
            </a:r>
            <a:r>
              <a:rPr lang="cs-CZ" dirty="0"/>
              <a:t> prověřuje rada i porotní soud</a:t>
            </a:r>
          </a:p>
          <a:p>
            <a:r>
              <a:rPr lang="cs-CZ" dirty="0"/>
              <a:t>Občan, který neprošel, není trestán, utrpí jeho vážnost, jednání bylo veřejné</a:t>
            </a:r>
          </a:p>
          <a:p>
            <a:r>
              <a:rPr lang="cs-CZ" dirty="0"/>
              <a:t>Smyslem a důsledkem velkého nárůstu funkcí v exekutivě, má bránit vstupu lidí slabých duchem nebo charakterem</a:t>
            </a:r>
          </a:p>
          <a:p>
            <a:r>
              <a:rPr lang="cs-CZ" dirty="0"/>
              <a:t>Odpovědi jsou dokládány svědky</a:t>
            </a:r>
          </a:p>
          <a:p>
            <a:r>
              <a:rPr lang="cs-CZ" b="1" dirty="0"/>
              <a:t>Zkoumá se </a:t>
            </a:r>
            <a:r>
              <a:rPr lang="cs-CZ" dirty="0"/>
              <a:t>původ tři pokolení dozadu</a:t>
            </a:r>
          </a:p>
          <a:p>
            <a:r>
              <a:rPr lang="cs-CZ" dirty="0"/>
              <a:t>Dodržování náboženských kultů</a:t>
            </a:r>
          </a:p>
          <a:p>
            <a:r>
              <a:rPr lang="cs-CZ" dirty="0"/>
              <a:t>Dobré nakládání s rodiči</a:t>
            </a:r>
          </a:p>
          <a:p>
            <a:r>
              <a:rPr lang="cs-CZ" dirty="0"/>
              <a:t>Platba daní</a:t>
            </a:r>
          </a:p>
          <a:p>
            <a:r>
              <a:rPr lang="cs-CZ" dirty="0"/>
              <a:t>Účast na vojenských taženích</a:t>
            </a:r>
          </a:p>
          <a:p>
            <a:r>
              <a:rPr lang="cs-CZ" dirty="0"/>
              <a:t>Může proti kandidátovi kdokoliv vystoupit jako žalobce</a:t>
            </a:r>
          </a:p>
        </p:txBody>
      </p:sp>
    </p:spTree>
    <p:extLst>
      <p:ext uri="{BB962C8B-B14F-4D97-AF65-F5344CB8AC3E}">
        <p14:creationId xmlns:p14="http://schemas.microsoft.com/office/powerpoint/2010/main" val="308112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3FB1CF-CF56-4159-955A-83E31DD97184}"/>
              </a:ext>
            </a:extLst>
          </p:cNvPr>
          <p:cNvSpPr>
            <a:spLocks noGrp="1"/>
          </p:cNvSpPr>
          <p:nvPr>
            <p:ph type="title"/>
          </p:nvPr>
        </p:nvSpPr>
        <p:spPr/>
        <p:txBody>
          <a:bodyPr/>
          <a:lstStyle/>
          <a:p>
            <a:r>
              <a:rPr lang="cs-CZ" b="1" dirty="0"/>
              <a:t>Skládání účtů z úřadu</a:t>
            </a:r>
          </a:p>
        </p:txBody>
      </p:sp>
      <p:sp>
        <p:nvSpPr>
          <p:cNvPr id="3" name="Zástupný obsah 2">
            <a:extLst>
              <a:ext uri="{FF2B5EF4-FFF2-40B4-BE49-F238E27FC236}">
                <a16:creationId xmlns:a16="http://schemas.microsoft.com/office/drawing/2014/main" id="{23512A15-90CD-4D56-B7D7-3609AA676754}"/>
              </a:ext>
            </a:extLst>
          </p:cNvPr>
          <p:cNvSpPr>
            <a:spLocks noGrp="1"/>
          </p:cNvSpPr>
          <p:nvPr>
            <p:ph idx="1"/>
          </p:nvPr>
        </p:nvSpPr>
        <p:spPr/>
        <p:txBody>
          <a:bodyPr/>
          <a:lstStyle/>
          <a:p>
            <a:r>
              <a:rPr lang="cs-CZ" dirty="0"/>
              <a:t>Jeden ze základních principů demokracie</a:t>
            </a:r>
          </a:p>
          <a:p>
            <a:r>
              <a:rPr lang="cs-CZ" dirty="0"/>
              <a:t>K odpovědnosti volány všechny veřejně činné osoby (rada 500, úředníci, vyslanci, kněží a kněžky ad.)</a:t>
            </a:r>
          </a:p>
          <a:p>
            <a:r>
              <a:rPr lang="cs-CZ" dirty="0"/>
              <a:t>Osvobozeni toliko soudci</a:t>
            </a:r>
          </a:p>
          <a:p>
            <a:r>
              <a:rPr lang="cs-CZ" dirty="0"/>
              <a:t>Měsíc po složení úřadu</a:t>
            </a:r>
          </a:p>
          <a:p>
            <a:r>
              <a:rPr lang="cs-CZ" dirty="0"/>
              <a:t>Dokud není prověrka ukončena zákaz odjezdu do ciziny, manipulace s majetkem, převzetí nové funkce, přijetí pocty = záruka schopnosti zaplatit případnou pokutu, ovlivnění procesu. V případě odmítnutí těžké tresty</a:t>
            </a:r>
          </a:p>
        </p:txBody>
      </p:sp>
    </p:spTree>
    <p:extLst>
      <p:ext uri="{BB962C8B-B14F-4D97-AF65-F5344CB8AC3E}">
        <p14:creationId xmlns:p14="http://schemas.microsoft.com/office/powerpoint/2010/main" val="385475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EF5CC7-78BA-4601-9EA9-97AAAFBC3457}"/>
              </a:ext>
            </a:extLst>
          </p:cNvPr>
          <p:cNvSpPr>
            <a:spLocks noGrp="1"/>
          </p:cNvSpPr>
          <p:nvPr>
            <p:ph type="title"/>
          </p:nvPr>
        </p:nvSpPr>
        <p:spPr/>
        <p:txBody>
          <a:bodyPr/>
          <a:lstStyle/>
          <a:p>
            <a:r>
              <a:rPr lang="cs-CZ" b="1" dirty="0"/>
              <a:t>Skládání účtů z úřadu</a:t>
            </a:r>
          </a:p>
        </p:txBody>
      </p:sp>
      <p:sp>
        <p:nvSpPr>
          <p:cNvPr id="3" name="Zástupný obsah 2">
            <a:extLst>
              <a:ext uri="{FF2B5EF4-FFF2-40B4-BE49-F238E27FC236}">
                <a16:creationId xmlns:a16="http://schemas.microsoft.com/office/drawing/2014/main" id="{8B4516CD-14C9-40D2-80F9-3BA3F6BDCD40}"/>
              </a:ext>
            </a:extLst>
          </p:cNvPr>
          <p:cNvSpPr>
            <a:spLocks noGrp="1"/>
          </p:cNvSpPr>
          <p:nvPr>
            <p:ph idx="1"/>
          </p:nvPr>
        </p:nvSpPr>
        <p:spPr/>
        <p:txBody>
          <a:bodyPr/>
          <a:lstStyle/>
          <a:p>
            <a:r>
              <a:rPr lang="cs-CZ" dirty="0"/>
              <a:t>2 etapy</a:t>
            </a:r>
          </a:p>
          <a:p>
            <a:r>
              <a:rPr lang="cs-CZ" dirty="0"/>
              <a:t>1. etapa – prokazuje se řádné spravování veřejných peněz</a:t>
            </a:r>
          </a:p>
          <a:p>
            <a:pPr marL="0" indent="0">
              <a:buNone/>
            </a:pPr>
            <a:r>
              <a:rPr lang="cs-CZ" dirty="0"/>
              <a:t>                      odpověď na případné existující výtky ze stran občanů</a:t>
            </a:r>
          </a:p>
          <a:p>
            <a:pPr marL="0" indent="0">
              <a:buNone/>
            </a:pPr>
            <a:r>
              <a:rPr lang="cs-CZ" dirty="0"/>
              <a:t>                      pochybení (zpronevěra, úplatek) trestáno peněžní pokutou </a:t>
            </a:r>
          </a:p>
          <a:p>
            <a:pPr marL="0" indent="0">
              <a:buNone/>
            </a:pPr>
            <a:r>
              <a:rPr lang="cs-CZ" dirty="0"/>
              <a:t>                      (10x víc)</a:t>
            </a:r>
          </a:p>
          <a:p>
            <a:pPr marL="0" indent="0">
              <a:buNone/>
            </a:pPr>
            <a:r>
              <a:rPr lang="cs-CZ" dirty="0"/>
              <a:t>    2. etapa – celkové hodnocení práce v úřadu</a:t>
            </a:r>
          </a:p>
          <a:p>
            <a:pPr marL="0" indent="0">
              <a:buNone/>
            </a:pPr>
            <a:r>
              <a:rPr lang="cs-CZ" dirty="0"/>
              <a:t>                       nekoná se automaticky, jen na návrh některého občana</a:t>
            </a:r>
          </a:p>
        </p:txBody>
      </p:sp>
    </p:spTree>
    <p:extLst>
      <p:ext uri="{BB962C8B-B14F-4D97-AF65-F5344CB8AC3E}">
        <p14:creationId xmlns:p14="http://schemas.microsoft.com/office/powerpoint/2010/main" val="394300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B3A0BA-671C-43EE-983A-7967B9EF98DF}"/>
              </a:ext>
            </a:extLst>
          </p:cNvPr>
          <p:cNvSpPr>
            <a:spLocks noGrp="1"/>
          </p:cNvSpPr>
          <p:nvPr>
            <p:ph type="title"/>
          </p:nvPr>
        </p:nvSpPr>
        <p:spPr/>
        <p:txBody>
          <a:bodyPr/>
          <a:lstStyle/>
          <a:p>
            <a:r>
              <a:rPr lang="cs-CZ" b="1" dirty="0"/>
              <a:t>Odměny za úřady (žold, diety) = </a:t>
            </a:r>
            <a:r>
              <a:rPr lang="cs-CZ" b="1" i="1" dirty="0" err="1"/>
              <a:t>misthos</a:t>
            </a:r>
            <a:endParaRPr lang="cs-CZ" b="1" i="1" dirty="0"/>
          </a:p>
        </p:txBody>
      </p:sp>
      <p:sp>
        <p:nvSpPr>
          <p:cNvPr id="3" name="Zástupný obsah 2">
            <a:extLst>
              <a:ext uri="{FF2B5EF4-FFF2-40B4-BE49-F238E27FC236}">
                <a16:creationId xmlns:a16="http://schemas.microsoft.com/office/drawing/2014/main" id="{C411993E-2796-4E34-89E5-84C348FD4FD4}"/>
              </a:ext>
            </a:extLst>
          </p:cNvPr>
          <p:cNvSpPr>
            <a:spLocks noGrp="1"/>
          </p:cNvSpPr>
          <p:nvPr>
            <p:ph idx="1"/>
          </p:nvPr>
        </p:nvSpPr>
        <p:spPr/>
        <p:txBody>
          <a:bodyPr>
            <a:normAutofit fontScale="77500" lnSpcReduction="20000"/>
          </a:bodyPr>
          <a:lstStyle/>
          <a:p>
            <a:r>
              <a:rPr lang="cs-CZ" dirty="0"/>
              <a:t>Nutnost odměn v případě zastávání úřadů co nejširším spektrem občanů</a:t>
            </a:r>
          </a:p>
          <a:p>
            <a:r>
              <a:rPr lang="cs-CZ" dirty="0"/>
              <a:t>Athéňané dle Perikla považují občana, který se neangažuje v politickém životě, nejen za nečinného, ale za neužitečného. Držet se stranou politiky odporuje demokratické myšlence</a:t>
            </a:r>
          </a:p>
          <a:p>
            <a:r>
              <a:rPr lang="cs-CZ" dirty="0"/>
              <a:t>Nutnost finančních náhrad nezbytných životních nákladů</a:t>
            </a:r>
          </a:p>
          <a:p>
            <a:r>
              <a:rPr lang="cs-CZ" dirty="0"/>
              <a:t>Po </a:t>
            </a:r>
            <a:r>
              <a:rPr lang="cs-CZ" dirty="0" err="1"/>
              <a:t>Efialtově</a:t>
            </a:r>
            <a:r>
              <a:rPr lang="cs-CZ" dirty="0"/>
              <a:t> „revoluci“ (462/461 př.), při níž byl zbaven moci areopag</a:t>
            </a:r>
          </a:p>
          <a:p>
            <a:r>
              <a:rPr lang="cs-CZ" dirty="0"/>
              <a:t>Vyplácení prvních diet zavedl </a:t>
            </a:r>
            <a:r>
              <a:rPr lang="cs-CZ" dirty="0" err="1"/>
              <a:t>Periklés</a:t>
            </a:r>
            <a:r>
              <a:rPr lang="cs-CZ" dirty="0"/>
              <a:t> – soudci, členové rady, někteří úředníci; později i za účast na lidovém shromáždění, za účast při svátcích</a:t>
            </a:r>
          </a:p>
          <a:p>
            <a:r>
              <a:rPr lang="cs-CZ" dirty="0"/>
              <a:t>Vyplácí se po dnech za skutečně vykonanou práci; </a:t>
            </a:r>
            <a:r>
              <a:rPr lang="cs-CZ" dirty="0" err="1"/>
              <a:t>archonti</a:t>
            </a:r>
            <a:r>
              <a:rPr lang="cs-CZ" dirty="0"/>
              <a:t> a </a:t>
            </a:r>
            <a:r>
              <a:rPr lang="cs-CZ" dirty="0" err="1"/>
              <a:t>prytanové</a:t>
            </a:r>
            <a:r>
              <a:rPr lang="cs-CZ" dirty="0"/>
              <a:t> výjimkou (roční, měsíční příjem)</a:t>
            </a:r>
          </a:p>
          <a:p>
            <a:r>
              <a:rPr lang="cs-CZ" dirty="0"/>
              <a:t>Nikdo nesměl přijmout dvojí odměnu</a:t>
            </a:r>
          </a:p>
          <a:p>
            <a:r>
              <a:rPr lang="cs-CZ" dirty="0"/>
              <a:t>Odměněn každý bez ohledu na výši svého majetku</a:t>
            </a:r>
          </a:p>
          <a:p>
            <a:r>
              <a:rPr lang="cs-CZ" dirty="0"/>
              <a:t>Vojenský žold vyplácen již za řecko-perských válek</a:t>
            </a:r>
          </a:p>
        </p:txBody>
      </p:sp>
    </p:spTree>
    <p:extLst>
      <p:ext uri="{BB962C8B-B14F-4D97-AF65-F5344CB8AC3E}">
        <p14:creationId xmlns:p14="http://schemas.microsoft.com/office/powerpoint/2010/main" val="297730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FF1BB7-74A6-4A12-9535-BC3586314FE1}"/>
              </a:ext>
            </a:extLst>
          </p:cNvPr>
          <p:cNvSpPr>
            <a:spLocks noGrp="1"/>
          </p:cNvSpPr>
          <p:nvPr>
            <p:ph type="title"/>
          </p:nvPr>
        </p:nvSpPr>
        <p:spPr/>
        <p:txBody>
          <a:bodyPr/>
          <a:lstStyle/>
          <a:p>
            <a:r>
              <a:rPr lang="cs-CZ" b="1" dirty="0"/>
              <a:t>Akropole v Athénách</a:t>
            </a:r>
          </a:p>
        </p:txBody>
      </p:sp>
      <p:pic>
        <p:nvPicPr>
          <p:cNvPr id="4" name="Zástupný symbol pro obsah 4">
            <a:extLst>
              <a:ext uri="{FF2B5EF4-FFF2-40B4-BE49-F238E27FC236}">
                <a16:creationId xmlns:a16="http://schemas.microsoft.com/office/drawing/2014/main" id="{84AAF885-1C11-458D-BEFA-EB93ADF01A09}"/>
              </a:ext>
            </a:extLst>
          </p:cNvPr>
          <p:cNvPicPr>
            <a:picLocks noGrp="1" noChangeAspect="1"/>
          </p:cNvPicPr>
          <p:nvPr>
            <p:ph idx="1"/>
          </p:nvPr>
        </p:nvPicPr>
        <p:blipFill>
          <a:blip r:embed="rId2"/>
          <a:stretch>
            <a:fillRect/>
          </a:stretch>
        </p:blipFill>
        <p:spPr>
          <a:xfrm>
            <a:off x="2614930" y="1825625"/>
            <a:ext cx="6962140" cy="4351338"/>
          </a:xfrm>
          <a:prstGeom prst="rect">
            <a:avLst/>
          </a:prstGeom>
        </p:spPr>
      </p:pic>
    </p:spTree>
    <p:extLst>
      <p:ext uri="{BB962C8B-B14F-4D97-AF65-F5344CB8AC3E}">
        <p14:creationId xmlns:p14="http://schemas.microsoft.com/office/powerpoint/2010/main" val="2189441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536324-E74F-48DD-9D05-23C93C6FBAF2}"/>
              </a:ext>
            </a:extLst>
          </p:cNvPr>
          <p:cNvSpPr>
            <a:spLocks noGrp="1"/>
          </p:cNvSpPr>
          <p:nvPr>
            <p:ph type="title"/>
          </p:nvPr>
        </p:nvSpPr>
        <p:spPr/>
        <p:txBody>
          <a:bodyPr/>
          <a:lstStyle/>
          <a:p>
            <a:r>
              <a:rPr lang="cs-CZ" b="1" dirty="0" err="1"/>
              <a:t>Parthenon</a:t>
            </a:r>
            <a:endParaRPr lang="cs-CZ" b="1" dirty="0"/>
          </a:p>
        </p:txBody>
      </p:sp>
      <p:sp>
        <p:nvSpPr>
          <p:cNvPr id="4" name="Zástupný obsah 3">
            <a:extLst>
              <a:ext uri="{FF2B5EF4-FFF2-40B4-BE49-F238E27FC236}">
                <a16:creationId xmlns:a16="http://schemas.microsoft.com/office/drawing/2014/main" id="{5CCB1FAB-1F5C-4303-850D-FE959E9BCF14}"/>
              </a:ext>
            </a:extLst>
          </p:cNvPr>
          <p:cNvSpPr>
            <a:spLocks noGrp="1"/>
          </p:cNvSpPr>
          <p:nvPr>
            <p:ph sz="half" idx="2"/>
          </p:nvPr>
        </p:nvSpPr>
        <p:spPr/>
        <p:txBody>
          <a:bodyPr>
            <a:normAutofit fontScale="85000" lnSpcReduction="20000"/>
          </a:bodyPr>
          <a:lstStyle/>
          <a:p>
            <a:r>
              <a:rPr lang="cs-CZ" b="0" i="0" dirty="0">
                <a:solidFill>
                  <a:srgbClr val="202122"/>
                </a:solidFill>
                <a:effectLst/>
                <a:latin typeface="Arial" panose="020B0604020202020204" pitchFamily="34" charset="0"/>
              </a:rPr>
              <a:t>Uměleckou záštitou byl největší antický sochař </a:t>
            </a:r>
            <a:r>
              <a:rPr lang="cs-CZ" b="0" i="0" u="none" strike="noStrike" dirty="0" err="1">
                <a:solidFill>
                  <a:srgbClr val="3366CC"/>
                </a:solidFill>
                <a:effectLst/>
                <a:latin typeface="Arial" panose="020B0604020202020204" pitchFamily="34" charset="0"/>
                <a:hlinkClick r:id="rId2" tooltip="Feidiás"/>
              </a:rPr>
              <a:t>Feidiás</a:t>
            </a:r>
            <a:endParaRPr lang="cs-CZ" u="none" strike="noStrike" dirty="0">
              <a:solidFill>
                <a:srgbClr val="202122"/>
              </a:solidFill>
              <a:latin typeface="Arial" panose="020B0604020202020204" pitchFamily="34" charset="0"/>
            </a:endParaRPr>
          </a:p>
          <a:p>
            <a:r>
              <a:rPr lang="cs-CZ" b="0" i="0" dirty="0">
                <a:solidFill>
                  <a:srgbClr val="202122"/>
                </a:solidFill>
                <a:effectLst/>
                <a:latin typeface="Arial" panose="020B0604020202020204" pitchFamily="34" charset="0"/>
              </a:rPr>
              <a:t>Jeho architekty byli </a:t>
            </a:r>
            <a:r>
              <a:rPr lang="cs-CZ" b="0" i="0" dirty="0" err="1">
                <a:solidFill>
                  <a:srgbClr val="202122"/>
                </a:solidFill>
                <a:effectLst/>
                <a:latin typeface="Arial" panose="020B0604020202020204" pitchFamily="34" charset="0"/>
              </a:rPr>
              <a:t>Iktínos</a:t>
            </a:r>
            <a:r>
              <a:rPr lang="cs-CZ" b="0" i="0" dirty="0">
                <a:solidFill>
                  <a:srgbClr val="202122"/>
                </a:solidFill>
                <a:effectLst/>
                <a:latin typeface="Arial" panose="020B0604020202020204" pitchFamily="34" charset="0"/>
              </a:rPr>
              <a:t> a </a:t>
            </a:r>
            <a:r>
              <a:rPr lang="cs-CZ" b="0" i="0" dirty="0" err="1">
                <a:solidFill>
                  <a:srgbClr val="202122"/>
                </a:solidFill>
                <a:effectLst/>
                <a:latin typeface="Arial" panose="020B0604020202020204" pitchFamily="34" charset="0"/>
              </a:rPr>
              <a:t>Kalli-kratés</a:t>
            </a:r>
            <a:endParaRPr lang="cs-CZ" b="0" i="0" u="sng" dirty="0">
              <a:solidFill>
                <a:srgbClr val="202122"/>
              </a:solidFill>
              <a:effectLst/>
              <a:latin typeface="Arial" panose="020B0604020202020204" pitchFamily="34" charset="0"/>
            </a:endParaRPr>
          </a:p>
          <a:p>
            <a:r>
              <a:rPr lang="cs-CZ" b="0" i="0" dirty="0">
                <a:solidFill>
                  <a:srgbClr val="202122"/>
                </a:solidFill>
                <a:effectLst/>
                <a:latin typeface="Arial" panose="020B0604020202020204" pitchFamily="34" charset="0"/>
              </a:rPr>
              <a:t>Svému původnímu účelu, jako chrám Athény, sloužil do 4. stol n. l., tedy téměř 1000 let. </a:t>
            </a:r>
          </a:p>
          <a:p>
            <a:r>
              <a:rPr lang="cs-CZ" b="0" i="0" dirty="0">
                <a:solidFill>
                  <a:srgbClr val="202122"/>
                </a:solidFill>
                <a:effectLst/>
                <a:latin typeface="Arial" panose="020B0604020202020204" pitchFamily="34" charset="0"/>
              </a:rPr>
              <a:t>V době křesťanství byl přeměněn na chrám </a:t>
            </a:r>
            <a:r>
              <a:rPr lang="cs-CZ" b="0" i="0" u="none" strike="noStrike" dirty="0">
                <a:solidFill>
                  <a:srgbClr val="3366CC"/>
                </a:solidFill>
                <a:effectLst/>
                <a:latin typeface="Arial" panose="020B0604020202020204" pitchFamily="34" charset="0"/>
                <a:hlinkClick r:id="rId3" tooltip="Maria (matka Ježíšova)"/>
              </a:rPr>
              <a:t>Panny Marie</a:t>
            </a:r>
            <a:r>
              <a:rPr lang="cs-CZ" b="0" i="0" dirty="0">
                <a:solidFill>
                  <a:srgbClr val="202122"/>
                </a:solidFill>
                <a:effectLst/>
                <a:latin typeface="Arial" panose="020B0604020202020204" pitchFamily="34" charset="0"/>
              </a:rPr>
              <a:t> a jeho výzdoba byla poškozena.</a:t>
            </a:r>
          </a:p>
          <a:p>
            <a:r>
              <a:rPr lang="cs-CZ" b="0" i="0" dirty="0">
                <a:solidFill>
                  <a:srgbClr val="202122"/>
                </a:solidFill>
                <a:effectLst/>
                <a:latin typeface="Arial" panose="020B0604020202020204" pitchFamily="34" charset="0"/>
              </a:rPr>
              <a:t> R. </a:t>
            </a:r>
            <a:r>
              <a:rPr lang="cs-CZ" b="0" i="0" u="none" strike="noStrike" dirty="0">
                <a:solidFill>
                  <a:srgbClr val="3366CC"/>
                </a:solidFill>
                <a:effectLst/>
                <a:latin typeface="Arial" panose="020B0604020202020204" pitchFamily="34" charset="0"/>
                <a:hlinkClick r:id="rId4" tooltip="1687"/>
              </a:rPr>
              <a:t>1687</a:t>
            </a:r>
            <a:r>
              <a:rPr lang="cs-CZ" b="0" i="0" dirty="0">
                <a:solidFill>
                  <a:srgbClr val="202122"/>
                </a:solidFill>
                <a:effectLst/>
                <a:latin typeface="Arial" panose="020B0604020202020204" pitchFamily="34" charset="0"/>
              </a:rPr>
              <a:t> utrpěla stavba největší poškození ve své historii po zásahu </a:t>
            </a:r>
            <a:r>
              <a:rPr lang="cs-CZ" b="0" i="0" u="none" strike="noStrike" dirty="0">
                <a:solidFill>
                  <a:srgbClr val="3366CC"/>
                </a:solidFill>
                <a:effectLst/>
                <a:latin typeface="Arial" panose="020B0604020202020204" pitchFamily="34" charset="0"/>
                <a:hlinkClick r:id="rId5" tooltip="Osmanská říše"/>
              </a:rPr>
              <a:t>turecké</a:t>
            </a:r>
            <a:r>
              <a:rPr lang="cs-CZ" b="0" i="0" dirty="0">
                <a:solidFill>
                  <a:srgbClr val="202122"/>
                </a:solidFill>
                <a:effectLst/>
                <a:latin typeface="Arial" panose="020B0604020202020204" pitchFamily="34" charset="0"/>
              </a:rPr>
              <a:t> prachárny bombou z </a:t>
            </a:r>
            <a:r>
              <a:rPr lang="cs-CZ" b="0" i="0" u="none" strike="noStrike" dirty="0">
                <a:solidFill>
                  <a:srgbClr val="3366CC"/>
                </a:solidFill>
                <a:effectLst/>
                <a:latin typeface="Arial" panose="020B0604020202020204" pitchFamily="34" charset="0"/>
                <a:hlinkClick r:id="rId6" tooltip="Benátky"/>
              </a:rPr>
              <a:t>benátské</a:t>
            </a:r>
            <a:r>
              <a:rPr lang="cs-CZ" b="0" i="0" dirty="0">
                <a:solidFill>
                  <a:srgbClr val="202122"/>
                </a:solidFill>
                <a:effectLst/>
                <a:latin typeface="Arial" panose="020B0604020202020204" pitchFamily="34" charset="0"/>
              </a:rPr>
              <a:t> lodi.</a:t>
            </a:r>
            <a:endParaRPr lang="cs-CZ" dirty="0"/>
          </a:p>
        </p:txBody>
      </p:sp>
      <p:pic>
        <p:nvPicPr>
          <p:cNvPr id="7170" name="Picture 2">
            <a:extLst>
              <a:ext uri="{FF2B5EF4-FFF2-40B4-BE49-F238E27FC236}">
                <a16:creationId xmlns:a16="http://schemas.microsoft.com/office/drawing/2014/main" id="{4B5AEB60-85AE-4F97-9EE9-72022C5A55B8}"/>
              </a:ext>
            </a:extLst>
          </p:cNvPr>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838199" y="2261937"/>
            <a:ext cx="4349817" cy="350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27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DB2052-62BD-4AB5-B9FB-E204EC14C060}"/>
              </a:ext>
            </a:extLst>
          </p:cNvPr>
          <p:cNvSpPr txBox="1">
            <a:spLocks noGrp="1"/>
          </p:cNvSpPr>
          <p:nvPr>
            <p:ph type="title"/>
          </p:nvPr>
        </p:nvSpPr>
        <p:spPr/>
        <p:txBody>
          <a:bodyPr/>
          <a:lstStyle/>
          <a:p>
            <a:pPr lvl="0"/>
            <a:r>
              <a:rPr lang="cs-CZ" dirty="0" err="1"/>
              <a:t>Parthenon</a:t>
            </a:r>
            <a:r>
              <a:rPr lang="cs-CZ" dirty="0"/>
              <a:t>, Akropolis, Athény</a:t>
            </a:r>
          </a:p>
        </p:txBody>
      </p:sp>
      <p:pic>
        <p:nvPicPr>
          <p:cNvPr id="3" name="Zástupný symbol pro obsah 4">
            <a:extLst>
              <a:ext uri="{FF2B5EF4-FFF2-40B4-BE49-F238E27FC236}">
                <a16:creationId xmlns:a16="http://schemas.microsoft.com/office/drawing/2014/main" id="{D794FBDF-D170-4317-AF79-D0168C22A7C9}"/>
              </a:ext>
            </a:extLst>
          </p:cNvPr>
          <p:cNvPicPr>
            <a:picLocks noGrp="1" noChangeAspect="1"/>
          </p:cNvPicPr>
          <p:nvPr>
            <p:ph idx="1"/>
          </p:nvPr>
        </p:nvPicPr>
        <p:blipFill>
          <a:blip r:embed="rId2"/>
          <a:stretch>
            <a:fillRect/>
          </a:stretch>
        </p:blipFill>
        <p:spPr>
          <a:xfrm>
            <a:off x="2667789" y="2177588"/>
            <a:ext cx="5925814" cy="385555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A5C23B-C7F5-4789-B3FE-8F41510A4545}"/>
              </a:ext>
            </a:extLst>
          </p:cNvPr>
          <p:cNvSpPr txBox="1">
            <a:spLocks noGrp="1"/>
          </p:cNvSpPr>
          <p:nvPr>
            <p:ph type="title"/>
          </p:nvPr>
        </p:nvSpPr>
        <p:spPr/>
        <p:txBody>
          <a:bodyPr/>
          <a:lstStyle/>
          <a:p>
            <a:pPr lvl="0"/>
            <a:r>
              <a:rPr lang="cs-CZ" b="1"/>
              <a:t>Athény pol. 19. st.</a:t>
            </a:r>
          </a:p>
        </p:txBody>
      </p:sp>
      <p:pic>
        <p:nvPicPr>
          <p:cNvPr id="3" name="Picture 2" descr="Ακρόπολη και Ναός Ποσειδώνος, περίπου 1875 | Parthenon, Monument valley ...">
            <a:extLst>
              <a:ext uri="{FF2B5EF4-FFF2-40B4-BE49-F238E27FC236}">
                <a16:creationId xmlns:a16="http://schemas.microsoft.com/office/drawing/2014/main" id="{6A945A3E-1B99-4AAC-9C74-835566638707}"/>
              </a:ext>
            </a:extLst>
          </p:cNvPr>
          <p:cNvPicPr>
            <a:picLocks noGrp="1" noChangeAspect="1"/>
          </p:cNvPicPr>
          <p:nvPr>
            <p:ph idx="1"/>
          </p:nvPr>
        </p:nvPicPr>
        <p:blipFill>
          <a:blip r:embed="rId2"/>
          <a:srcRect/>
          <a:stretch>
            <a:fillRect/>
          </a:stretch>
        </p:blipFill>
        <p:spPr>
          <a:xfrm>
            <a:off x="838203" y="2125559"/>
            <a:ext cx="5181603" cy="3751481"/>
          </a:xfrm>
        </p:spPr>
      </p:pic>
      <p:pic>
        <p:nvPicPr>
          <p:cNvPr id="4" name="Picture 4" descr="Athens : D Constantinidis The Acropolis, Athens. 1880-90 | Athens ...">
            <a:extLst>
              <a:ext uri="{FF2B5EF4-FFF2-40B4-BE49-F238E27FC236}">
                <a16:creationId xmlns:a16="http://schemas.microsoft.com/office/drawing/2014/main" id="{A289E59B-96E7-4E6F-A3C5-188B19130CB3}"/>
              </a:ext>
            </a:extLst>
          </p:cNvPr>
          <p:cNvPicPr>
            <a:picLocks noGrp="1" noChangeAspect="1"/>
          </p:cNvPicPr>
          <p:nvPr>
            <p:ph idx="2"/>
          </p:nvPr>
        </p:nvPicPr>
        <p:blipFill>
          <a:blip r:embed="rId3"/>
          <a:srcRect/>
          <a:stretch>
            <a:fillRect/>
          </a:stretch>
        </p:blipFill>
        <p:spPr>
          <a:xfrm>
            <a:off x="6172200" y="2059164"/>
            <a:ext cx="5181603" cy="388426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DBA80A-B29E-4527-B4D7-F5068DDF4D1C}"/>
              </a:ext>
            </a:extLst>
          </p:cNvPr>
          <p:cNvSpPr txBox="1">
            <a:spLocks noGrp="1"/>
          </p:cNvSpPr>
          <p:nvPr>
            <p:ph type="title"/>
          </p:nvPr>
        </p:nvSpPr>
        <p:spPr/>
        <p:txBody>
          <a:bodyPr/>
          <a:lstStyle/>
          <a:p>
            <a:pPr lvl="0"/>
            <a:r>
              <a:rPr lang="cs-CZ" b="1"/>
              <a:t>Černě – starší stavba           Vykopávky, 1886</a:t>
            </a:r>
            <a:br>
              <a:rPr lang="cs-CZ" b="1"/>
            </a:br>
            <a:r>
              <a:rPr lang="cs-CZ" b="1"/>
              <a:t>Šráfovaně – nová stavba      starší chrám</a:t>
            </a:r>
          </a:p>
        </p:txBody>
      </p:sp>
      <p:pic>
        <p:nvPicPr>
          <p:cNvPr id="3" name="Zástupný symbol pro obsah 9">
            <a:extLst>
              <a:ext uri="{FF2B5EF4-FFF2-40B4-BE49-F238E27FC236}">
                <a16:creationId xmlns:a16="http://schemas.microsoft.com/office/drawing/2014/main" id="{27248386-2B1A-47B3-9D65-2B90A50DBB98}"/>
              </a:ext>
            </a:extLst>
          </p:cNvPr>
          <p:cNvPicPr>
            <a:picLocks noGrp="1" noChangeAspect="1"/>
          </p:cNvPicPr>
          <p:nvPr>
            <p:ph idx="1"/>
          </p:nvPr>
        </p:nvPicPr>
        <p:blipFill>
          <a:blip r:embed="rId2"/>
          <a:stretch>
            <a:fillRect/>
          </a:stretch>
        </p:blipFill>
        <p:spPr>
          <a:xfrm>
            <a:off x="7007961" y="1825627"/>
            <a:ext cx="3510079" cy="4351336"/>
          </a:xfrm>
        </p:spPr>
      </p:pic>
      <p:pic>
        <p:nvPicPr>
          <p:cNvPr id="4" name="Zástupný symbol pro obsah 7">
            <a:extLst>
              <a:ext uri="{FF2B5EF4-FFF2-40B4-BE49-F238E27FC236}">
                <a16:creationId xmlns:a16="http://schemas.microsoft.com/office/drawing/2014/main" id="{66E2F400-25F2-4922-B983-1D36F60C0D6A}"/>
              </a:ext>
            </a:extLst>
          </p:cNvPr>
          <p:cNvPicPr>
            <a:picLocks noGrp="1" noChangeAspect="1"/>
          </p:cNvPicPr>
          <p:nvPr>
            <p:ph idx="2"/>
          </p:nvPr>
        </p:nvPicPr>
        <p:blipFill>
          <a:blip r:embed="rId3"/>
          <a:stretch>
            <a:fillRect/>
          </a:stretch>
        </p:blipFill>
        <p:spPr>
          <a:xfrm>
            <a:off x="838203" y="2777444"/>
            <a:ext cx="5181603" cy="244769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B2A237-F511-466B-B9ED-FFFEC33C9C9F}"/>
              </a:ext>
            </a:extLst>
          </p:cNvPr>
          <p:cNvSpPr>
            <a:spLocks noGrp="1"/>
          </p:cNvSpPr>
          <p:nvPr>
            <p:ph type="title"/>
          </p:nvPr>
        </p:nvSpPr>
        <p:spPr/>
        <p:txBody>
          <a:bodyPr/>
          <a:lstStyle/>
          <a:p>
            <a:r>
              <a:rPr lang="cs-CZ" b="1" dirty="0"/>
              <a:t>Délský/athénský námořní spolek (478/477 – 404 př.)</a:t>
            </a:r>
          </a:p>
        </p:txBody>
      </p:sp>
      <p:sp>
        <p:nvSpPr>
          <p:cNvPr id="4" name="Zástupný obsah 3">
            <a:extLst>
              <a:ext uri="{FF2B5EF4-FFF2-40B4-BE49-F238E27FC236}">
                <a16:creationId xmlns:a16="http://schemas.microsoft.com/office/drawing/2014/main" id="{19352297-0840-4C32-843A-2DCE36E558B0}"/>
              </a:ext>
            </a:extLst>
          </p:cNvPr>
          <p:cNvSpPr>
            <a:spLocks noGrp="1"/>
          </p:cNvSpPr>
          <p:nvPr>
            <p:ph sz="half" idx="2"/>
          </p:nvPr>
        </p:nvSpPr>
        <p:spPr/>
        <p:txBody>
          <a:bodyPr>
            <a:normAutofit fontScale="70000" lnSpcReduction="20000"/>
          </a:bodyPr>
          <a:lstStyle/>
          <a:p>
            <a:r>
              <a:rPr lang="cs-CZ" dirty="0"/>
              <a:t>Jiný název – délský spolek, v antických pramenech jako Athéňané a jeho spojenci</a:t>
            </a:r>
          </a:p>
          <a:p>
            <a:r>
              <a:rPr lang="cs-CZ" dirty="0"/>
              <a:t>Cíl: boj proti Peršanům</a:t>
            </a:r>
          </a:p>
          <a:p>
            <a:r>
              <a:rPr lang="cs-CZ" dirty="0"/>
              <a:t>Členové zpočátku autonomní, rovnoprávné postavení na shromáždění spolku</a:t>
            </a:r>
          </a:p>
          <a:p>
            <a:r>
              <a:rPr lang="cs-CZ" dirty="0" err="1"/>
              <a:t>Foros</a:t>
            </a:r>
            <a:r>
              <a:rPr lang="cs-CZ" dirty="0"/>
              <a:t> – poplatek do pokladny</a:t>
            </a:r>
          </a:p>
          <a:p>
            <a:r>
              <a:rPr lang="cs-CZ" dirty="0"/>
              <a:t>Státy se silným loďstvem platí v lodích (triérách)</a:t>
            </a:r>
          </a:p>
          <a:p>
            <a:r>
              <a:rPr lang="cs-CZ" dirty="0"/>
              <a:t>Hegemonie Athén</a:t>
            </a:r>
          </a:p>
          <a:p>
            <a:r>
              <a:rPr lang="cs-CZ" dirty="0"/>
              <a:t>Pol. 5. st. př. – na 200 členů</a:t>
            </a:r>
          </a:p>
          <a:p>
            <a:r>
              <a:rPr lang="cs-CZ" dirty="0"/>
              <a:t>Přetvoření spolku v athénskou námořní říši – násilná držba, zavádění demokratické vlády, zřizování </a:t>
            </a:r>
            <a:r>
              <a:rPr lang="cs-CZ" b="1" dirty="0" err="1"/>
              <a:t>klerúchií</a:t>
            </a:r>
            <a:endParaRPr lang="cs-CZ" b="1" dirty="0"/>
          </a:p>
          <a:p>
            <a:r>
              <a:rPr lang="cs-CZ" dirty="0"/>
              <a:t>Rozpuštění spolku jednou z podmínek míru po peloponéské válce</a:t>
            </a:r>
          </a:p>
        </p:txBody>
      </p:sp>
      <p:pic>
        <p:nvPicPr>
          <p:cNvPr id="6146" name="Picture 2" descr="undefined">
            <a:extLst>
              <a:ext uri="{FF2B5EF4-FFF2-40B4-BE49-F238E27FC236}">
                <a16:creationId xmlns:a16="http://schemas.microsoft.com/office/drawing/2014/main" id="{46365D12-2B67-4F69-8E29-7BD7E1C6F0D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929160"/>
            <a:ext cx="5181600" cy="414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8CF736-768F-471A-A750-2FFFB81CA408}"/>
              </a:ext>
            </a:extLst>
          </p:cNvPr>
          <p:cNvSpPr txBox="1">
            <a:spLocks noGrp="1"/>
          </p:cNvSpPr>
          <p:nvPr>
            <p:ph type="title"/>
          </p:nvPr>
        </p:nvSpPr>
        <p:spPr/>
        <p:txBody>
          <a:bodyPr/>
          <a:lstStyle/>
          <a:p>
            <a:pPr lvl="0"/>
            <a:r>
              <a:rPr lang="cs-CZ" b="1"/>
              <a:t>Pausaniás, Cesta po Řecku I</a:t>
            </a:r>
            <a:br>
              <a:rPr lang="cs-CZ" b="1"/>
            </a:br>
            <a:r>
              <a:rPr lang="cs-CZ" b="1"/>
              <a:t>Umělecké poklady na athénské akropoli</a:t>
            </a:r>
          </a:p>
        </p:txBody>
      </p:sp>
      <p:sp>
        <p:nvSpPr>
          <p:cNvPr id="3" name="Zástupný obsah 2">
            <a:extLst>
              <a:ext uri="{FF2B5EF4-FFF2-40B4-BE49-F238E27FC236}">
                <a16:creationId xmlns:a16="http://schemas.microsoft.com/office/drawing/2014/main" id="{C67E8E5F-77E4-46A4-858C-4EFA7F498845}"/>
              </a:ext>
            </a:extLst>
          </p:cNvPr>
          <p:cNvSpPr txBox="1">
            <a:spLocks noGrp="1"/>
          </p:cNvSpPr>
          <p:nvPr>
            <p:ph idx="1"/>
          </p:nvPr>
        </p:nvSpPr>
        <p:spPr/>
        <p:txBody>
          <a:bodyPr/>
          <a:lstStyle/>
          <a:p>
            <a:pPr marL="0" lvl="0" indent="0">
              <a:buNone/>
            </a:pPr>
            <a:r>
              <a:rPr lang="cs-CZ"/>
              <a:t>„Všechno to, co zhlédnou návštěvníci, vcházející do chrámu zvaného Parthenón, na jeho štítech, vztahuje se  k Athénině narození. Na zadním štítě je vypodobněn Poseidonův svár s Athénou o zemi. Vlastní socha je zhotovena ze slonoviny a zlata; vprostřed na přilbici ji spočívá socha Sfingy a na obou stranách přilbice jsou zobrazeni nohové. Socha Athény je zobrazena stojící v chitónu sahajícím až k nohám, na prsou má hlavu Medúsinu vytvořenou ze slonové kosti. V jedné ruce drží bohyni Vítězství (Níké) asi čtyřloketní (2 m), v druhé ruce kopí, u nohou jí pak leží štít, blízko kopí je had; tento had je nejspíš Erichthonios. Na podstavci sochy je zobrazeno narození Pandořino.“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D765A0-731A-42CD-B16E-446C80AAC8A1}"/>
              </a:ext>
            </a:extLst>
          </p:cNvPr>
          <p:cNvSpPr txBox="1">
            <a:spLocks noGrp="1"/>
          </p:cNvSpPr>
          <p:nvPr>
            <p:ph type="title"/>
          </p:nvPr>
        </p:nvSpPr>
        <p:spPr/>
        <p:txBody>
          <a:bodyPr/>
          <a:lstStyle/>
          <a:p>
            <a:pPr lvl="0"/>
            <a:r>
              <a:rPr lang="cs-CZ" b="1"/>
              <a:t>Plinius Starší, Historia naturalis</a:t>
            </a:r>
          </a:p>
        </p:txBody>
      </p:sp>
      <p:sp>
        <p:nvSpPr>
          <p:cNvPr id="3" name="Zástupný obsah 3">
            <a:extLst>
              <a:ext uri="{FF2B5EF4-FFF2-40B4-BE49-F238E27FC236}">
                <a16:creationId xmlns:a16="http://schemas.microsoft.com/office/drawing/2014/main" id="{BB8C1EB3-151D-4885-AF3A-2338DB67C570}"/>
              </a:ext>
            </a:extLst>
          </p:cNvPr>
          <p:cNvSpPr txBox="1">
            <a:spLocks noGrp="1"/>
          </p:cNvSpPr>
          <p:nvPr>
            <p:ph idx="1"/>
          </p:nvPr>
        </p:nvSpPr>
        <p:spPr>
          <a:xfrm>
            <a:off x="6172200" y="1825627"/>
            <a:ext cx="5181603" cy="4351336"/>
          </a:xfrm>
        </p:spPr>
        <p:txBody>
          <a:bodyPr/>
          <a:lstStyle/>
          <a:p>
            <a:pPr marL="0" lvl="0" indent="0">
              <a:lnSpc>
                <a:spcPct val="70000"/>
              </a:lnSpc>
              <a:buNone/>
            </a:pPr>
            <a:r>
              <a:rPr lang="cs-CZ" sz="2600" dirty="0"/>
              <a:t>„Socha je vysoká dvacet šest loktů a je zhotovena ze slonoviny a zlata. Všimněme si, že na jejím štítě, na je-ho vypouklém obvodu, umělec </a:t>
            </a:r>
            <a:r>
              <a:rPr lang="cs-CZ" sz="2600" dirty="0" err="1"/>
              <a:t>vyte-sal</a:t>
            </a:r>
            <a:r>
              <a:rPr lang="cs-CZ" sz="2600" dirty="0"/>
              <a:t> Boj Amazonek, zatímco na vyduté části Zápas bohů a Gigantů a na střevících Boj </a:t>
            </a:r>
            <a:r>
              <a:rPr lang="cs-CZ" sz="2600" dirty="0" err="1"/>
              <a:t>Lapithů</a:t>
            </a:r>
            <a:r>
              <a:rPr lang="cs-CZ" sz="2600" dirty="0"/>
              <a:t> s Kentaury. Všechny drobné plochy sochy vyplnil svým mistrovským uměním. Na pod-</a:t>
            </a:r>
            <a:r>
              <a:rPr lang="cs-CZ" sz="2600" dirty="0" err="1"/>
              <a:t>stavci</a:t>
            </a:r>
            <a:r>
              <a:rPr lang="cs-CZ" sz="2600" dirty="0"/>
              <a:t> sochy je vyryto Pandořino </a:t>
            </a:r>
            <a:r>
              <a:rPr lang="cs-CZ" sz="2600" dirty="0" err="1"/>
              <a:t>zro-zení</a:t>
            </a:r>
            <a:r>
              <a:rPr lang="cs-CZ" sz="2600" dirty="0"/>
              <a:t>: asistuje při něm dvacet bohů. Mimořádně obdivuhodná je Victoria, znalci obdivují i Hada a bronzovou Sfingu přesně pod hrotem kopí.</a:t>
            </a:r>
          </a:p>
        </p:txBody>
      </p:sp>
      <p:pic>
        <p:nvPicPr>
          <p:cNvPr id="4" name="Picture 8" descr="undefined">
            <a:extLst>
              <a:ext uri="{FF2B5EF4-FFF2-40B4-BE49-F238E27FC236}">
                <a16:creationId xmlns:a16="http://schemas.microsoft.com/office/drawing/2014/main" id="{76AC6C13-D16D-4016-952A-45E992A699FB}"/>
              </a:ext>
            </a:extLst>
          </p:cNvPr>
          <p:cNvPicPr>
            <a:picLocks noGrp="1" noChangeAspect="1"/>
          </p:cNvPicPr>
          <p:nvPr>
            <p:ph idx="2"/>
          </p:nvPr>
        </p:nvPicPr>
        <p:blipFill>
          <a:blip r:embed="rId2"/>
          <a:srcRect/>
          <a:stretch>
            <a:fillRect/>
          </a:stretch>
        </p:blipFill>
        <p:spPr>
          <a:xfrm>
            <a:off x="2291394" y="1825627"/>
            <a:ext cx="2275210" cy="4351336"/>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21BF2D-E28F-4225-86FA-6C1697B3CBF8}"/>
              </a:ext>
            </a:extLst>
          </p:cNvPr>
          <p:cNvSpPr txBox="1">
            <a:spLocks noGrp="1"/>
          </p:cNvSpPr>
          <p:nvPr>
            <p:ph type="title"/>
          </p:nvPr>
        </p:nvSpPr>
        <p:spPr/>
        <p:txBody>
          <a:bodyPr/>
          <a:lstStyle/>
          <a:p>
            <a:pPr lvl="0"/>
            <a:r>
              <a:rPr lang="cs-CZ" b="1"/>
              <a:t>Lawrence Alma-Tadema, 1868</a:t>
            </a:r>
            <a:br>
              <a:rPr lang="cs-CZ" b="1"/>
            </a:br>
            <a:r>
              <a:rPr lang="cs-CZ" b="1"/>
              <a:t>Feidias prohlížející vlys</a:t>
            </a:r>
          </a:p>
        </p:txBody>
      </p:sp>
      <p:pic>
        <p:nvPicPr>
          <p:cNvPr id="3" name="Zástupný symbol pro obsah 5">
            <a:extLst>
              <a:ext uri="{FF2B5EF4-FFF2-40B4-BE49-F238E27FC236}">
                <a16:creationId xmlns:a16="http://schemas.microsoft.com/office/drawing/2014/main" id="{6A204813-420E-4759-8BE4-6BB3C7847208}"/>
              </a:ext>
            </a:extLst>
          </p:cNvPr>
          <p:cNvPicPr>
            <a:picLocks noGrp="1" noChangeAspect="1"/>
          </p:cNvPicPr>
          <p:nvPr>
            <p:ph idx="1"/>
          </p:nvPr>
        </p:nvPicPr>
        <p:blipFill>
          <a:blip r:embed="rId2"/>
          <a:stretch>
            <a:fillRect/>
          </a:stretch>
        </p:blipFill>
        <p:spPr>
          <a:xfrm>
            <a:off x="838203" y="2321323"/>
            <a:ext cx="5181603" cy="3359944"/>
          </a:xfrm>
        </p:spPr>
      </p:pic>
      <p:pic>
        <p:nvPicPr>
          <p:cNvPr id="4" name="Zástupný symbol pro obsah 7">
            <a:extLst>
              <a:ext uri="{FF2B5EF4-FFF2-40B4-BE49-F238E27FC236}">
                <a16:creationId xmlns:a16="http://schemas.microsoft.com/office/drawing/2014/main" id="{FAB0ED94-BE8F-47CB-91F4-DBE2088A6B7A}"/>
              </a:ext>
            </a:extLst>
          </p:cNvPr>
          <p:cNvPicPr>
            <a:picLocks noGrp="1" noChangeAspect="1"/>
          </p:cNvPicPr>
          <p:nvPr>
            <p:ph idx="2"/>
          </p:nvPr>
        </p:nvPicPr>
        <p:blipFill>
          <a:blip r:embed="rId3"/>
          <a:stretch>
            <a:fillRect/>
          </a:stretch>
        </p:blipFill>
        <p:spPr>
          <a:xfrm>
            <a:off x="7465966" y="1825627"/>
            <a:ext cx="2594070" cy="435133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50CD4-A011-4F49-81BD-25AADBEE1414}"/>
              </a:ext>
            </a:extLst>
          </p:cNvPr>
          <p:cNvSpPr>
            <a:spLocks noGrp="1"/>
          </p:cNvSpPr>
          <p:nvPr>
            <p:ph type="title"/>
          </p:nvPr>
        </p:nvSpPr>
        <p:spPr/>
        <p:txBody>
          <a:bodyPr/>
          <a:lstStyle/>
          <a:p>
            <a:r>
              <a:rPr lang="cs-CZ" b="1" dirty="0" err="1"/>
              <a:t>Erechtheion</a:t>
            </a:r>
            <a:r>
              <a:rPr lang="cs-CZ" b="1" dirty="0"/>
              <a:t> na athénské Akropoli</a:t>
            </a:r>
          </a:p>
        </p:txBody>
      </p:sp>
      <p:pic>
        <p:nvPicPr>
          <p:cNvPr id="2056" name="Picture 8" descr="Erechtheion">
            <a:extLst>
              <a:ext uri="{FF2B5EF4-FFF2-40B4-BE49-F238E27FC236}">
                <a16:creationId xmlns:a16="http://schemas.microsoft.com/office/drawing/2014/main" id="{64949F09-4CD9-480D-8028-AC843581C6D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060483"/>
            <a:ext cx="5181600" cy="388162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rechtheion Reviews | U.S. News Travel">
            <a:extLst>
              <a:ext uri="{FF2B5EF4-FFF2-40B4-BE49-F238E27FC236}">
                <a16:creationId xmlns:a16="http://schemas.microsoft.com/office/drawing/2014/main" id="{954CC3FC-4997-4155-B1D8-7D91FA82290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271211"/>
            <a:ext cx="5181600" cy="346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71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3616E1-D65E-4A6A-AADA-27420FC09A90}"/>
              </a:ext>
            </a:extLst>
          </p:cNvPr>
          <p:cNvSpPr>
            <a:spLocks noGrp="1"/>
          </p:cNvSpPr>
          <p:nvPr>
            <p:ph type="title"/>
          </p:nvPr>
        </p:nvSpPr>
        <p:spPr/>
        <p:txBody>
          <a:bodyPr/>
          <a:lstStyle/>
          <a:p>
            <a:r>
              <a:rPr lang="cs-CZ" b="1" dirty="0"/>
              <a:t>Propyleje</a:t>
            </a:r>
          </a:p>
        </p:txBody>
      </p:sp>
      <p:pic>
        <p:nvPicPr>
          <p:cNvPr id="3074" name="Picture 2">
            <a:extLst>
              <a:ext uri="{FF2B5EF4-FFF2-40B4-BE49-F238E27FC236}">
                <a16:creationId xmlns:a16="http://schemas.microsoft.com/office/drawing/2014/main" id="{6EAE647E-283C-4DD6-BA96-50A4420BB63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27654" y="2298357"/>
            <a:ext cx="2453846" cy="32621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ténska Akropola - kolíska demokracie - Hroch.sk">
            <a:extLst>
              <a:ext uri="{FF2B5EF4-FFF2-40B4-BE49-F238E27FC236}">
                <a16:creationId xmlns:a16="http://schemas.microsoft.com/office/drawing/2014/main" id="{40E9989A-9ACA-43B6-9BEF-C946241B006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060483"/>
            <a:ext cx="5181600" cy="388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331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971925-7AA6-4DE6-97A5-3B7D771D2C2A}"/>
              </a:ext>
            </a:extLst>
          </p:cNvPr>
          <p:cNvSpPr>
            <a:spLocks noGrp="1"/>
          </p:cNvSpPr>
          <p:nvPr>
            <p:ph type="title"/>
          </p:nvPr>
        </p:nvSpPr>
        <p:spPr/>
        <p:txBody>
          <a:bodyPr/>
          <a:lstStyle/>
          <a:p>
            <a:r>
              <a:rPr lang="cs-CZ" b="1" dirty="0"/>
              <a:t>Chrám Athény </a:t>
            </a:r>
            <a:r>
              <a:rPr lang="cs-CZ" b="1" dirty="0" err="1"/>
              <a:t>Níké</a:t>
            </a:r>
            <a:r>
              <a:rPr lang="cs-CZ" b="1" dirty="0"/>
              <a:t> na athénské Akropoli</a:t>
            </a:r>
          </a:p>
        </p:txBody>
      </p:sp>
      <p:pic>
        <p:nvPicPr>
          <p:cNvPr id="1026" name="Picture 2">
            <a:extLst>
              <a:ext uri="{FF2B5EF4-FFF2-40B4-BE49-F238E27FC236}">
                <a16:creationId xmlns:a16="http://schemas.microsoft.com/office/drawing/2014/main" id="{8210790E-C51B-4C94-AEEF-F1018F5C3C9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66568" y="2323071"/>
            <a:ext cx="3543557" cy="3305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140D1968-3542-466E-BFD6-6927C59B808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89543" y="1825625"/>
            <a:ext cx="47469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978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DDC335-7035-45AA-953F-37C6F61DE6D6}"/>
              </a:ext>
            </a:extLst>
          </p:cNvPr>
          <p:cNvSpPr>
            <a:spLocks noGrp="1"/>
          </p:cNvSpPr>
          <p:nvPr>
            <p:ph type="title"/>
          </p:nvPr>
        </p:nvSpPr>
        <p:spPr/>
        <p:txBody>
          <a:bodyPr/>
          <a:lstStyle/>
          <a:p>
            <a:r>
              <a:rPr lang="cs-CZ" b="1" dirty="0"/>
              <a:t>Peloponéská válka (431-404 př.)</a:t>
            </a:r>
          </a:p>
        </p:txBody>
      </p:sp>
      <p:pic>
        <p:nvPicPr>
          <p:cNvPr id="3074" name="Picture 2" descr="Bitvy a tažení peloponéské války.">
            <a:extLst>
              <a:ext uri="{FF2B5EF4-FFF2-40B4-BE49-F238E27FC236}">
                <a16:creationId xmlns:a16="http://schemas.microsoft.com/office/drawing/2014/main" id="{E14B4831-73B2-431E-BEFF-33811E02AA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9924" y="2021304"/>
            <a:ext cx="7257449" cy="424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963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F2CED-49E4-4881-ACEB-FB53B099A18A}"/>
              </a:ext>
            </a:extLst>
          </p:cNvPr>
          <p:cNvSpPr>
            <a:spLocks noGrp="1"/>
          </p:cNvSpPr>
          <p:nvPr>
            <p:ph type="title"/>
          </p:nvPr>
        </p:nvSpPr>
        <p:spPr>
          <a:xfrm>
            <a:off x="982579" y="355500"/>
            <a:ext cx="10515600" cy="1325563"/>
          </a:xfrm>
        </p:spPr>
        <p:txBody>
          <a:bodyPr/>
          <a:lstStyle/>
          <a:p>
            <a:r>
              <a:rPr lang="cs-CZ" b="1" dirty="0" err="1"/>
              <a:t>Thúkydidés</a:t>
            </a:r>
            <a:r>
              <a:rPr lang="cs-CZ" b="1" dirty="0"/>
              <a:t>, Dějiny peloponéské války</a:t>
            </a:r>
          </a:p>
        </p:txBody>
      </p:sp>
      <p:sp>
        <p:nvSpPr>
          <p:cNvPr id="4" name="Zástupný obsah 3">
            <a:extLst>
              <a:ext uri="{FF2B5EF4-FFF2-40B4-BE49-F238E27FC236}">
                <a16:creationId xmlns:a16="http://schemas.microsoft.com/office/drawing/2014/main" id="{F1B9D597-1C4F-41B0-8C10-BF28E9740FF3}"/>
              </a:ext>
            </a:extLst>
          </p:cNvPr>
          <p:cNvSpPr>
            <a:spLocks noGrp="1"/>
          </p:cNvSpPr>
          <p:nvPr>
            <p:ph sz="half" idx="2"/>
          </p:nvPr>
        </p:nvSpPr>
        <p:spPr/>
        <p:txBody>
          <a:bodyPr>
            <a:normAutofit fontScale="70000" lnSpcReduction="20000"/>
          </a:bodyPr>
          <a:lstStyle/>
          <a:p>
            <a:endParaRPr lang="cs-CZ" b="0" i="0" u="none" strike="noStrike" dirty="0">
              <a:solidFill>
                <a:srgbClr val="3366CC"/>
              </a:solidFill>
              <a:effectLst/>
              <a:latin typeface="Arial" panose="020B0604020202020204" pitchFamily="34" charset="0"/>
              <a:hlinkClick r:id="rId2" tooltip="424 př. n. l."/>
            </a:endParaRPr>
          </a:p>
          <a:p>
            <a:r>
              <a:rPr lang="cs-CZ" b="0" i="0" u="none" strike="noStrike" dirty="0">
                <a:solidFill>
                  <a:srgbClr val="3366CC"/>
                </a:solidFill>
                <a:effectLst/>
                <a:latin typeface="Arial" panose="020B0604020202020204" pitchFamily="34" charset="0"/>
                <a:hlinkClick r:id="rId2" tooltip="424 př. n. l."/>
              </a:rPr>
              <a:t>424 př. n. l.</a:t>
            </a:r>
            <a:r>
              <a:rPr lang="cs-CZ" b="0" i="0" dirty="0">
                <a:solidFill>
                  <a:srgbClr val="202122"/>
                </a:solidFill>
                <a:effectLst/>
                <a:latin typeface="Arial" panose="020B0604020202020204" pitchFamily="34" charset="0"/>
              </a:rPr>
              <a:t> se stal jedním z 10 </a:t>
            </a:r>
            <a:r>
              <a:rPr lang="cs-CZ" dirty="0">
                <a:solidFill>
                  <a:srgbClr val="3366CC"/>
                </a:solidFill>
                <a:latin typeface="Arial" panose="020B0604020202020204" pitchFamily="34" charset="0"/>
              </a:rPr>
              <a:t>stratégů</a:t>
            </a:r>
            <a:endParaRPr lang="cs-CZ" b="0" i="0" dirty="0">
              <a:solidFill>
                <a:srgbClr val="202122"/>
              </a:solidFill>
              <a:effectLst/>
              <a:latin typeface="Arial" panose="020B0604020202020204" pitchFamily="34" charset="0"/>
            </a:endParaRPr>
          </a:p>
          <a:p>
            <a:r>
              <a:rPr lang="cs-CZ" b="0" i="0" dirty="0">
                <a:solidFill>
                  <a:srgbClr val="202122"/>
                </a:solidFill>
                <a:effectLst/>
                <a:latin typeface="Arial" panose="020B0604020202020204" pitchFamily="34" charset="0"/>
              </a:rPr>
              <a:t>424/423 př. </a:t>
            </a:r>
            <a:r>
              <a:rPr lang="cs-CZ" dirty="0">
                <a:solidFill>
                  <a:srgbClr val="202122"/>
                </a:solidFill>
                <a:latin typeface="Arial" panose="020B0604020202020204" pitchFamily="34" charset="0"/>
              </a:rPr>
              <a:t>n</a:t>
            </a:r>
            <a:r>
              <a:rPr lang="cs-CZ" b="0" i="0" dirty="0">
                <a:solidFill>
                  <a:srgbClr val="202122"/>
                </a:solidFill>
                <a:effectLst/>
                <a:latin typeface="Arial" panose="020B0604020202020204" pitchFamily="34" charset="0"/>
              </a:rPr>
              <a:t>. l. spartský vojevůdce </a:t>
            </a:r>
            <a:r>
              <a:rPr lang="cs-CZ" b="0" i="0" u="none" strike="noStrike" dirty="0" err="1">
                <a:solidFill>
                  <a:srgbClr val="3366CC"/>
                </a:solidFill>
                <a:effectLst/>
                <a:latin typeface="Arial" panose="020B0604020202020204" pitchFamily="34" charset="0"/>
                <a:hlinkClick r:id="rId3" tooltip="Brásidás"/>
              </a:rPr>
              <a:t>Brásidás</a:t>
            </a:r>
            <a:r>
              <a:rPr lang="cs-CZ" b="0" i="0" dirty="0">
                <a:solidFill>
                  <a:srgbClr val="202122"/>
                </a:solidFill>
                <a:effectLst/>
                <a:latin typeface="Arial" panose="020B0604020202020204" pitchFamily="34" charset="0"/>
              </a:rPr>
              <a:t> napadl město </a:t>
            </a:r>
            <a:r>
              <a:rPr lang="cs-CZ" b="0" i="0" u="none" strike="noStrike" dirty="0" err="1">
                <a:solidFill>
                  <a:srgbClr val="3366CC"/>
                </a:solidFill>
                <a:effectLst/>
                <a:latin typeface="Arial" panose="020B0604020202020204" pitchFamily="34" charset="0"/>
                <a:hlinkClick r:id="rId4" tooltip="Amfipoli"/>
              </a:rPr>
              <a:t>Amfipolis</a:t>
            </a:r>
            <a:r>
              <a:rPr lang="cs-CZ" b="0" i="0" dirty="0">
                <a:solidFill>
                  <a:srgbClr val="202122"/>
                </a:solidFill>
                <a:effectLst/>
                <a:latin typeface="Arial" panose="020B0604020202020204" pitchFamily="34" charset="0"/>
              </a:rPr>
              <a:t>, jejíž velitel </a:t>
            </a:r>
            <a:r>
              <a:rPr lang="cs-CZ" b="0" i="0" dirty="0" err="1">
                <a:solidFill>
                  <a:srgbClr val="202122"/>
                </a:solidFill>
                <a:effectLst/>
                <a:latin typeface="Arial" panose="020B0604020202020204" pitchFamily="34" charset="0"/>
              </a:rPr>
              <a:t>Euklés</a:t>
            </a:r>
            <a:r>
              <a:rPr lang="cs-CZ" b="0" i="0" dirty="0">
                <a:solidFill>
                  <a:srgbClr val="202122"/>
                </a:solidFill>
                <a:effectLst/>
                <a:latin typeface="Arial" panose="020B0604020202020204" pitchFamily="34" charset="0"/>
              </a:rPr>
              <a:t> poslal k </a:t>
            </a:r>
            <a:r>
              <a:rPr lang="cs-CZ" b="0" i="0" dirty="0" err="1">
                <a:solidFill>
                  <a:srgbClr val="202122"/>
                </a:solidFill>
                <a:effectLst/>
                <a:latin typeface="Arial" panose="020B0604020202020204" pitchFamily="34" charset="0"/>
              </a:rPr>
              <a:t>Thúkydidovi</a:t>
            </a:r>
            <a:r>
              <a:rPr lang="cs-CZ" b="0" i="0" dirty="0">
                <a:solidFill>
                  <a:srgbClr val="202122"/>
                </a:solidFill>
                <a:effectLst/>
                <a:latin typeface="Arial" panose="020B0604020202020204" pitchFamily="34" charset="0"/>
              </a:rPr>
              <a:t> pro pomoc. </a:t>
            </a:r>
            <a:r>
              <a:rPr lang="cs-CZ" b="0" i="0" dirty="0" err="1">
                <a:solidFill>
                  <a:srgbClr val="202122"/>
                </a:solidFill>
                <a:effectLst/>
                <a:latin typeface="Arial" panose="020B0604020202020204" pitchFamily="34" charset="0"/>
              </a:rPr>
              <a:t>Thúkydidés</a:t>
            </a:r>
            <a:r>
              <a:rPr lang="cs-CZ" b="0" i="0" dirty="0">
                <a:solidFill>
                  <a:srgbClr val="202122"/>
                </a:solidFill>
                <a:effectLst/>
                <a:latin typeface="Arial" panose="020B0604020202020204" pitchFamily="34" charset="0"/>
              </a:rPr>
              <a:t> dorazil pozdě, město již se vzdalo, a proto byl poslán do vyhnanství, kde strávil 28 let. </a:t>
            </a:r>
          </a:p>
          <a:p>
            <a:r>
              <a:rPr lang="cs-CZ" b="0" i="0" dirty="0">
                <a:solidFill>
                  <a:srgbClr val="202122"/>
                </a:solidFill>
                <a:effectLst/>
                <a:latin typeface="Arial" panose="020B0604020202020204" pitchFamily="34" charset="0"/>
              </a:rPr>
              <a:t>Paradoxně mu to umožnilo pozorovat události z perspektivy obou táborů a relativně volně se mezi nimi i pohybovat, což mu pomohlo při vytvoření jeho jediného známého díla </a:t>
            </a:r>
            <a:r>
              <a:rPr lang="cs-CZ" b="0" i="1" u="none" strike="noStrike" dirty="0">
                <a:solidFill>
                  <a:srgbClr val="3366CC"/>
                </a:solidFill>
                <a:effectLst/>
                <a:latin typeface="Arial" panose="020B0604020202020204" pitchFamily="34" charset="0"/>
                <a:hlinkClick r:id="rId5" tooltip="Dějiny peloponéské války"/>
              </a:rPr>
              <a:t>Dějiny peloponéské války</a:t>
            </a:r>
            <a:r>
              <a:rPr lang="cs-CZ" b="0" i="0" dirty="0">
                <a:solidFill>
                  <a:srgbClr val="202122"/>
                </a:solidFill>
                <a:effectLst/>
                <a:latin typeface="Arial" panose="020B0604020202020204" pitchFamily="34" charset="0"/>
              </a:rPr>
              <a:t> do roku 411 př. n. l.</a:t>
            </a:r>
          </a:p>
          <a:p>
            <a:r>
              <a:rPr lang="cs-CZ" b="0" i="0" dirty="0">
                <a:solidFill>
                  <a:srgbClr val="202122"/>
                </a:solidFill>
                <a:effectLst/>
                <a:latin typeface="Arial" panose="020B0604020202020204" pitchFamily="34" charset="0"/>
              </a:rPr>
              <a:t> Roku </a:t>
            </a:r>
            <a:r>
              <a:rPr lang="cs-CZ" b="0" i="0" u="none" strike="noStrike" dirty="0">
                <a:solidFill>
                  <a:srgbClr val="3366CC"/>
                </a:solidFill>
                <a:effectLst/>
                <a:latin typeface="Arial" panose="020B0604020202020204" pitchFamily="34" charset="0"/>
                <a:hlinkClick r:id="rId6" tooltip="404 př. n. l."/>
              </a:rPr>
              <a:t>404 př. n. l.</a:t>
            </a:r>
            <a:r>
              <a:rPr lang="cs-CZ" b="0" i="0" dirty="0">
                <a:solidFill>
                  <a:srgbClr val="202122"/>
                </a:solidFill>
                <a:effectLst/>
                <a:latin typeface="Arial" panose="020B0604020202020204" pitchFamily="34" charset="0"/>
              </a:rPr>
              <a:t> mu bylo po porážce Athén povoleno vrátit se domů.</a:t>
            </a:r>
            <a:endParaRPr lang="cs-CZ" dirty="0"/>
          </a:p>
        </p:txBody>
      </p:sp>
      <p:pic>
        <p:nvPicPr>
          <p:cNvPr id="4098" name="Picture 2" descr="undefined">
            <a:extLst>
              <a:ext uri="{FF2B5EF4-FFF2-40B4-BE49-F238E27FC236}">
                <a16:creationId xmlns:a16="http://schemas.microsoft.com/office/drawing/2014/main" id="{63164EFB-EA19-4FD9-AF35-72AD5B9C36B6}"/>
              </a:ext>
            </a:extLst>
          </p:cNvPr>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1863407" y="1825625"/>
            <a:ext cx="313118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975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D7D54-358A-4FCA-A7CE-2B74D41A089E}"/>
              </a:ext>
            </a:extLst>
          </p:cNvPr>
          <p:cNvSpPr>
            <a:spLocks noGrp="1"/>
          </p:cNvSpPr>
          <p:nvPr>
            <p:ph type="title"/>
          </p:nvPr>
        </p:nvSpPr>
        <p:spPr/>
        <p:txBody>
          <a:bodyPr/>
          <a:lstStyle/>
          <a:p>
            <a:r>
              <a:rPr lang="cs-CZ" b="1" dirty="0"/>
              <a:t>Příčiny války	</a:t>
            </a:r>
            <a:r>
              <a:rPr lang="cs-CZ" dirty="0"/>
              <a:t>			</a:t>
            </a:r>
            <a:r>
              <a:rPr lang="cs-CZ" b="1" dirty="0"/>
              <a:t>Etapy války</a:t>
            </a:r>
          </a:p>
        </p:txBody>
      </p:sp>
      <p:sp>
        <p:nvSpPr>
          <p:cNvPr id="3" name="Zástupný obsah 2">
            <a:extLst>
              <a:ext uri="{FF2B5EF4-FFF2-40B4-BE49-F238E27FC236}">
                <a16:creationId xmlns:a16="http://schemas.microsoft.com/office/drawing/2014/main" id="{1C87340A-6E71-45D1-A2A9-195AD8E1DD08}"/>
              </a:ext>
            </a:extLst>
          </p:cNvPr>
          <p:cNvSpPr>
            <a:spLocks noGrp="1"/>
          </p:cNvSpPr>
          <p:nvPr>
            <p:ph sz="half" idx="1"/>
          </p:nvPr>
        </p:nvSpPr>
        <p:spPr/>
        <p:txBody>
          <a:bodyPr>
            <a:normAutofit fontScale="62500" lnSpcReduction="20000"/>
          </a:bodyPr>
          <a:lstStyle/>
          <a:p>
            <a:pPr algn="l"/>
            <a:endParaRPr lang="cs-CZ" b="0" i="0" dirty="0">
              <a:solidFill>
                <a:srgbClr val="202122"/>
              </a:solidFill>
              <a:effectLst/>
              <a:latin typeface="Arial" panose="020B0604020202020204" pitchFamily="34" charset="0"/>
            </a:endParaRPr>
          </a:p>
          <a:p>
            <a:pPr algn="l"/>
            <a:r>
              <a:rPr lang="cs-CZ" b="0" i="0" dirty="0">
                <a:solidFill>
                  <a:srgbClr val="202122"/>
                </a:solidFill>
                <a:effectLst/>
                <a:latin typeface="Arial" panose="020B0604020202020204" pitchFamily="34" charset="0"/>
              </a:rPr>
              <a:t>V létě roku </a:t>
            </a:r>
            <a:r>
              <a:rPr lang="cs-CZ" b="0" i="0" u="none" strike="noStrike" dirty="0">
                <a:solidFill>
                  <a:srgbClr val="3366CC"/>
                </a:solidFill>
                <a:effectLst/>
                <a:latin typeface="Arial" panose="020B0604020202020204" pitchFamily="34" charset="0"/>
                <a:hlinkClick r:id="rId2" tooltip="432 př. n. l."/>
              </a:rPr>
              <a:t>432 př. n. l.</a:t>
            </a:r>
            <a:r>
              <a:rPr lang="cs-CZ" b="0" i="0" dirty="0">
                <a:solidFill>
                  <a:srgbClr val="202122"/>
                </a:solidFill>
                <a:effectLst/>
                <a:latin typeface="Arial" panose="020B0604020202020204" pitchFamily="34" charset="0"/>
              </a:rPr>
              <a:t> vyzývali nespokojení členové peloponéského spolku Spartu, aby zasáhla – zájem </a:t>
            </a:r>
            <a:r>
              <a:rPr lang="cs-CZ" b="0" i="0" dirty="0" err="1">
                <a:solidFill>
                  <a:srgbClr val="202122"/>
                </a:solidFill>
                <a:effectLst/>
                <a:latin typeface="Arial" panose="020B0604020202020204" pitchFamily="34" charset="0"/>
              </a:rPr>
              <a:t>Korinta</a:t>
            </a:r>
            <a:endParaRPr lang="cs-CZ" b="0" i="0" dirty="0">
              <a:solidFill>
                <a:srgbClr val="202122"/>
              </a:solidFill>
              <a:effectLst/>
              <a:latin typeface="Arial" panose="020B0604020202020204" pitchFamily="34" charset="0"/>
            </a:endParaRPr>
          </a:p>
          <a:p>
            <a:pPr algn="l"/>
            <a:r>
              <a:rPr lang="cs-CZ" b="0" i="0" dirty="0">
                <a:solidFill>
                  <a:srgbClr val="202122"/>
                </a:solidFill>
                <a:effectLst/>
                <a:latin typeface="Arial" panose="020B0604020202020204" pitchFamily="34" charset="0"/>
              </a:rPr>
              <a:t>Athény byly nejprve prohlášeny za narušitele míru uzavřeného v roce 446 př. n. l., načež následovalo formální vyhlášení války.</a:t>
            </a:r>
          </a:p>
          <a:p>
            <a:pPr algn="l"/>
            <a:r>
              <a:rPr lang="cs-CZ" b="0" i="0" dirty="0">
                <a:solidFill>
                  <a:srgbClr val="202122"/>
                </a:solidFill>
                <a:effectLst/>
                <a:latin typeface="Arial" panose="020B0604020202020204" pitchFamily="34" charset="0"/>
              </a:rPr>
              <a:t> Současně také </a:t>
            </a:r>
            <a:r>
              <a:rPr lang="cs-CZ" b="0" i="0" dirty="0" err="1">
                <a:solidFill>
                  <a:srgbClr val="202122"/>
                </a:solidFill>
                <a:effectLst/>
                <a:latin typeface="Arial" panose="020B0604020202020204" pitchFamily="34" charset="0"/>
              </a:rPr>
              <a:t>Periklés</a:t>
            </a:r>
            <a:r>
              <a:rPr lang="cs-CZ" b="0" i="0" dirty="0">
                <a:solidFill>
                  <a:srgbClr val="202122"/>
                </a:solidFill>
                <a:effectLst/>
                <a:latin typeface="Arial" panose="020B0604020202020204" pitchFamily="34" charset="0"/>
              </a:rPr>
              <a:t> přesvědčoval v Athénách lidové shromáždění o nutnosti zahájení války. </a:t>
            </a:r>
            <a:endParaRPr lang="cs-CZ" dirty="0">
              <a:solidFill>
                <a:srgbClr val="202122"/>
              </a:solidFill>
              <a:latin typeface="Arial" panose="020B0604020202020204" pitchFamily="34" charset="0"/>
            </a:endParaRPr>
          </a:p>
          <a:p>
            <a:pPr algn="l"/>
            <a:r>
              <a:rPr lang="cs-CZ" b="0" i="0" dirty="0" err="1">
                <a:solidFill>
                  <a:srgbClr val="202122"/>
                </a:solidFill>
                <a:effectLst/>
                <a:latin typeface="Arial" panose="020B0604020202020204" pitchFamily="34" charset="0"/>
              </a:rPr>
              <a:t>Periklova</a:t>
            </a:r>
            <a:r>
              <a:rPr lang="cs-CZ" b="0" i="0" dirty="0">
                <a:solidFill>
                  <a:srgbClr val="202122"/>
                </a:solidFill>
                <a:effectLst/>
                <a:latin typeface="Arial" panose="020B0604020202020204" pitchFamily="34" charset="0"/>
              </a:rPr>
              <a:t> ochota podstoupit riziko válečného konfliktu a spartská obava z toho, že jeden nebo více spojenců vystoupí z peloponéského spolku, byly těmi hlavními příčinami války.</a:t>
            </a:r>
          </a:p>
          <a:p>
            <a:pPr algn="l"/>
            <a:r>
              <a:rPr lang="cs-CZ" b="0" i="0" dirty="0" err="1">
                <a:solidFill>
                  <a:srgbClr val="202122"/>
                </a:solidFill>
                <a:effectLst/>
                <a:latin typeface="Arial" panose="020B0604020202020204" pitchFamily="34" charset="0"/>
              </a:rPr>
              <a:t>Thúkydidés</a:t>
            </a:r>
            <a:r>
              <a:rPr lang="cs-CZ" b="0" i="0" dirty="0">
                <a:solidFill>
                  <a:srgbClr val="202122"/>
                </a:solidFill>
                <a:effectLst/>
                <a:latin typeface="Arial" panose="020B0604020202020204" pitchFamily="34" charset="0"/>
              </a:rPr>
              <a:t> za skutečný důvod války pokládal strach Sparťanů ze vzrůstající moci Athén a podle jeho mínění byl konflikt víceméně nevyhnutelný.</a:t>
            </a:r>
          </a:p>
          <a:p>
            <a:endParaRPr lang="cs-CZ" dirty="0"/>
          </a:p>
        </p:txBody>
      </p:sp>
      <p:sp>
        <p:nvSpPr>
          <p:cNvPr id="4" name="Zástupný obsah 3">
            <a:extLst>
              <a:ext uri="{FF2B5EF4-FFF2-40B4-BE49-F238E27FC236}">
                <a16:creationId xmlns:a16="http://schemas.microsoft.com/office/drawing/2014/main" id="{75B8008D-D20E-49E3-873C-ABAADEAA2F08}"/>
              </a:ext>
            </a:extLst>
          </p:cNvPr>
          <p:cNvSpPr>
            <a:spLocks noGrp="1"/>
          </p:cNvSpPr>
          <p:nvPr>
            <p:ph sz="half" idx="2"/>
          </p:nvPr>
        </p:nvSpPr>
        <p:spPr>
          <a:xfrm>
            <a:off x="6172202" y="1989255"/>
            <a:ext cx="5181600" cy="4351338"/>
          </a:xfrm>
        </p:spPr>
        <p:txBody>
          <a:bodyPr>
            <a:normAutofit fontScale="62500" lnSpcReduction="20000"/>
          </a:bodyPr>
          <a:lstStyle/>
          <a:p>
            <a:endParaRPr lang="cs-CZ" dirty="0"/>
          </a:p>
          <a:p>
            <a:r>
              <a:rPr lang="cs-CZ" dirty="0" err="1"/>
              <a:t>Archidámova</a:t>
            </a:r>
            <a:r>
              <a:rPr lang="cs-CZ" dirty="0"/>
              <a:t> válka</a:t>
            </a:r>
          </a:p>
          <a:p>
            <a:r>
              <a:rPr lang="cs-CZ" dirty="0"/>
              <a:t>(431-421 př.)</a:t>
            </a:r>
          </a:p>
          <a:p>
            <a:endParaRPr lang="cs-CZ" dirty="0"/>
          </a:p>
          <a:p>
            <a:r>
              <a:rPr lang="cs-CZ" dirty="0" err="1"/>
              <a:t>Níkiův</a:t>
            </a:r>
            <a:r>
              <a:rPr lang="cs-CZ" dirty="0"/>
              <a:t> mír</a:t>
            </a:r>
          </a:p>
          <a:p>
            <a:r>
              <a:rPr lang="cs-CZ" dirty="0"/>
              <a:t>(421-413 př.)</a:t>
            </a:r>
          </a:p>
          <a:p>
            <a:r>
              <a:rPr lang="cs-CZ" dirty="0" err="1"/>
              <a:t>Alkibiadova</a:t>
            </a:r>
            <a:r>
              <a:rPr lang="cs-CZ" dirty="0"/>
              <a:t> výprava na Sicílii</a:t>
            </a:r>
          </a:p>
          <a:p>
            <a:r>
              <a:rPr lang="cs-CZ" dirty="0"/>
              <a:t>(415 př.)</a:t>
            </a:r>
          </a:p>
          <a:p>
            <a:endParaRPr lang="cs-CZ" dirty="0"/>
          </a:p>
          <a:p>
            <a:r>
              <a:rPr lang="cs-CZ" dirty="0" err="1"/>
              <a:t>Dekelejská</a:t>
            </a:r>
            <a:r>
              <a:rPr lang="cs-CZ" dirty="0"/>
              <a:t> válka</a:t>
            </a:r>
          </a:p>
          <a:p>
            <a:r>
              <a:rPr lang="cs-CZ" dirty="0"/>
              <a:t>(413-404 př.)</a:t>
            </a:r>
          </a:p>
        </p:txBody>
      </p:sp>
    </p:spTree>
    <p:extLst>
      <p:ext uri="{BB962C8B-B14F-4D97-AF65-F5344CB8AC3E}">
        <p14:creationId xmlns:p14="http://schemas.microsoft.com/office/powerpoint/2010/main" val="870383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E890DC-5825-40D2-AD29-9F9546449FC7}"/>
              </a:ext>
            </a:extLst>
          </p:cNvPr>
          <p:cNvSpPr>
            <a:spLocks noGrp="1"/>
          </p:cNvSpPr>
          <p:nvPr>
            <p:ph type="title"/>
          </p:nvPr>
        </p:nvSpPr>
        <p:spPr/>
        <p:txBody>
          <a:bodyPr/>
          <a:lstStyle/>
          <a:p>
            <a:r>
              <a:rPr lang="cs-CZ" b="1" dirty="0" err="1"/>
              <a:t>Xenofon</a:t>
            </a:r>
            <a:r>
              <a:rPr lang="cs-CZ" b="1" dirty="0"/>
              <a:t> rozmlouvající se </a:t>
            </a:r>
            <a:r>
              <a:rPr lang="cs-CZ" b="1" dirty="0" err="1"/>
              <a:t>Sókratem</a:t>
            </a:r>
            <a:br>
              <a:rPr lang="cs-CZ" b="1" dirty="0"/>
            </a:br>
            <a:r>
              <a:rPr lang="cs-CZ" b="1" dirty="0"/>
              <a:t>Rafael, Athénská škola</a:t>
            </a:r>
          </a:p>
        </p:txBody>
      </p:sp>
      <p:sp>
        <p:nvSpPr>
          <p:cNvPr id="4" name="Zástupný obsah 3">
            <a:extLst>
              <a:ext uri="{FF2B5EF4-FFF2-40B4-BE49-F238E27FC236}">
                <a16:creationId xmlns:a16="http://schemas.microsoft.com/office/drawing/2014/main" id="{A5BFCCF4-E4AC-4C35-B828-E176B6061D35}"/>
              </a:ext>
            </a:extLst>
          </p:cNvPr>
          <p:cNvSpPr>
            <a:spLocks noGrp="1"/>
          </p:cNvSpPr>
          <p:nvPr>
            <p:ph sz="half" idx="2"/>
          </p:nvPr>
        </p:nvSpPr>
        <p:spPr/>
        <p:txBody>
          <a:bodyPr/>
          <a:lstStyle/>
          <a:p>
            <a:r>
              <a:rPr lang="cs-CZ" b="0" i="1" u="sng" dirty="0">
                <a:solidFill>
                  <a:srgbClr val="D73333"/>
                </a:solidFill>
                <a:effectLst/>
                <a:latin typeface="Arial" panose="020B0604020202020204" pitchFamily="34" charset="0"/>
                <a:hlinkClick r:id="rId2" tooltip="Řecké dějiny (Xenofón) (stránka neexistuje)"/>
              </a:rPr>
              <a:t>Řecké dějiny</a:t>
            </a:r>
            <a:endParaRPr lang="cs-CZ" u="sng" dirty="0">
              <a:solidFill>
                <a:srgbClr val="202122"/>
              </a:solidFill>
              <a:latin typeface="Arial" panose="020B0604020202020204" pitchFamily="34" charset="0"/>
            </a:endParaRPr>
          </a:p>
          <a:p>
            <a:pPr marL="0" indent="0">
              <a:buNone/>
            </a:pPr>
            <a:endParaRPr lang="cs-CZ" b="0" i="0" dirty="0">
              <a:solidFill>
                <a:srgbClr val="202122"/>
              </a:solidFill>
              <a:effectLst/>
              <a:latin typeface="Arial" panose="020B0604020202020204" pitchFamily="34" charset="0"/>
            </a:endParaRPr>
          </a:p>
          <a:p>
            <a:r>
              <a:rPr lang="cs-CZ" dirty="0">
                <a:solidFill>
                  <a:srgbClr val="202122"/>
                </a:solidFill>
                <a:latin typeface="Arial" panose="020B0604020202020204" pitchFamily="34" charset="0"/>
              </a:rPr>
              <a:t>v</a:t>
            </a:r>
            <a:r>
              <a:rPr lang="cs-CZ" b="0" i="0" dirty="0">
                <a:solidFill>
                  <a:srgbClr val="202122"/>
                </a:solidFill>
                <a:effectLst/>
                <a:latin typeface="Arial" panose="020B0604020202020204" pitchFamily="34" charset="0"/>
              </a:rPr>
              <a:t> tomto díle navázal na </a:t>
            </a:r>
            <a:r>
              <a:rPr lang="cs-CZ" b="0" i="0" u="none" strike="noStrike" dirty="0" err="1">
                <a:solidFill>
                  <a:srgbClr val="3366CC"/>
                </a:solidFill>
                <a:effectLst/>
                <a:latin typeface="Arial" panose="020B0604020202020204" pitchFamily="34" charset="0"/>
                <a:hlinkClick r:id="rId3" tooltip="Thúkýdidés"/>
              </a:rPr>
              <a:t>Thúkýdidovy</a:t>
            </a:r>
            <a:r>
              <a:rPr lang="cs-CZ" b="0" i="0" dirty="0">
                <a:solidFill>
                  <a:srgbClr val="202122"/>
                </a:solidFill>
                <a:effectLst/>
                <a:latin typeface="Arial" panose="020B0604020202020204" pitchFamily="34" charset="0"/>
              </a:rPr>
              <a:t> </a:t>
            </a:r>
            <a:r>
              <a:rPr lang="cs-CZ" b="0" i="1" u="none" strike="noStrike" dirty="0">
                <a:solidFill>
                  <a:srgbClr val="3366CC"/>
                </a:solidFill>
                <a:effectLst/>
                <a:latin typeface="Arial" panose="020B0604020202020204" pitchFamily="34" charset="0"/>
                <a:hlinkClick r:id="rId4" tooltip="Dějiny peloponéské války"/>
              </a:rPr>
              <a:t>Dějiny peloponéské války</a:t>
            </a:r>
            <a:endParaRPr lang="cs-CZ" u="none" strike="noStrike" dirty="0">
              <a:solidFill>
                <a:srgbClr val="202122"/>
              </a:solidFill>
              <a:latin typeface="Arial" panose="020B0604020202020204" pitchFamily="34" charset="0"/>
            </a:endParaRPr>
          </a:p>
          <a:p>
            <a:r>
              <a:rPr lang="cs-CZ" b="0" i="0" dirty="0">
                <a:solidFill>
                  <a:srgbClr val="202122"/>
                </a:solidFill>
                <a:effectLst/>
                <a:latin typeface="Arial" panose="020B0604020202020204" pitchFamily="34" charset="0"/>
              </a:rPr>
              <a:t>popsal dějiny let </a:t>
            </a:r>
            <a:r>
              <a:rPr lang="cs-CZ" b="0" i="0" u="none" strike="noStrike" dirty="0">
                <a:solidFill>
                  <a:srgbClr val="3366CC"/>
                </a:solidFill>
                <a:effectLst/>
                <a:latin typeface="Arial" panose="020B0604020202020204" pitchFamily="34" charset="0"/>
                <a:hlinkClick r:id="rId5" tooltip="411 př. n. l."/>
              </a:rPr>
              <a:t>411</a:t>
            </a:r>
            <a:r>
              <a:rPr lang="cs-CZ" b="0" i="0" dirty="0">
                <a:solidFill>
                  <a:srgbClr val="202122"/>
                </a:solidFill>
                <a:effectLst/>
                <a:latin typeface="Arial" panose="020B0604020202020204" pitchFamily="34" charset="0"/>
              </a:rPr>
              <a:t>–</a:t>
            </a:r>
            <a:r>
              <a:rPr lang="cs-CZ" b="0" i="0" u="none" strike="noStrike" dirty="0">
                <a:solidFill>
                  <a:srgbClr val="3366CC"/>
                </a:solidFill>
                <a:effectLst/>
                <a:latin typeface="Arial" panose="020B0604020202020204" pitchFamily="34" charset="0"/>
                <a:hlinkClick r:id="rId6" tooltip="362 př. n. l."/>
              </a:rPr>
              <a:t>362 př. n. l.</a:t>
            </a:r>
            <a:endParaRPr lang="cs-CZ" dirty="0"/>
          </a:p>
        </p:txBody>
      </p:sp>
      <p:pic>
        <p:nvPicPr>
          <p:cNvPr id="5122" name="Picture 2">
            <a:extLst>
              <a:ext uri="{FF2B5EF4-FFF2-40B4-BE49-F238E27FC236}">
                <a16:creationId xmlns:a16="http://schemas.microsoft.com/office/drawing/2014/main" id="{443BC6D4-9016-4736-AC5E-84C48A0C5FDE}"/>
              </a:ext>
            </a:extLst>
          </p:cNvPr>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1713297" y="2290813"/>
            <a:ext cx="2763453" cy="38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54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11D4C0-BADC-4678-AEF8-C0F5D0B7A33D}"/>
              </a:ext>
            </a:extLst>
          </p:cNvPr>
          <p:cNvSpPr>
            <a:spLocks noGrp="1"/>
          </p:cNvSpPr>
          <p:nvPr>
            <p:ph type="title"/>
          </p:nvPr>
        </p:nvSpPr>
        <p:spPr/>
        <p:txBody>
          <a:bodyPr/>
          <a:lstStyle/>
          <a:p>
            <a:r>
              <a:rPr lang="cs-CZ" b="1" dirty="0" err="1"/>
              <a:t>Kalliův</a:t>
            </a:r>
            <a:r>
              <a:rPr lang="cs-CZ" b="1" dirty="0"/>
              <a:t> mír, 449 př.</a:t>
            </a:r>
          </a:p>
        </p:txBody>
      </p:sp>
      <p:sp>
        <p:nvSpPr>
          <p:cNvPr id="3" name="Zástupný obsah 2">
            <a:extLst>
              <a:ext uri="{FF2B5EF4-FFF2-40B4-BE49-F238E27FC236}">
                <a16:creationId xmlns:a16="http://schemas.microsoft.com/office/drawing/2014/main" id="{C0C219BC-89BB-4F3A-B2D6-3E88C1DFBED9}"/>
              </a:ext>
            </a:extLst>
          </p:cNvPr>
          <p:cNvSpPr>
            <a:spLocks noGrp="1"/>
          </p:cNvSpPr>
          <p:nvPr>
            <p:ph idx="1"/>
          </p:nvPr>
        </p:nvSpPr>
        <p:spPr/>
        <p:txBody>
          <a:bodyPr>
            <a:normAutofit fontScale="85000" lnSpcReduction="20000"/>
          </a:bodyPr>
          <a:lstStyle/>
          <a:p>
            <a:r>
              <a:rPr lang="cs-CZ" b="0" i="0" dirty="0">
                <a:solidFill>
                  <a:srgbClr val="202122"/>
                </a:solidFill>
                <a:effectLst/>
                <a:latin typeface="Arial" panose="020B0604020202020204" pitchFamily="34" charset="0"/>
              </a:rPr>
              <a:t>Přesná povaha ujednání, které se stalo známým jako „</a:t>
            </a:r>
            <a:r>
              <a:rPr lang="cs-CZ" b="0" i="0" u="none" strike="noStrike" dirty="0" err="1">
                <a:solidFill>
                  <a:srgbClr val="D73333"/>
                </a:solidFill>
                <a:effectLst/>
                <a:latin typeface="Arial" panose="020B0604020202020204" pitchFamily="34" charset="0"/>
                <a:hlinkClick r:id="rId2" tooltip="Kalliův mír (stránka neexistuje)"/>
              </a:rPr>
              <a:t>Kalliův</a:t>
            </a:r>
            <a:r>
              <a:rPr lang="cs-CZ" b="0" i="0" u="none" strike="noStrike" dirty="0">
                <a:solidFill>
                  <a:srgbClr val="D73333"/>
                </a:solidFill>
                <a:effectLst/>
                <a:latin typeface="Arial" panose="020B0604020202020204" pitchFamily="34" charset="0"/>
                <a:hlinkClick r:id="rId2" tooltip="Kalliův mír (stránka neexistuje)"/>
              </a:rPr>
              <a:t> mír</a:t>
            </a:r>
            <a:r>
              <a:rPr lang="cs-CZ" b="0" i="0" dirty="0">
                <a:solidFill>
                  <a:srgbClr val="202122"/>
                </a:solidFill>
                <a:effectLst/>
                <a:latin typeface="Arial" panose="020B0604020202020204" pitchFamily="34" charset="0"/>
              </a:rPr>
              <a:t>“, zůstává nejasná. </a:t>
            </a:r>
          </a:p>
          <a:p>
            <a:r>
              <a:rPr lang="cs-CZ" b="0" i="0" dirty="0" err="1">
                <a:solidFill>
                  <a:srgbClr val="202122"/>
                </a:solidFill>
                <a:effectLst/>
                <a:latin typeface="Arial" panose="020B0604020202020204" pitchFamily="34" charset="0"/>
              </a:rPr>
              <a:t>Diodóros</a:t>
            </a:r>
            <a:r>
              <a:rPr lang="cs-CZ" b="0" i="0" dirty="0">
                <a:solidFill>
                  <a:srgbClr val="202122"/>
                </a:solidFill>
                <a:effectLst/>
                <a:latin typeface="Arial" panose="020B0604020202020204" pitchFamily="34" charset="0"/>
              </a:rPr>
              <a:t> tvrdí, že se jednalo o „významnou smlouvu“, avšak </a:t>
            </a:r>
            <a:r>
              <a:rPr lang="cs-CZ" b="0" i="0" u="none" strike="noStrike" dirty="0" err="1">
                <a:solidFill>
                  <a:srgbClr val="3366CC"/>
                </a:solidFill>
                <a:effectLst/>
                <a:latin typeface="Arial" panose="020B0604020202020204" pitchFamily="34" charset="0"/>
                <a:hlinkClick r:id="rId3" tooltip="Thúkydidés"/>
              </a:rPr>
              <a:t>Thúkýdidés</a:t>
            </a:r>
            <a:r>
              <a:rPr lang="cs-CZ" b="0" i="0" dirty="0">
                <a:solidFill>
                  <a:srgbClr val="202122"/>
                </a:solidFill>
                <a:effectLst/>
                <a:latin typeface="Arial" panose="020B0604020202020204" pitchFamily="34" charset="0"/>
              </a:rPr>
              <a:t> o ní nepodává žádné zprávy. </a:t>
            </a:r>
          </a:p>
          <a:p>
            <a:r>
              <a:rPr lang="cs-CZ" b="0" i="0" dirty="0">
                <a:solidFill>
                  <a:srgbClr val="202122"/>
                </a:solidFill>
                <a:effectLst/>
                <a:latin typeface="Arial" panose="020B0604020202020204" pitchFamily="34" charset="0"/>
              </a:rPr>
              <a:t>Historicita </a:t>
            </a:r>
            <a:r>
              <a:rPr lang="cs-CZ" b="0" i="0" dirty="0" err="1">
                <a:solidFill>
                  <a:srgbClr val="202122"/>
                </a:solidFill>
                <a:effectLst/>
                <a:latin typeface="Arial" panose="020B0604020202020204" pitchFamily="34" charset="0"/>
              </a:rPr>
              <a:t>Kalliova</a:t>
            </a:r>
            <a:r>
              <a:rPr lang="cs-CZ" b="0" i="0" dirty="0">
                <a:solidFill>
                  <a:srgbClr val="202122"/>
                </a:solidFill>
                <a:effectLst/>
                <a:latin typeface="Arial" panose="020B0604020202020204" pitchFamily="34" charset="0"/>
              </a:rPr>
              <a:t> míru je přinejmenším sporná.</a:t>
            </a:r>
          </a:p>
          <a:p>
            <a:r>
              <a:rPr lang="cs-CZ" b="1" i="0" dirty="0">
                <a:solidFill>
                  <a:srgbClr val="202122"/>
                </a:solidFill>
                <a:effectLst/>
                <a:latin typeface="Arial" panose="020B0604020202020204" pitchFamily="34" charset="0"/>
              </a:rPr>
              <a:t>Podmínky obsažené v míru </a:t>
            </a:r>
            <a:r>
              <a:rPr lang="cs-CZ" b="0" i="0" dirty="0">
                <a:solidFill>
                  <a:srgbClr val="202122"/>
                </a:solidFill>
                <a:effectLst/>
                <a:latin typeface="Arial" panose="020B0604020202020204" pitchFamily="34" charset="0"/>
              </a:rPr>
              <a:t>byly podle </a:t>
            </a:r>
            <a:r>
              <a:rPr lang="cs-CZ" b="0" i="0" dirty="0" err="1">
                <a:solidFill>
                  <a:srgbClr val="202122"/>
                </a:solidFill>
                <a:effectLst/>
                <a:latin typeface="Arial" panose="020B0604020202020204" pitchFamily="34" charset="0"/>
              </a:rPr>
              <a:t>Diodóra</a:t>
            </a:r>
            <a:r>
              <a:rPr lang="cs-CZ" b="0" i="0" dirty="0">
                <a:solidFill>
                  <a:srgbClr val="202122"/>
                </a:solidFill>
                <a:effectLst/>
                <a:latin typeface="Arial" panose="020B0604020202020204" pitchFamily="34" charset="0"/>
              </a:rPr>
              <a:t> následující: </a:t>
            </a:r>
          </a:p>
          <a:p>
            <a:pPr marL="0" indent="0">
              <a:buNone/>
            </a:pPr>
            <a:r>
              <a:rPr lang="cs-CZ" b="0" i="0" dirty="0">
                <a:solidFill>
                  <a:srgbClr val="202122"/>
                </a:solidFill>
                <a:effectLst/>
                <a:latin typeface="Arial" panose="020B0604020202020204" pitchFamily="34" charset="0"/>
              </a:rPr>
              <a:t>	a/všechny řecké obce v Asii obdrží autonomii; </a:t>
            </a:r>
          </a:p>
          <a:p>
            <a:pPr marL="0" indent="0">
              <a:buNone/>
            </a:pPr>
            <a:r>
              <a:rPr lang="cs-CZ" b="0" i="0" dirty="0">
                <a:solidFill>
                  <a:srgbClr val="202122"/>
                </a:solidFill>
                <a:effectLst/>
                <a:latin typeface="Arial" panose="020B0604020202020204" pitchFamily="34" charset="0"/>
              </a:rPr>
              <a:t>	</a:t>
            </a:r>
            <a:r>
              <a:rPr lang="cs-CZ" dirty="0">
                <a:solidFill>
                  <a:srgbClr val="202122"/>
                </a:solidFill>
                <a:latin typeface="Arial" panose="020B0604020202020204" pitchFamily="34" charset="0"/>
              </a:rPr>
              <a:t>b/</a:t>
            </a:r>
            <a:r>
              <a:rPr lang="cs-CZ" b="0" i="0" dirty="0">
                <a:solidFill>
                  <a:srgbClr val="202122"/>
                </a:solidFill>
                <a:effectLst/>
                <a:latin typeface="Arial" panose="020B0604020202020204" pitchFamily="34" charset="0"/>
              </a:rPr>
              <a:t>maloasijští satrapové se smějí přiblížit k řeckým obcím nanejvýš do 	vzdálenosti tří dnů chůze; </a:t>
            </a:r>
          </a:p>
          <a:p>
            <a:pPr marL="0" indent="0">
              <a:buNone/>
            </a:pPr>
            <a:r>
              <a:rPr lang="cs-CZ" dirty="0">
                <a:solidFill>
                  <a:srgbClr val="202122"/>
                </a:solidFill>
                <a:latin typeface="Arial" panose="020B0604020202020204" pitchFamily="34" charset="0"/>
              </a:rPr>
              <a:t>	c/ </a:t>
            </a:r>
            <a:r>
              <a:rPr lang="cs-CZ" b="0" i="0" dirty="0">
                <a:solidFill>
                  <a:srgbClr val="202122"/>
                </a:solidFill>
                <a:effectLst/>
                <a:latin typeface="Arial" panose="020B0604020202020204" pitchFamily="34" charset="0"/>
              </a:rPr>
              <a:t>žádná perská válečná loď se nesmí plavit v Egejském moři nebo 	</a:t>
            </a:r>
            <a:r>
              <a:rPr lang="cs-CZ" b="0" i="0" dirty="0" err="1">
                <a:solidFill>
                  <a:srgbClr val="202122"/>
                </a:solidFill>
                <a:effectLst/>
                <a:latin typeface="Arial" panose="020B0604020202020204" pitchFamily="34" charset="0"/>
              </a:rPr>
              <a:t>Propontidě</a:t>
            </a:r>
            <a:endParaRPr lang="cs-CZ" dirty="0">
              <a:solidFill>
                <a:srgbClr val="202122"/>
              </a:solidFill>
              <a:latin typeface="Arial" panose="020B0604020202020204" pitchFamily="34" charset="0"/>
            </a:endParaRPr>
          </a:p>
          <a:p>
            <a:pPr marL="0" indent="0">
              <a:buNone/>
            </a:pPr>
            <a:r>
              <a:rPr lang="cs-CZ" b="0" i="0" dirty="0">
                <a:solidFill>
                  <a:srgbClr val="202122"/>
                </a:solidFill>
                <a:effectLst/>
                <a:latin typeface="Arial" panose="020B0604020202020204" pitchFamily="34" charset="0"/>
              </a:rPr>
              <a:t>Bez ohledu na to, zda byl </a:t>
            </a:r>
            <a:r>
              <a:rPr lang="cs-CZ" b="0" i="0" dirty="0" err="1">
                <a:solidFill>
                  <a:srgbClr val="202122"/>
                </a:solidFill>
                <a:effectLst/>
                <a:latin typeface="Arial" panose="020B0604020202020204" pitchFamily="34" charset="0"/>
              </a:rPr>
              <a:t>Kalliův</a:t>
            </a:r>
            <a:r>
              <a:rPr lang="cs-CZ" b="0" i="0" dirty="0">
                <a:solidFill>
                  <a:srgbClr val="202122"/>
                </a:solidFill>
                <a:effectLst/>
                <a:latin typeface="Arial" panose="020B0604020202020204" pitchFamily="34" charset="0"/>
              </a:rPr>
              <a:t> mír skutečně uzavřen, období řecko-perských válek v polovině </a:t>
            </a:r>
            <a:r>
              <a:rPr lang="cs-CZ" b="0" i="0" u="none" strike="noStrike" dirty="0">
                <a:solidFill>
                  <a:srgbClr val="3366CC"/>
                </a:solidFill>
                <a:effectLst/>
                <a:latin typeface="Arial" panose="020B0604020202020204" pitchFamily="34" charset="0"/>
                <a:hlinkClick r:id="rId4" tooltip="5. století př. n. l."/>
              </a:rPr>
              <a:t>5. století př. n. l.</a:t>
            </a:r>
            <a:r>
              <a:rPr lang="cs-CZ" b="0" i="0" dirty="0">
                <a:solidFill>
                  <a:srgbClr val="202122"/>
                </a:solidFill>
                <a:effectLst/>
                <a:latin typeface="Arial" panose="020B0604020202020204" pitchFamily="34" charset="0"/>
              </a:rPr>
              <a:t> definitivně skončilo.</a:t>
            </a:r>
            <a:endParaRPr lang="cs-CZ" dirty="0"/>
          </a:p>
        </p:txBody>
      </p:sp>
    </p:spTree>
    <p:extLst>
      <p:ext uri="{BB962C8B-B14F-4D97-AF65-F5344CB8AC3E}">
        <p14:creationId xmlns:p14="http://schemas.microsoft.com/office/powerpoint/2010/main" val="3468474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1CA77F-A6DB-4D79-8081-E463ACAE86F9}"/>
              </a:ext>
            </a:extLst>
          </p:cNvPr>
          <p:cNvSpPr>
            <a:spLocks noGrp="1"/>
          </p:cNvSpPr>
          <p:nvPr>
            <p:ph type="title"/>
          </p:nvPr>
        </p:nvSpPr>
        <p:spPr/>
        <p:txBody>
          <a:bodyPr/>
          <a:lstStyle/>
          <a:p>
            <a:r>
              <a:rPr lang="cs-CZ" sz="4400" u="sng" dirty="0">
                <a:effectLst/>
                <a:latin typeface="Times New Roman" panose="02020603050405020304" pitchFamily="18" charset="0"/>
                <a:ea typeface="Times New Roman" panose="02020603050405020304" pitchFamily="18" charset="0"/>
              </a:rPr>
              <a:t>THÚKYDIDÉS: Dějiny peloponéské války. (I, 118).</a:t>
            </a:r>
            <a:endParaRPr lang="cs-CZ" dirty="0"/>
          </a:p>
        </p:txBody>
      </p:sp>
      <p:sp>
        <p:nvSpPr>
          <p:cNvPr id="3" name="Zástupný obsah 2">
            <a:extLst>
              <a:ext uri="{FF2B5EF4-FFF2-40B4-BE49-F238E27FC236}">
                <a16:creationId xmlns:a16="http://schemas.microsoft.com/office/drawing/2014/main" id="{E9763E73-A68F-421A-9E12-45FA3C313890}"/>
              </a:ext>
            </a:extLst>
          </p:cNvPr>
          <p:cNvSpPr>
            <a:spLocks noGrp="1"/>
          </p:cNvSpPr>
          <p:nvPr>
            <p:ph idx="1"/>
          </p:nvPr>
        </p:nvSpPr>
        <p:spPr/>
        <p:txBody>
          <a:bodyPr/>
          <a:lstStyle/>
          <a:p>
            <a:pPr algn="just"/>
            <a:endParaRPr lang="cs-CZ" sz="1800" dirty="0">
              <a:effectLst/>
              <a:latin typeface="Times New Roman" panose="02020603050405020304" pitchFamily="18" charset="0"/>
              <a:ea typeface="Times New Roman" panose="02020603050405020304" pitchFamily="18" charset="0"/>
            </a:endParaRPr>
          </a:p>
          <a:p>
            <a:pPr algn="just"/>
            <a:r>
              <a:rPr lang="cs-CZ" sz="1800" i="1" dirty="0">
                <a:effectLst/>
                <a:latin typeface="Times New Roman" panose="02020603050405020304" pitchFamily="18" charset="0"/>
                <a:ea typeface="Times New Roman" panose="02020603050405020304" pitchFamily="18" charset="0"/>
              </a:rPr>
              <a:t>Napětí mezi Spartou a Athénami</a:t>
            </a:r>
            <a:endParaRPr lang="cs-CZ" sz="1800" dirty="0">
              <a:effectLst/>
              <a:latin typeface="Times New Roman" panose="02020603050405020304" pitchFamily="18" charset="0"/>
              <a:ea typeface="Times New Roman" panose="02020603050405020304" pitchFamily="18" charset="0"/>
            </a:endParaRPr>
          </a:p>
          <a:p>
            <a:pPr algn="just"/>
            <a:r>
              <a:rPr lang="cs-CZ" sz="1800" dirty="0">
                <a:effectLst/>
                <a:latin typeface="Times New Roman" panose="02020603050405020304" pitchFamily="18" charset="0"/>
                <a:ea typeface="Times New Roman" panose="02020603050405020304" pitchFamily="18" charset="0"/>
              </a:rPr>
              <a:t>Všechno toto, co udělali Řekové jedni proti druhým i proti barbarovi, se událo zhruba v průběhu padesáti let, počítajíc od Xerxova ústupu do začátku této války. Během nich Athéňané upevnili své panství a velmi posílili svou moc, zatímco </a:t>
            </a:r>
            <a:r>
              <a:rPr lang="cs-CZ" sz="1800" dirty="0" err="1">
                <a:effectLst/>
                <a:latin typeface="Times New Roman" panose="02020603050405020304" pitchFamily="18" charset="0"/>
                <a:ea typeface="Times New Roman" panose="02020603050405020304" pitchFamily="18" charset="0"/>
              </a:rPr>
              <a:t>Lakedaimoňané</a:t>
            </a:r>
            <a:r>
              <a:rPr lang="cs-CZ" sz="1800" dirty="0">
                <a:effectLst/>
                <a:latin typeface="Times New Roman" panose="02020603050405020304" pitchFamily="18" charset="0"/>
                <a:ea typeface="Times New Roman" panose="02020603050405020304" pitchFamily="18" charset="0"/>
              </a:rPr>
              <a:t>, třebaže si to uvědomili, nebránili jim v tom, leda jen málo, a téměř po všechen čas se chovali klidně (vždyť i dřív nikdy příliš nepospíchali  do války, nebyli-li k ní donuceni, a tentokrát je velmi zaměstnávaly války domácí), až se nakonec athénská moc již zjevně zvedla a obrátila se proti jejich spojencům. Tu usoudili </a:t>
            </a:r>
            <a:r>
              <a:rPr lang="cs-CZ" sz="1800" dirty="0" err="1">
                <a:effectLst/>
                <a:latin typeface="Times New Roman" panose="02020603050405020304" pitchFamily="18" charset="0"/>
                <a:ea typeface="Times New Roman" panose="02020603050405020304" pitchFamily="18" charset="0"/>
              </a:rPr>
              <a:t>Lakedaimoňané</a:t>
            </a:r>
            <a:r>
              <a:rPr lang="cs-CZ" sz="1800" dirty="0">
                <a:effectLst/>
                <a:latin typeface="Times New Roman" panose="02020603050405020304" pitchFamily="18" charset="0"/>
                <a:ea typeface="Times New Roman" panose="02020603050405020304" pitchFamily="18" charset="0"/>
              </a:rPr>
              <a:t>, že už to nelze snášet, a rozhodli, že je nutné jednat s největší horlivostí, a bude-li to možné, zničit jejich převahu válkou, kterou prožíváme.</a:t>
            </a:r>
          </a:p>
          <a:p>
            <a:pPr algn="just"/>
            <a:endParaRPr lang="cs-CZ" sz="18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418201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FECB04-E6D4-49A3-9106-3228736089A1}"/>
              </a:ext>
            </a:extLst>
          </p:cNvPr>
          <p:cNvSpPr>
            <a:spLocks noGrp="1"/>
          </p:cNvSpPr>
          <p:nvPr>
            <p:ph type="title"/>
          </p:nvPr>
        </p:nvSpPr>
        <p:spPr/>
        <p:txBody>
          <a:bodyPr/>
          <a:lstStyle/>
          <a:p>
            <a:r>
              <a:rPr lang="cs-CZ" dirty="0"/>
              <a:t>Průběh peloponéské války</a:t>
            </a:r>
          </a:p>
        </p:txBody>
      </p:sp>
      <p:pic>
        <p:nvPicPr>
          <p:cNvPr id="5" name="Zástupný obsah 4">
            <a:extLst>
              <a:ext uri="{FF2B5EF4-FFF2-40B4-BE49-F238E27FC236}">
                <a16:creationId xmlns:a16="http://schemas.microsoft.com/office/drawing/2014/main" id="{3A924DC8-5ACA-4CA1-AE4D-6DEF384FAD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3225" y="1918494"/>
            <a:ext cx="6305550" cy="4165600"/>
          </a:xfrm>
        </p:spPr>
      </p:pic>
    </p:spTree>
    <p:extLst>
      <p:ext uri="{BB962C8B-B14F-4D97-AF65-F5344CB8AC3E}">
        <p14:creationId xmlns:p14="http://schemas.microsoft.com/office/powerpoint/2010/main" val="3339461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217AC8-6096-4841-ADEB-4313549A3B5C}"/>
              </a:ext>
            </a:extLst>
          </p:cNvPr>
          <p:cNvSpPr>
            <a:spLocks noGrp="1"/>
          </p:cNvSpPr>
          <p:nvPr>
            <p:ph type="title"/>
          </p:nvPr>
        </p:nvSpPr>
        <p:spPr/>
        <p:txBody>
          <a:bodyPr/>
          <a:lstStyle/>
          <a:p>
            <a:r>
              <a:rPr lang="cs-CZ" dirty="0"/>
              <a:t>Dlouhé hradby</a:t>
            </a:r>
          </a:p>
        </p:txBody>
      </p:sp>
      <p:sp>
        <p:nvSpPr>
          <p:cNvPr id="4" name="Zástupný obsah 3">
            <a:extLst>
              <a:ext uri="{FF2B5EF4-FFF2-40B4-BE49-F238E27FC236}">
                <a16:creationId xmlns:a16="http://schemas.microsoft.com/office/drawing/2014/main" id="{ACDC66B3-56D6-45D9-8848-F94D7A149131}"/>
              </a:ext>
            </a:extLst>
          </p:cNvPr>
          <p:cNvSpPr>
            <a:spLocks noGrp="1"/>
          </p:cNvSpPr>
          <p:nvPr>
            <p:ph sz="half" idx="2"/>
          </p:nvPr>
        </p:nvSpPr>
        <p:spPr/>
        <p:txBody>
          <a:bodyPr/>
          <a:lstStyle/>
          <a:p>
            <a:r>
              <a:rPr lang="cs-CZ" dirty="0" err="1"/>
              <a:t>Archidamská</a:t>
            </a:r>
            <a:r>
              <a:rPr lang="cs-CZ" dirty="0"/>
              <a:t> válka válka, 431-421 př.</a:t>
            </a:r>
          </a:p>
          <a:p>
            <a:endParaRPr lang="cs-CZ" dirty="0"/>
          </a:p>
          <a:p>
            <a:r>
              <a:rPr lang="cs-CZ" dirty="0" err="1"/>
              <a:t>Napadění</a:t>
            </a:r>
            <a:r>
              <a:rPr lang="cs-CZ" dirty="0"/>
              <a:t> </a:t>
            </a:r>
            <a:r>
              <a:rPr lang="cs-CZ" dirty="0" err="1"/>
              <a:t>Attiky</a:t>
            </a:r>
            <a:r>
              <a:rPr lang="cs-CZ" dirty="0"/>
              <a:t> spartským vojskem a jeho krále </a:t>
            </a:r>
            <a:r>
              <a:rPr lang="cs-CZ" dirty="0" err="1"/>
              <a:t>Archidámem</a:t>
            </a:r>
            <a:r>
              <a:rPr lang="cs-CZ" dirty="0"/>
              <a:t>, plenění venkova</a:t>
            </a:r>
          </a:p>
          <a:p>
            <a:r>
              <a:rPr lang="cs-CZ" dirty="0"/>
              <a:t>Ochrana obyvatelstva dlouhými zdmi, vypuknutí moru – smrt Perikla</a:t>
            </a:r>
          </a:p>
          <a:p>
            <a:endParaRPr lang="cs-CZ" dirty="0"/>
          </a:p>
        </p:txBody>
      </p:sp>
      <p:pic>
        <p:nvPicPr>
          <p:cNvPr id="8194" name="Picture 2" descr="Map of the Long Walls of Athens">
            <a:extLst>
              <a:ext uri="{FF2B5EF4-FFF2-40B4-BE49-F238E27FC236}">
                <a16:creationId xmlns:a16="http://schemas.microsoft.com/office/drawing/2014/main" id="{93327990-F255-4AE0-A149-828620DBF04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990015"/>
            <a:ext cx="5181600" cy="402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49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4CD283-4047-4F4A-A655-8069700FB17B}"/>
              </a:ext>
            </a:extLst>
          </p:cNvPr>
          <p:cNvSpPr>
            <a:spLocks noGrp="1"/>
          </p:cNvSpPr>
          <p:nvPr>
            <p:ph type="title"/>
          </p:nvPr>
        </p:nvSpPr>
        <p:spPr/>
        <p:txBody>
          <a:bodyPr/>
          <a:lstStyle/>
          <a:p>
            <a:r>
              <a:rPr lang="cs-CZ" sz="4400" u="sng" dirty="0">
                <a:effectLst/>
                <a:latin typeface="Times New Roman" panose="02020603050405020304" pitchFamily="18" charset="0"/>
                <a:ea typeface="Times New Roman" panose="02020603050405020304" pitchFamily="18" charset="0"/>
              </a:rPr>
              <a:t>THÚKYDIDÉS: Dějiny peloponéské války. (II, 53).</a:t>
            </a:r>
            <a:endParaRPr lang="cs-CZ" dirty="0"/>
          </a:p>
        </p:txBody>
      </p:sp>
      <p:sp>
        <p:nvSpPr>
          <p:cNvPr id="3" name="Zástupný obsah 2">
            <a:extLst>
              <a:ext uri="{FF2B5EF4-FFF2-40B4-BE49-F238E27FC236}">
                <a16:creationId xmlns:a16="http://schemas.microsoft.com/office/drawing/2014/main" id="{83FDB21F-6085-4D93-86E0-220B79AA1FE6}"/>
              </a:ext>
            </a:extLst>
          </p:cNvPr>
          <p:cNvSpPr>
            <a:spLocks noGrp="1"/>
          </p:cNvSpPr>
          <p:nvPr>
            <p:ph idx="1"/>
          </p:nvPr>
        </p:nvSpPr>
        <p:spPr/>
        <p:txBody>
          <a:bodyPr/>
          <a:lstStyle/>
          <a:p>
            <a:pPr algn="just"/>
            <a:endParaRPr lang="cs-CZ" sz="1800" dirty="0">
              <a:effectLst/>
              <a:latin typeface="Times New Roman" panose="02020603050405020304" pitchFamily="18" charset="0"/>
              <a:ea typeface="Times New Roman" panose="02020603050405020304" pitchFamily="18" charset="0"/>
            </a:endParaRPr>
          </a:p>
          <a:p>
            <a:pPr algn="just"/>
            <a:r>
              <a:rPr lang="cs-CZ" sz="1800" i="1" dirty="0">
                <a:effectLst/>
                <a:latin typeface="Times New Roman" panose="02020603050405020304" pitchFamily="18" charset="0"/>
                <a:ea typeface="Times New Roman" panose="02020603050405020304" pitchFamily="18" charset="0"/>
              </a:rPr>
              <a:t>Mor v Athénách</a:t>
            </a:r>
            <a:endParaRPr lang="cs-CZ" sz="1800" dirty="0">
              <a:effectLst/>
              <a:latin typeface="Times New Roman" panose="02020603050405020304" pitchFamily="18" charset="0"/>
              <a:ea typeface="Times New Roman" panose="02020603050405020304" pitchFamily="18" charset="0"/>
            </a:endParaRPr>
          </a:p>
          <a:p>
            <a:r>
              <a:rPr lang="cs-CZ" sz="1800" dirty="0">
                <a:effectLst/>
                <a:latin typeface="Times New Roman" panose="02020603050405020304" pitchFamily="18" charset="0"/>
                <a:ea typeface="Times New Roman" panose="02020603050405020304" pitchFamily="18" charset="0"/>
              </a:rPr>
              <a:t>Mor dal ve městě první podnět k většímu porušování zvyklostí i v mnoha jiných ohledech.  Když lidé viděli, jak rychle dochází ke změně u těch, kteří byli šťastní a náhle zemřeli, i u těch, kteří předtím neměli nic, a najednou dostali to, co dřív měli ti šťastní, odvažovali se s větší smělostí dělat pro své potěšení to, co ještě nedávno skrývali. A tak chtěl každý rychle a co nejpříjemněji užívat, protože považovali svá těla i své statky za stejně pomíjivé. Nikdo už nebyl ochoten namáhat se pro to, co bylo uznáváno za krásné, protože si myslil, že nejí jisté, zda nezahyne dřív, nežli dojde k cíli. Za krásné a užitečné bylo pokládáno všechno, co bylo příjemné a co k příjemnému pomáhalo, ať to pocházelo odkudkoli.</a:t>
            </a:r>
            <a:endParaRPr lang="cs-CZ" dirty="0"/>
          </a:p>
        </p:txBody>
      </p:sp>
    </p:spTree>
    <p:extLst>
      <p:ext uri="{BB962C8B-B14F-4D97-AF65-F5344CB8AC3E}">
        <p14:creationId xmlns:p14="http://schemas.microsoft.com/office/powerpoint/2010/main" val="319545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B8B6F7-28FC-4A5F-899D-32FBEB505412}"/>
              </a:ext>
            </a:extLst>
          </p:cNvPr>
          <p:cNvSpPr>
            <a:spLocks noGrp="1"/>
          </p:cNvSpPr>
          <p:nvPr>
            <p:ph type="title"/>
          </p:nvPr>
        </p:nvSpPr>
        <p:spPr/>
        <p:txBody>
          <a:bodyPr/>
          <a:lstStyle/>
          <a:p>
            <a:r>
              <a:rPr lang="cs-CZ" dirty="0" err="1"/>
              <a:t>Thukydidés</a:t>
            </a:r>
            <a:r>
              <a:rPr lang="cs-CZ" dirty="0"/>
              <a:t>, </a:t>
            </a:r>
            <a:r>
              <a:rPr lang="cs-CZ" dirty="0" err="1"/>
              <a:t>Periklova</a:t>
            </a:r>
            <a:r>
              <a:rPr lang="cs-CZ" dirty="0"/>
              <a:t> řeč nad padlými, 431 př.</a:t>
            </a:r>
          </a:p>
        </p:txBody>
      </p:sp>
      <p:sp>
        <p:nvSpPr>
          <p:cNvPr id="3" name="Zástupný obsah 2">
            <a:extLst>
              <a:ext uri="{FF2B5EF4-FFF2-40B4-BE49-F238E27FC236}">
                <a16:creationId xmlns:a16="http://schemas.microsoft.com/office/drawing/2014/main" id="{2C790128-69B0-4103-B86F-10BC6CAB9F21}"/>
              </a:ext>
            </a:extLst>
          </p:cNvPr>
          <p:cNvSpPr>
            <a:spLocks noGrp="1"/>
          </p:cNvSpPr>
          <p:nvPr>
            <p:ph idx="1"/>
          </p:nvPr>
        </p:nvSpPr>
        <p:spPr/>
        <p:txBody>
          <a:bodyPr>
            <a:normAutofit fontScale="85000" lnSpcReduction="10000"/>
          </a:bodyPr>
          <a:lstStyle/>
          <a:p>
            <a:r>
              <a:rPr lang="cs-CZ" dirty="0"/>
              <a:t>„Máme ústavu, která se nezhlíží v zákonech sousedů, ba spíše jsme sami vzorem pro jiné, než abychom druhé napodobovali. Její jméno je lidovláda, protože není věcí několika, nýbrž většiny. Před zákonem jsou si všichni rovni, pokud jde o osobní zájmy; co se týče vážnosti, toho, jak je kdo pro co oceňován, tedy nikomu se nedostává v obci větší cti pro jeho společenskou příslušnost než pro jeho osobní přednosti; ba ani chudoba a skromný původ nikomu nebrání dojít hodnosti, je-li schopen vykonat něco pro obec. ….  Ve veřejném životě se chráníme porušit řád hlavně z ostychu, poslouchajíce právě vládnoucích úřadů a zákonů, zejména těch, které jsou dány ve prospěch utiskovaných, a těch, které sice nejsou napsány, ale přinášejí porušovateli hanbu v očích všech.</a:t>
            </a:r>
          </a:p>
          <a:p>
            <a:r>
              <a:rPr lang="cs-CZ" dirty="0"/>
              <a:t>Milujeme umění, ale s pravou mírou, milujeme vědění, ale bez újmy na mužnosti; bohatství je pro nás spíše příležitostí k včasným skutkům než k chlubným slovům, a co se chudoby týče, není k necti znát se k ní, ale spíše je k necti nevymanit se z ní prací.“</a:t>
            </a:r>
          </a:p>
        </p:txBody>
      </p:sp>
    </p:spTree>
    <p:extLst>
      <p:ext uri="{BB962C8B-B14F-4D97-AF65-F5344CB8AC3E}">
        <p14:creationId xmlns:p14="http://schemas.microsoft.com/office/powerpoint/2010/main" val="50431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69C11E-E9F4-43B2-99B6-4D055B98CE38}"/>
              </a:ext>
            </a:extLst>
          </p:cNvPr>
          <p:cNvSpPr>
            <a:spLocks noGrp="1"/>
          </p:cNvSpPr>
          <p:nvPr>
            <p:ph type="title"/>
          </p:nvPr>
        </p:nvSpPr>
        <p:spPr/>
        <p:txBody>
          <a:bodyPr/>
          <a:lstStyle/>
          <a:p>
            <a:r>
              <a:rPr lang="cs-CZ" dirty="0"/>
              <a:t>Důsledky peloponéské války</a:t>
            </a:r>
          </a:p>
        </p:txBody>
      </p:sp>
      <p:sp>
        <p:nvSpPr>
          <p:cNvPr id="3" name="Zástupný obsah 2">
            <a:extLst>
              <a:ext uri="{FF2B5EF4-FFF2-40B4-BE49-F238E27FC236}">
                <a16:creationId xmlns:a16="http://schemas.microsoft.com/office/drawing/2014/main" id="{B3DE029A-8007-4601-ADB5-CE4684B3BA99}"/>
              </a:ext>
            </a:extLst>
          </p:cNvPr>
          <p:cNvSpPr>
            <a:spLocks noGrp="1"/>
          </p:cNvSpPr>
          <p:nvPr>
            <p:ph idx="1"/>
          </p:nvPr>
        </p:nvSpPr>
        <p:spPr/>
        <p:txBody>
          <a:bodyPr>
            <a:normAutofit fontScale="85000" lnSpcReduction="20000"/>
          </a:bodyPr>
          <a:lstStyle/>
          <a:p>
            <a:pPr algn="l"/>
            <a:r>
              <a:rPr lang="cs-CZ" dirty="0">
                <a:solidFill>
                  <a:srgbClr val="202122"/>
                </a:solidFill>
                <a:latin typeface="Arial" panose="020B0604020202020204" pitchFamily="34" charset="0"/>
              </a:rPr>
              <a:t>d</a:t>
            </a:r>
            <a:r>
              <a:rPr lang="cs-CZ" b="0" i="0" dirty="0">
                <a:solidFill>
                  <a:srgbClr val="202122"/>
                </a:solidFill>
                <a:effectLst/>
                <a:latin typeface="Arial" panose="020B0604020202020204" pitchFamily="34" charset="0"/>
              </a:rPr>
              <a:t>louhé zdi spojující Athény s </a:t>
            </a:r>
            <a:r>
              <a:rPr lang="cs-CZ" b="0" i="0" dirty="0" err="1">
                <a:solidFill>
                  <a:srgbClr val="202122"/>
                </a:solidFill>
                <a:effectLst/>
                <a:latin typeface="Arial" panose="020B0604020202020204" pitchFamily="34" charset="0"/>
              </a:rPr>
              <a:t>Peiraeem</a:t>
            </a:r>
            <a:r>
              <a:rPr lang="cs-CZ" b="0" i="0" dirty="0">
                <a:solidFill>
                  <a:srgbClr val="202122"/>
                </a:solidFill>
                <a:effectLst/>
                <a:latin typeface="Arial" panose="020B0604020202020204" pitchFamily="34" charset="0"/>
              </a:rPr>
              <a:t> byly srovnány se zemí</a:t>
            </a:r>
          </a:p>
          <a:p>
            <a:pPr algn="l"/>
            <a:r>
              <a:rPr lang="cs-CZ" b="0" i="0" dirty="0">
                <a:solidFill>
                  <a:srgbClr val="202122"/>
                </a:solidFill>
                <a:effectLst/>
                <a:latin typeface="Arial" panose="020B0604020202020204" pitchFamily="34" charset="0"/>
              </a:rPr>
              <a:t>athénský námořní spolek rozpuštěn</a:t>
            </a:r>
          </a:p>
          <a:p>
            <a:pPr algn="l"/>
            <a:r>
              <a:rPr lang="cs-CZ" b="0" i="0" dirty="0">
                <a:solidFill>
                  <a:srgbClr val="202122"/>
                </a:solidFill>
                <a:effectLst/>
                <a:latin typeface="Arial" panose="020B0604020202020204" pitchFamily="34" charset="0"/>
              </a:rPr>
              <a:t>zbytek floty byl (s výjimkou dvanácti lodí) odevzdán vítězům a spálen</a:t>
            </a:r>
          </a:p>
          <a:p>
            <a:pPr algn="l"/>
            <a:r>
              <a:rPr lang="cs-CZ" dirty="0">
                <a:solidFill>
                  <a:srgbClr val="202122"/>
                </a:solidFill>
                <a:latin typeface="Arial" panose="020B0604020202020204" pitchFamily="34" charset="0"/>
              </a:rPr>
              <a:t>V </a:t>
            </a:r>
            <a:r>
              <a:rPr lang="cs-CZ" b="0" i="0" dirty="0">
                <a:solidFill>
                  <a:srgbClr val="202122"/>
                </a:solidFill>
                <a:effectLst/>
                <a:latin typeface="Arial" panose="020B0604020202020204" pitchFamily="34" charset="0"/>
              </a:rPr>
              <a:t>samotných Athénách byla nastolena </a:t>
            </a:r>
            <a:r>
              <a:rPr lang="cs-CZ" b="0" i="0" dirty="0" err="1">
                <a:solidFill>
                  <a:srgbClr val="202122"/>
                </a:solidFill>
                <a:effectLst/>
                <a:latin typeface="Arial" panose="020B0604020202020204" pitchFamily="34" charset="0"/>
              </a:rPr>
              <a:t>prospartská</a:t>
            </a:r>
            <a:r>
              <a:rPr lang="cs-CZ" b="0" i="0" dirty="0">
                <a:solidFill>
                  <a:srgbClr val="202122"/>
                </a:solidFill>
                <a:effectLst/>
                <a:latin typeface="Arial" panose="020B0604020202020204" pitchFamily="34" charset="0"/>
              </a:rPr>
              <a:t> oligarchická </a:t>
            </a:r>
            <a:r>
              <a:rPr lang="cs-CZ" b="0" i="0" u="none" strike="noStrike" dirty="0">
                <a:solidFill>
                  <a:srgbClr val="3366CC"/>
                </a:solidFill>
                <a:effectLst/>
                <a:latin typeface="Arial" panose="020B0604020202020204" pitchFamily="34" charset="0"/>
                <a:hlinkClick r:id="rId2" tooltip="Třicet tyranů"/>
              </a:rPr>
              <a:t>vláda třiceti tyranů</a:t>
            </a:r>
            <a:r>
              <a:rPr lang="cs-CZ" b="0" i="0" dirty="0">
                <a:solidFill>
                  <a:srgbClr val="202122"/>
                </a:solidFill>
                <a:effectLst/>
                <a:latin typeface="Arial" panose="020B0604020202020204" pitchFamily="34" charset="0"/>
              </a:rPr>
              <a:t>, která byla ale již v roce </a:t>
            </a:r>
            <a:r>
              <a:rPr lang="cs-CZ" b="0" i="0" u="none" strike="noStrike" dirty="0">
                <a:solidFill>
                  <a:srgbClr val="3366CC"/>
                </a:solidFill>
                <a:effectLst/>
                <a:latin typeface="Arial" panose="020B0604020202020204" pitchFamily="34" charset="0"/>
                <a:hlinkClick r:id="rId3" tooltip="403 př. n. l."/>
              </a:rPr>
              <a:t>403 př. n. l.</a:t>
            </a:r>
            <a:r>
              <a:rPr lang="cs-CZ" b="0" i="0" dirty="0">
                <a:solidFill>
                  <a:srgbClr val="202122"/>
                </a:solidFill>
                <a:effectLst/>
                <a:latin typeface="Arial" panose="020B0604020202020204" pitchFamily="34" charset="0"/>
              </a:rPr>
              <a:t> svržena</a:t>
            </a:r>
          </a:p>
          <a:p>
            <a:pPr algn="l"/>
            <a:r>
              <a:rPr lang="cs-CZ" b="0" i="0" dirty="0">
                <a:solidFill>
                  <a:srgbClr val="202122"/>
                </a:solidFill>
                <a:effectLst/>
                <a:latin typeface="Arial" panose="020B0604020202020204" pitchFamily="34" charset="0"/>
              </a:rPr>
              <a:t>v řeckých obcích při Egejském moři byly nastoleny Spartě nakloněné režimy opírající se o spartské posádky</a:t>
            </a:r>
          </a:p>
          <a:p>
            <a:pPr algn="l"/>
            <a:r>
              <a:rPr lang="cs-CZ" b="0" i="0" dirty="0">
                <a:solidFill>
                  <a:srgbClr val="202122"/>
                </a:solidFill>
                <a:effectLst/>
                <a:latin typeface="Arial" panose="020B0604020202020204" pitchFamily="34" charset="0"/>
              </a:rPr>
              <a:t>válka znamenala konec zlatého věku klasického Řecka a představovala zlom v dějinách řeckých městských států, jejichž předchozí politická rovnováha byla nenávratně ztracena. </a:t>
            </a:r>
          </a:p>
          <a:p>
            <a:pPr algn="l"/>
            <a:r>
              <a:rPr lang="cs-CZ" b="0" i="0" dirty="0">
                <a:solidFill>
                  <a:srgbClr val="202122"/>
                </a:solidFill>
                <a:effectLst/>
                <a:latin typeface="Arial" panose="020B0604020202020204" pitchFamily="34" charset="0"/>
              </a:rPr>
              <a:t>Athény sice dokázaly ve </a:t>
            </a:r>
            <a:r>
              <a:rPr lang="cs-CZ" b="0" i="0" u="none" strike="noStrike" dirty="0">
                <a:solidFill>
                  <a:srgbClr val="3366CC"/>
                </a:solidFill>
                <a:effectLst/>
                <a:latin typeface="Arial" panose="020B0604020202020204" pitchFamily="34" charset="0"/>
                <a:hlinkClick r:id="rId4" tooltip="4. století př. n. l."/>
              </a:rPr>
              <a:t>4. století př. n. l.</a:t>
            </a:r>
            <a:r>
              <a:rPr lang="cs-CZ" b="0" i="0" dirty="0">
                <a:solidFill>
                  <a:srgbClr val="202122"/>
                </a:solidFill>
                <a:effectLst/>
                <a:latin typeface="Arial" panose="020B0604020202020204" pitchFamily="34" charset="0"/>
              </a:rPr>
              <a:t> obnovit svůj námořní spolek, avšak nikdy už se neměly pozvednout ke své dřívější moci v dobách prvního námořního spolku.</a:t>
            </a:r>
          </a:p>
          <a:p>
            <a:endParaRPr lang="cs-CZ" dirty="0"/>
          </a:p>
        </p:txBody>
      </p:sp>
    </p:spTree>
    <p:extLst>
      <p:ext uri="{BB962C8B-B14F-4D97-AF65-F5344CB8AC3E}">
        <p14:creationId xmlns:p14="http://schemas.microsoft.com/office/powerpoint/2010/main" val="243190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ADA6E6-F4B8-4C0D-BABE-7EAC04AA89FE}"/>
              </a:ext>
            </a:extLst>
          </p:cNvPr>
          <p:cNvSpPr>
            <a:spLocks noGrp="1"/>
          </p:cNvSpPr>
          <p:nvPr>
            <p:ph type="title"/>
          </p:nvPr>
        </p:nvSpPr>
        <p:spPr/>
        <p:txBody>
          <a:bodyPr/>
          <a:lstStyle/>
          <a:p>
            <a:r>
              <a:rPr lang="cs-CZ" b="1" dirty="0"/>
              <a:t>Druhý athénský námořní spolek</a:t>
            </a:r>
          </a:p>
        </p:txBody>
      </p:sp>
      <p:sp>
        <p:nvSpPr>
          <p:cNvPr id="3" name="Zástupný obsah 2">
            <a:extLst>
              <a:ext uri="{FF2B5EF4-FFF2-40B4-BE49-F238E27FC236}">
                <a16:creationId xmlns:a16="http://schemas.microsoft.com/office/drawing/2014/main" id="{D2223B9E-BFC9-4E7C-9B67-294318B36FCF}"/>
              </a:ext>
            </a:extLst>
          </p:cNvPr>
          <p:cNvSpPr>
            <a:spLocks noGrp="1"/>
          </p:cNvSpPr>
          <p:nvPr>
            <p:ph idx="1"/>
          </p:nvPr>
        </p:nvSpPr>
        <p:spPr/>
        <p:txBody>
          <a:bodyPr/>
          <a:lstStyle/>
          <a:p>
            <a:r>
              <a:rPr lang="cs-CZ" dirty="0"/>
              <a:t>Založen 378/377 př.</a:t>
            </a:r>
          </a:p>
          <a:p>
            <a:r>
              <a:rPr lang="cs-CZ" dirty="0"/>
              <a:t>Počet členských států kolem 60</a:t>
            </a:r>
          </a:p>
          <a:p>
            <a:r>
              <a:rPr lang="cs-CZ" dirty="0"/>
              <a:t>Nebyl vybírán </a:t>
            </a:r>
            <a:r>
              <a:rPr lang="cs-CZ" dirty="0" err="1"/>
              <a:t>foros</a:t>
            </a:r>
            <a:endParaRPr lang="cs-CZ" dirty="0"/>
          </a:p>
          <a:p>
            <a:r>
              <a:rPr lang="cs-CZ" dirty="0" err="1"/>
              <a:t>závaZEK</a:t>
            </a:r>
            <a:r>
              <a:rPr lang="cs-CZ" dirty="0"/>
              <a:t> Athén nezasahovat DO VNITŘNÍCH POMĚRŮ OBCÍ</a:t>
            </a:r>
          </a:p>
          <a:p>
            <a:r>
              <a:rPr lang="cs-CZ" dirty="0"/>
              <a:t>PO SPOJENECKÉ VÁLCE 357-355 PŘ. SE SPOLEK ROZPADÁ</a:t>
            </a:r>
          </a:p>
        </p:txBody>
      </p:sp>
    </p:spTree>
    <p:extLst>
      <p:ext uri="{BB962C8B-B14F-4D97-AF65-F5344CB8AC3E}">
        <p14:creationId xmlns:p14="http://schemas.microsoft.com/office/powerpoint/2010/main" val="83500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3FAF71-7EF6-45D6-AD33-B2AA9B02D8F0}"/>
              </a:ext>
            </a:extLst>
          </p:cNvPr>
          <p:cNvSpPr>
            <a:spLocks noGrp="1"/>
          </p:cNvSpPr>
          <p:nvPr>
            <p:ph type="title"/>
          </p:nvPr>
        </p:nvSpPr>
        <p:spPr/>
        <p:txBody>
          <a:bodyPr/>
          <a:lstStyle/>
          <a:p>
            <a:r>
              <a:rPr lang="cs-CZ" b="1" dirty="0" err="1"/>
              <a:t>Periklés</a:t>
            </a:r>
            <a:endParaRPr lang="cs-CZ" b="1" dirty="0"/>
          </a:p>
        </p:txBody>
      </p:sp>
      <p:sp>
        <p:nvSpPr>
          <p:cNvPr id="4" name="Zástupný obsah 3">
            <a:extLst>
              <a:ext uri="{FF2B5EF4-FFF2-40B4-BE49-F238E27FC236}">
                <a16:creationId xmlns:a16="http://schemas.microsoft.com/office/drawing/2014/main" id="{1D9582DA-A37D-4B17-8172-48FDB2FB9436}"/>
              </a:ext>
            </a:extLst>
          </p:cNvPr>
          <p:cNvSpPr>
            <a:spLocks noGrp="1"/>
          </p:cNvSpPr>
          <p:nvPr>
            <p:ph sz="half" idx="2"/>
          </p:nvPr>
        </p:nvSpPr>
        <p:spPr/>
        <p:txBody>
          <a:bodyPr>
            <a:normAutofit fontScale="77500" lnSpcReduction="20000"/>
          </a:bodyPr>
          <a:lstStyle/>
          <a:p>
            <a:r>
              <a:rPr lang="cs-CZ" b="0" i="0" dirty="0">
                <a:solidFill>
                  <a:srgbClr val="444444"/>
                </a:solidFill>
                <a:effectLst/>
                <a:latin typeface="Lucida Grande"/>
              </a:rPr>
              <a:t>narodil se v Athénách v roce 495 př. n. l. aristokratickým rodičům. </a:t>
            </a:r>
          </a:p>
          <a:p>
            <a:r>
              <a:rPr lang="cs-CZ" b="0" i="0" dirty="0">
                <a:solidFill>
                  <a:srgbClr val="444444"/>
                </a:solidFill>
                <a:effectLst/>
                <a:latin typeface="Lucida Grande"/>
              </a:rPr>
              <a:t>Jeho otcem byl </a:t>
            </a:r>
            <a:r>
              <a:rPr lang="cs-CZ" b="0" i="0" dirty="0" err="1">
                <a:solidFill>
                  <a:srgbClr val="444444"/>
                </a:solidFill>
                <a:effectLst/>
                <a:latin typeface="Lucida Grande"/>
              </a:rPr>
              <a:t>Xanthippos</a:t>
            </a:r>
            <a:r>
              <a:rPr lang="cs-CZ" b="0" i="0" dirty="0">
                <a:solidFill>
                  <a:srgbClr val="444444"/>
                </a:solidFill>
                <a:effectLst/>
                <a:latin typeface="Lucida Grande"/>
              </a:rPr>
              <a:t>, politik a vojevůdce, který porazil Peršany v bitvě u </a:t>
            </a:r>
            <a:r>
              <a:rPr lang="cs-CZ" b="0" i="0" dirty="0" err="1">
                <a:solidFill>
                  <a:srgbClr val="444444"/>
                </a:solidFill>
                <a:effectLst/>
                <a:latin typeface="Lucida Grande"/>
              </a:rPr>
              <a:t>Mykalé</a:t>
            </a:r>
            <a:r>
              <a:rPr lang="cs-CZ" b="0" i="0" dirty="0">
                <a:solidFill>
                  <a:srgbClr val="444444"/>
                </a:solidFill>
                <a:effectLst/>
                <a:latin typeface="Lucida Grande"/>
              </a:rPr>
              <a:t> (479 př. n. l.). </a:t>
            </a:r>
          </a:p>
          <a:p>
            <a:r>
              <a:rPr lang="cs-CZ" b="0" i="0" dirty="0" err="1">
                <a:solidFill>
                  <a:srgbClr val="444444"/>
                </a:solidFill>
                <a:effectLst/>
                <a:latin typeface="Lucida Grande"/>
              </a:rPr>
              <a:t>Periklova</a:t>
            </a:r>
            <a:r>
              <a:rPr lang="cs-CZ" b="0" i="0" dirty="0">
                <a:solidFill>
                  <a:srgbClr val="444444"/>
                </a:solidFill>
                <a:effectLst/>
                <a:latin typeface="Lucida Grande"/>
              </a:rPr>
              <a:t> matka </a:t>
            </a:r>
            <a:r>
              <a:rPr lang="cs-CZ" b="0" i="0" dirty="0" err="1">
                <a:solidFill>
                  <a:srgbClr val="444444"/>
                </a:solidFill>
                <a:effectLst/>
                <a:latin typeface="Lucida Grande"/>
              </a:rPr>
              <a:t>Agarista</a:t>
            </a:r>
            <a:r>
              <a:rPr lang="cs-CZ" b="0" i="0" dirty="0">
                <a:solidFill>
                  <a:srgbClr val="444444"/>
                </a:solidFill>
                <a:effectLst/>
                <a:latin typeface="Lucida Grande"/>
              </a:rPr>
              <a:t> byla zase neteří výše zmíněného </a:t>
            </a:r>
            <a:r>
              <a:rPr lang="cs-CZ" b="0" i="0" dirty="0" err="1">
                <a:solidFill>
                  <a:srgbClr val="444444"/>
                </a:solidFill>
                <a:effectLst/>
                <a:latin typeface="Lucida Grande"/>
              </a:rPr>
              <a:t>Kleisthena</a:t>
            </a:r>
            <a:r>
              <a:rPr lang="cs-CZ" b="0" i="0" dirty="0">
                <a:solidFill>
                  <a:srgbClr val="444444"/>
                </a:solidFill>
                <a:effectLst/>
                <a:latin typeface="Lucida Grande"/>
              </a:rPr>
              <a:t>, zakladatele athénské demokracie.</a:t>
            </a:r>
          </a:p>
          <a:p>
            <a:r>
              <a:rPr lang="cs-CZ" dirty="0">
                <a:solidFill>
                  <a:srgbClr val="444444"/>
                </a:solidFill>
                <a:latin typeface="Lucida Grande"/>
              </a:rPr>
              <a:t>Snaha o posílení Athén jako hlavy athénské námořní říše v zahraniční politice</a:t>
            </a:r>
          </a:p>
          <a:p>
            <a:r>
              <a:rPr lang="cs-CZ" dirty="0">
                <a:solidFill>
                  <a:srgbClr val="444444"/>
                </a:solidFill>
                <a:latin typeface="Lucida Grande"/>
              </a:rPr>
              <a:t>Ve vnitřní politice snaha o udržení stability společnosti + vybudování města jako centra východního řeckého světa</a:t>
            </a:r>
            <a:endParaRPr lang="cs-CZ" dirty="0"/>
          </a:p>
        </p:txBody>
      </p:sp>
      <p:pic>
        <p:nvPicPr>
          <p:cNvPr id="1026" name="Picture 2" descr="Periklova busta, římská mramorová kopie řeckého originálu">
            <a:extLst>
              <a:ext uri="{FF2B5EF4-FFF2-40B4-BE49-F238E27FC236}">
                <a16:creationId xmlns:a16="http://schemas.microsoft.com/office/drawing/2014/main" id="{68AE4B28-AAEF-4380-816F-DEFA298EC76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57437" y="1848644"/>
            <a:ext cx="2143125"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06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1A2EF2-B590-4513-BB1B-81FF76F6A742}"/>
              </a:ext>
            </a:extLst>
          </p:cNvPr>
          <p:cNvSpPr>
            <a:spLocks noGrp="1"/>
          </p:cNvSpPr>
          <p:nvPr>
            <p:ph type="title"/>
          </p:nvPr>
        </p:nvSpPr>
        <p:spPr/>
        <p:txBody>
          <a:bodyPr/>
          <a:lstStyle/>
          <a:p>
            <a:r>
              <a:rPr lang="cs-CZ" b="1" dirty="0" err="1"/>
              <a:t>Thukydidés</a:t>
            </a:r>
            <a:r>
              <a:rPr lang="cs-CZ" b="1" dirty="0"/>
              <a:t>, hodnocení Perikla</a:t>
            </a:r>
          </a:p>
        </p:txBody>
      </p:sp>
      <p:sp>
        <p:nvSpPr>
          <p:cNvPr id="3" name="Zástupný obsah 2">
            <a:extLst>
              <a:ext uri="{FF2B5EF4-FFF2-40B4-BE49-F238E27FC236}">
                <a16:creationId xmlns:a16="http://schemas.microsoft.com/office/drawing/2014/main" id="{F02A2C2D-DB85-4CF5-97A2-38E94E222378}"/>
              </a:ext>
            </a:extLst>
          </p:cNvPr>
          <p:cNvSpPr>
            <a:spLocks noGrp="1"/>
          </p:cNvSpPr>
          <p:nvPr>
            <p:ph idx="1"/>
          </p:nvPr>
        </p:nvSpPr>
        <p:spPr>
          <a:xfrm>
            <a:off x="838200" y="1887409"/>
            <a:ext cx="10515600" cy="4351338"/>
          </a:xfrm>
        </p:spPr>
        <p:txBody>
          <a:bodyPr>
            <a:normAutofit lnSpcReduction="10000"/>
          </a:bodyPr>
          <a:lstStyle/>
          <a:p>
            <a:r>
              <a:rPr lang="cs-CZ" dirty="0"/>
              <a:t>„Dokavad byl v čele státu v dobách míru, vedl jej rozumně a střežil jej až do konce bezpečně, a za jeho vedení nabyl největší moci; když pak vypukla válka, zřejmě i zde předem (dobře) odhadl jeho možnosti. … když zemřel, ukázalo se ještě jasněji, jak byl ve válce prozíravý. Tvrdíval totiž, že (Athéňané) zvítězí, budou-li zachovávat klid, hledět si loďstva, za války své panství nerozšiřovat a nevydávat v nebezpečí město …..</a:t>
            </a:r>
          </a:p>
          <a:p>
            <a:r>
              <a:rPr lang="cs-CZ" dirty="0"/>
              <a:t>To bylo tím, že on zakládal svou moc na vážnosti a moudrosti, byl penězům zřejmě zcela nepřístupný, ovládal lid ušlechtilým způsobem a nebyl jím veden o nic více, než jej sám vedl; protože totiž nenabyl moci nenáležitými prostředky, nemusil mluvit tak, aby se zalíbil, nýbrž maje ji pro svou autoritu, mohl jim v lecčems i rozhorleně odporovat.“</a:t>
            </a:r>
          </a:p>
        </p:txBody>
      </p:sp>
    </p:spTree>
    <p:extLst>
      <p:ext uri="{BB962C8B-B14F-4D97-AF65-F5344CB8AC3E}">
        <p14:creationId xmlns:p14="http://schemas.microsoft.com/office/powerpoint/2010/main" val="290993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3DA96-D9DA-4F76-8F18-4F7E048A9522}"/>
              </a:ext>
            </a:extLst>
          </p:cNvPr>
          <p:cNvSpPr>
            <a:spLocks noGrp="1"/>
          </p:cNvSpPr>
          <p:nvPr>
            <p:ph type="title"/>
          </p:nvPr>
        </p:nvSpPr>
        <p:spPr/>
        <p:txBody>
          <a:bodyPr/>
          <a:lstStyle/>
          <a:p>
            <a:r>
              <a:rPr lang="cs-CZ" dirty="0"/>
              <a:t>					</a:t>
            </a:r>
            <a:r>
              <a:rPr lang="cs-CZ" b="1" dirty="0"/>
              <a:t>Ostrakon, 444/443 př.</a:t>
            </a:r>
          </a:p>
        </p:txBody>
      </p:sp>
      <p:sp>
        <p:nvSpPr>
          <p:cNvPr id="4" name="Zástupný obsah 3">
            <a:extLst>
              <a:ext uri="{FF2B5EF4-FFF2-40B4-BE49-F238E27FC236}">
                <a16:creationId xmlns:a16="http://schemas.microsoft.com/office/drawing/2014/main" id="{206A2C79-4FFD-4DA4-9761-1434E0010AEB}"/>
              </a:ext>
            </a:extLst>
          </p:cNvPr>
          <p:cNvSpPr>
            <a:spLocks noGrp="1"/>
          </p:cNvSpPr>
          <p:nvPr>
            <p:ph sz="half" idx="2"/>
          </p:nvPr>
        </p:nvSpPr>
        <p:spPr/>
        <p:txBody>
          <a:bodyPr>
            <a:normAutofit fontScale="77500" lnSpcReduction="20000"/>
          </a:bodyPr>
          <a:lstStyle/>
          <a:p>
            <a:pPr algn="l" fontAlgn="base"/>
            <a:r>
              <a:rPr lang="cs-CZ" b="1" i="0" dirty="0">
                <a:solidFill>
                  <a:srgbClr val="000000"/>
                </a:solidFill>
                <a:effectLst/>
                <a:latin typeface="inherit"/>
              </a:rPr>
              <a:t>Časová osa:</a:t>
            </a:r>
            <a:endParaRPr lang="cs-CZ" b="0" i="0" dirty="0">
              <a:solidFill>
                <a:srgbClr val="000000"/>
              </a:solidFill>
              <a:effectLst/>
              <a:latin typeface="Lucida Grande"/>
            </a:endParaRPr>
          </a:p>
          <a:p>
            <a:pPr algn="l" fontAlgn="base"/>
            <a:r>
              <a:rPr lang="cs-CZ" b="0" i="0" dirty="0">
                <a:solidFill>
                  <a:srgbClr val="000000"/>
                </a:solidFill>
                <a:effectLst/>
                <a:latin typeface="inherit"/>
              </a:rPr>
              <a:t>495 př. n.l. – narozen v Athénách</a:t>
            </a:r>
            <a:endParaRPr lang="cs-CZ" b="0" i="0" dirty="0">
              <a:solidFill>
                <a:srgbClr val="000000"/>
              </a:solidFill>
              <a:effectLst/>
              <a:latin typeface="Lucida Grande"/>
            </a:endParaRPr>
          </a:p>
          <a:p>
            <a:pPr algn="l" fontAlgn="base"/>
            <a:r>
              <a:rPr lang="cs-CZ" b="0" i="0" dirty="0">
                <a:solidFill>
                  <a:srgbClr val="000000"/>
                </a:solidFill>
                <a:effectLst/>
                <a:latin typeface="inherit"/>
              </a:rPr>
              <a:t>470 př. n. l. – vstup do politiky</a:t>
            </a:r>
            <a:endParaRPr lang="cs-CZ" b="0" i="0" dirty="0">
              <a:solidFill>
                <a:srgbClr val="000000"/>
              </a:solidFill>
              <a:effectLst/>
              <a:latin typeface="Lucida Grande"/>
            </a:endParaRPr>
          </a:p>
          <a:p>
            <a:pPr algn="l" fontAlgn="base"/>
            <a:r>
              <a:rPr lang="cs-CZ" b="0" i="0" dirty="0">
                <a:solidFill>
                  <a:srgbClr val="000000"/>
                </a:solidFill>
                <a:effectLst/>
                <a:latin typeface="inherit"/>
              </a:rPr>
              <a:t>461 př. n. l. – ostrakizování </a:t>
            </a:r>
            <a:r>
              <a:rPr lang="cs-CZ" b="0" i="0" dirty="0" err="1">
                <a:solidFill>
                  <a:srgbClr val="000000"/>
                </a:solidFill>
                <a:effectLst/>
                <a:latin typeface="inherit"/>
              </a:rPr>
              <a:t>Kimóna</a:t>
            </a:r>
            <a:endParaRPr lang="cs-CZ" b="0" i="0" dirty="0">
              <a:solidFill>
                <a:srgbClr val="000000"/>
              </a:solidFill>
              <a:effectLst/>
              <a:latin typeface="Lucida Grande"/>
            </a:endParaRPr>
          </a:p>
          <a:p>
            <a:pPr algn="l" fontAlgn="base"/>
            <a:r>
              <a:rPr lang="cs-CZ" b="0" i="0" dirty="0">
                <a:solidFill>
                  <a:srgbClr val="000000"/>
                </a:solidFill>
                <a:effectLst/>
                <a:latin typeface="inherit"/>
              </a:rPr>
              <a:t>442 př. n.l. – ostrakizování </a:t>
            </a:r>
            <a:r>
              <a:rPr lang="cs-CZ" b="0" i="0" dirty="0" err="1">
                <a:solidFill>
                  <a:srgbClr val="000000"/>
                </a:solidFill>
                <a:effectLst/>
                <a:latin typeface="inherit"/>
              </a:rPr>
              <a:t>Thúkýdida</a:t>
            </a:r>
            <a:endParaRPr lang="cs-CZ" b="0" i="0" dirty="0">
              <a:solidFill>
                <a:srgbClr val="000000"/>
              </a:solidFill>
              <a:effectLst/>
              <a:latin typeface="Lucida Grande"/>
            </a:endParaRPr>
          </a:p>
          <a:p>
            <a:pPr algn="l" fontAlgn="base"/>
            <a:r>
              <a:rPr lang="cs-CZ" b="0" i="0" dirty="0">
                <a:solidFill>
                  <a:srgbClr val="000000"/>
                </a:solidFill>
                <a:effectLst/>
                <a:latin typeface="inherit"/>
              </a:rPr>
              <a:t>440 př. n. l. – vůdce v </a:t>
            </a:r>
            <a:r>
              <a:rPr lang="cs-CZ" b="0" i="0" dirty="0" err="1">
                <a:solidFill>
                  <a:srgbClr val="000000"/>
                </a:solidFill>
                <a:effectLst/>
                <a:latin typeface="inherit"/>
              </a:rPr>
              <a:t>samské</a:t>
            </a:r>
            <a:r>
              <a:rPr lang="cs-CZ" b="0" i="0" dirty="0">
                <a:solidFill>
                  <a:srgbClr val="000000"/>
                </a:solidFill>
                <a:effectLst/>
                <a:latin typeface="inherit"/>
              </a:rPr>
              <a:t> válce</a:t>
            </a:r>
            <a:endParaRPr lang="cs-CZ" b="0" i="0" dirty="0">
              <a:solidFill>
                <a:srgbClr val="000000"/>
              </a:solidFill>
              <a:effectLst/>
              <a:latin typeface="Lucida Grande"/>
            </a:endParaRPr>
          </a:p>
          <a:p>
            <a:pPr algn="l" fontAlgn="base"/>
            <a:r>
              <a:rPr lang="cs-CZ" b="0" i="0" dirty="0">
                <a:solidFill>
                  <a:srgbClr val="000000"/>
                </a:solidFill>
                <a:effectLst/>
                <a:latin typeface="inherit"/>
              </a:rPr>
              <a:t>432 - 430 př. n. l. – perzekuce </a:t>
            </a:r>
            <a:r>
              <a:rPr lang="cs-CZ" b="0" i="0" dirty="0" err="1">
                <a:solidFill>
                  <a:srgbClr val="000000"/>
                </a:solidFill>
                <a:effectLst/>
                <a:latin typeface="inherit"/>
              </a:rPr>
              <a:t>Feidia</a:t>
            </a:r>
            <a:r>
              <a:rPr lang="cs-CZ" b="0" i="0" dirty="0">
                <a:solidFill>
                  <a:srgbClr val="000000"/>
                </a:solidFill>
                <a:effectLst/>
                <a:latin typeface="inherit"/>
              </a:rPr>
              <a:t>, </a:t>
            </a:r>
            <a:r>
              <a:rPr lang="cs-CZ" b="0" i="0" dirty="0" err="1">
                <a:solidFill>
                  <a:srgbClr val="000000"/>
                </a:solidFill>
                <a:effectLst/>
                <a:latin typeface="inherit"/>
              </a:rPr>
              <a:t>Anaxagora</a:t>
            </a:r>
            <a:r>
              <a:rPr lang="cs-CZ" b="0" i="0" dirty="0">
                <a:solidFill>
                  <a:srgbClr val="000000"/>
                </a:solidFill>
                <a:effectLst/>
                <a:latin typeface="inherit"/>
              </a:rPr>
              <a:t> a </a:t>
            </a:r>
            <a:r>
              <a:rPr lang="cs-CZ" b="0" i="0" dirty="0" err="1">
                <a:solidFill>
                  <a:srgbClr val="000000"/>
                </a:solidFill>
                <a:effectLst/>
                <a:latin typeface="inherit"/>
              </a:rPr>
              <a:t>Aspasii</a:t>
            </a:r>
            <a:endParaRPr lang="cs-CZ" b="0" i="0" dirty="0">
              <a:solidFill>
                <a:srgbClr val="000000"/>
              </a:solidFill>
              <a:effectLst/>
              <a:latin typeface="Lucida Grande"/>
            </a:endParaRPr>
          </a:p>
          <a:p>
            <a:pPr algn="l" fontAlgn="base"/>
            <a:r>
              <a:rPr lang="cs-CZ" b="0" i="0" dirty="0">
                <a:solidFill>
                  <a:srgbClr val="000000"/>
                </a:solidFill>
                <a:effectLst/>
                <a:latin typeface="inherit"/>
              </a:rPr>
              <a:t>431 př. n. l. – počátek peloponéské války</a:t>
            </a:r>
            <a:endParaRPr lang="cs-CZ" b="0" i="0" dirty="0">
              <a:solidFill>
                <a:srgbClr val="000000"/>
              </a:solidFill>
              <a:effectLst/>
              <a:latin typeface="Lucida Grande"/>
            </a:endParaRPr>
          </a:p>
          <a:p>
            <a:pPr algn="l" fontAlgn="base"/>
            <a:r>
              <a:rPr lang="cs-CZ" b="0" i="0" dirty="0">
                <a:solidFill>
                  <a:srgbClr val="000000"/>
                </a:solidFill>
                <a:effectLst/>
                <a:latin typeface="inherit"/>
              </a:rPr>
              <a:t>430 př. n. l. – odvolán z funkce stratéga</a:t>
            </a:r>
            <a:endParaRPr lang="cs-CZ" b="0" i="0" dirty="0">
              <a:solidFill>
                <a:srgbClr val="000000"/>
              </a:solidFill>
              <a:effectLst/>
              <a:latin typeface="Lucida Grande"/>
            </a:endParaRPr>
          </a:p>
          <a:p>
            <a:pPr algn="l" fontAlgn="base"/>
            <a:r>
              <a:rPr lang="cs-CZ" b="0" i="0" dirty="0">
                <a:solidFill>
                  <a:srgbClr val="000000"/>
                </a:solidFill>
                <a:effectLst/>
                <a:latin typeface="inherit"/>
              </a:rPr>
              <a:t>429 př. n. l. – znovu zvolen; jeho smrt</a:t>
            </a:r>
            <a:endParaRPr lang="cs-CZ" b="0" i="0" dirty="0">
              <a:solidFill>
                <a:srgbClr val="000000"/>
              </a:solidFill>
              <a:effectLst/>
              <a:latin typeface="Lucida Grande"/>
            </a:endParaRPr>
          </a:p>
          <a:p>
            <a:endParaRPr lang="cs-CZ" dirty="0"/>
          </a:p>
        </p:txBody>
      </p:sp>
      <p:pic>
        <p:nvPicPr>
          <p:cNvPr id="2050" name="Picture 2">
            <a:extLst>
              <a:ext uri="{FF2B5EF4-FFF2-40B4-BE49-F238E27FC236}">
                <a16:creationId xmlns:a16="http://schemas.microsoft.com/office/drawing/2014/main" id="{5373E0D2-9691-4E5A-A0BB-736B7E5A7B9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65727" y="440569"/>
            <a:ext cx="27940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 řeckých Athénách se prováděla tzv. ostrakizace. Lidé psali na střepy jména těch, kdo se něčím hanebným provinili, a pokud bylo střepů víc, gauner byl vypovězen ze slušné společnosti. Jako teď Rusové.">
            <a:extLst>
              <a:ext uri="{FF2B5EF4-FFF2-40B4-BE49-F238E27FC236}">
                <a16:creationId xmlns:a16="http://schemas.microsoft.com/office/drawing/2014/main" id="{4B9C0F87-135E-40EA-9DC7-6B5FB5898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80" y="3093094"/>
            <a:ext cx="5724525"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65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85B785-842B-4D0D-AD54-15C0E775A719}"/>
              </a:ext>
            </a:extLst>
          </p:cNvPr>
          <p:cNvSpPr>
            <a:spLocks noGrp="1"/>
          </p:cNvSpPr>
          <p:nvPr>
            <p:ph type="title"/>
          </p:nvPr>
        </p:nvSpPr>
        <p:spPr/>
        <p:txBody>
          <a:bodyPr/>
          <a:lstStyle/>
          <a:p>
            <a:r>
              <a:rPr lang="cs-CZ" b="1" dirty="0"/>
              <a:t>Politická opatření</a:t>
            </a:r>
          </a:p>
        </p:txBody>
      </p:sp>
      <p:sp>
        <p:nvSpPr>
          <p:cNvPr id="3" name="Zástupný obsah 2">
            <a:extLst>
              <a:ext uri="{FF2B5EF4-FFF2-40B4-BE49-F238E27FC236}">
                <a16:creationId xmlns:a16="http://schemas.microsoft.com/office/drawing/2014/main" id="{5B800453-CE60-4B8A-AD8D-3EA0669CAB35}"/>
              </a:ext>
            </a:extLst>
          </p:cNvPr>
          <p:cNvSpPr>
            <a:spLocks noGrp="1"/>
          </p:cNvSpPr>
          <p:nvPr>
            <p:ph idx="1"/>
          </p:nvPr>
        </p:nvSpPr>
        <p:spPr/>
        <p:txBody>
          <a:bodyPr>
            <a:normAutofit fontScale="77500" lnSpcReduction="20000"/>
          </a:bodyPr>
          <a:lstStyle/>
          <a:p>
            <a:pPr algn="l"/>
            <a:r>
              <a:rPr lang="cs-CZ" b="0" i="0" dirty="0">
                <a:solidFill>
                  <a:srgbClr val="202122"/>
                </a:solidFill>
                <a:effectLst/>
                <a:latin typeface="Arial" panose="020B0604020202020204" pitchFamily="34" charset="0"/>
              </a:rPr>
              <a:t>zpřístupnil chudým vrstvám rozhodování při soudních procesech a v radě (</a:t>
            </a:r>
            <a:r>
              <a:rPr lang="cs-CZ" b="0" i="0" u="none" strike="noStrike" dirty="0" err="1">
                <a:solidFill>
                  <a:srgbClr val="3366CC"/>
                </a:solidFill>
                <a:effectLst/>
                <a:latin typeface="Arial" panose="020B0604020202020204" pitchFamily="34" charset="0"/>
                <a:hlinkClick r:id="rId2" tooltip="Búlé"/>
              </a:rPr>
              <a:t>búlé</a:t>
            </a:r>
            <a:r>
              <a:rPr lang="cs-CZ" b="0" i="0" dirty="0">
                <a:solidFill>
                  <a:srgbClr val="202122"/>
                </a:solidFill>
                <a:effectLst/>
                <a:latin typeface="Arial" panose="020B0604020202020204" pitchFamily="34" charset="0"/>
              </a:rPr>
              <a:t>) placením odměn</a:t>
            </a:r>
          </a:p>
          <a:p>
            <a:pPr algn="l"/>
            <a:r>
              <a:rPr lang="cs-CZ" b="0" i="0" dirty="0">
                <a:solidFill>
                  <a:srgbClr val="202122"/>
                </a:solidFill>
                <a:effectLst/>
                <a:latin typeface="Arial" panose="020B0604020202020204" pitchFamily="34" charset="0"/>
              </a:rPr>
              <a:t>rozšířil placení náhrad za výkon vojenské služby i na dobu míru</a:t>
            </a:r>
          </a:p>
          <a:p>
            <a:pPr algn="l"/>
            <a:r>
              <a:rPr lang="cs-CZ" dirty="0">
                <a:solidFill>
                  <a:srgbClr val="202122"/>
                </a:solidFill>
                <a:latin typeface="Arial" panose="020B0604020202020204" pitchFamily="34" charset="0"/>
              </a:rPr>
              <a:t>o</a:t>
            </a:r>
            <a:r>
              <a:rPr lang="cs-CZ" b="0" i="0" dirty="0">
                <a:solidFill>
                  <a:srgbClr val="202122"/>
                </a:solidFill>
                <a:effectLst/>
                <a:latin typeface="Arial" panose="020B0604020202020204" pitchFamily="34" charset="0"/>
              </a:rPr>
              <a:t>slabil rozhodovací pravomoci </a:t>
            </a:r>
            <a:r>
              <a:rPr lang="cs-CZ" b="0" i="0" u="none" strike="noStrike" dirty="0">
                <a:solidFill>
                  <a:srgbClr val="3366CC"/>
                </a:solidFill>
                <a:effectLst/>
                <a:latin typeface="Arial" panose="020B0604020202020204" pitchFamily="34" charset="0"/>
                <a:hlinkClick r:id="rId3" tooltip="Areopagos"/>
              </a:rPr>
              <a:t>areopagu</a:t>
            </a:r>
            <a:r>
              <a:rPr lang="cs-CZ" b="0" i="0" dirty="0">
                <a:solidFill>
                  <a:srgbClr val="202122"/>
                </a:solidFill>
                <a:effectLst/>
                <a:latin typeface="Arial" panose="020B0604020202020204" pitchFamily="34" charset="0"/>
              </a:rPr>
              <a:t> (aristokraty ovládaná rada starších) odnětím dozoru nad státní správou, provádění zákonů, veřejnou mravností a politickým soudnictvím</a:t>
            </a:r>
          </a:p>
          <a:p>
            <a:pPr algn="l"/>
            <a:r>
              <a:rPr lang="cs-CZ" b="0" i="0" dirty="0">
                <a:solidFill>
                  <a:srgbClr val="202122"/>
                </a:solidFill>
                <a:effectLst/>
                <a:latin typeface="Arial" panose="020B0604020202020204" pitchFamily="34" charset="0"/>
              </a:rPr>
              <a:t>přiznal každému občanu právo podávat žaloby proti úředníkům nekonajícím své povinnosti a proti osobám ohrožujícím blaho státu. Každý úředník měl být před volbou prověřen zkouškou a zodpovídat se ze svého působení po vypršení úředního období</a:t>
            </a:r>
          </a:p>
          <a:p>
            <a:pPr algn="l"/>
            <a:r>
              <a:rPr lang="cs-CZ" dirty="0">
                <a:solidFill>
                  <a:srgbClr val="202122"/>
                </a:solidFill>
                <a:latin typeface="Arial" panose="020B0604020202020204" pitchFamily="34" charset="0"/>
              </a:rPr>
              <a:t>n</a:t>
            </a:r>
            <a:r>
              <a:rPr lang="cs-CZ" b="0" i="0" dirty="0">
                <a:solidFill>
                  <a:srgbClr val="202122"/>
                </a:solidFill>
                <a:effectLst/>
                <a:latin typeface="Arial" panose="020B0604020202020204" pitchFamily="34" charset="0"/>
              </a:rPr>
              <a:t>ávrh nových zákonů byl svěřen osobám voleným </a:t>
            </a:r>
            <a:r>
              <a:rPr lang="cs-CZ" b="0" i="0" u="none" strike="noStrike" dirty="0">
                <a:solidFill>
                  <a:srgbClr val="3366CC"/>
                </a:solidFill>
                <a:effectLst/>
                <a:latin typeface="Arial" panose="020B0604020202020204" pitchFamily="34" charset="0"/>
                <a:hlinkClick r:id="rId4" tooltip="Ekklésiá"/>
              </a:rPr>
              <a:t>ekklésií</a:t>
            </a:r>
            <a:r>
              <a:rPr lang="cs-CZ" b="0" i="0" dirty="0">
                <a:solidFill>
                  <a:srgbClr val="202122"/>
                </a:solidFill>
                <a:effectLst/>
                <a:latin typeface="Arial" panose="020B0604020202020204" pitchFamily="34" charset="0"/>
              </a:rPr>
              <a:t> – všelidovým sněmem.</a:t>
            </a:r>
          </a:p>
          <a:p>
            <a:pPr algn="l"/>
            <a:r>
              <a:rPr lang="cs-CZ" dirty="0">
                <a:solidFill>
                  <a:srgbClr val="202122"/>
                </a:solidFill>
                <a:latin typeface="Arial" panose="020B0604020202020204" pitchFamily="34" charset="0"/>
              </a:rPr>
              <a:t>z</a:t>
            </a:r>
            <a:r>
              <a:rPr lang="cs-CZ" b="0" i="0" dirty="0">
                <a:solidFill>
                  <a:srgbClr val="202122"/>
                </a:solidFill>
                <a:effectLst/>
                <a:latin typeface="Arial" panose="020B0604020202020204" pitchFamily="34" charset="0"/>
              </a:rPr>
              <a:t>avedl také nová pravidla pro získání athénského občanství. Aby obyvatel mohl získat athénské občanství, museli být nově oba jeho rodiče občany Athén (předtím stačilo, aby byl občanem jen otec). Stalo se tak roku 451 př. n. l.</a:t>
            </a:r>
          </a:p>
          <a:p>
            <a:endParaRPr lang="cs-CZ" dirty="0"/>
          </a:p>
        </p:txBody>
      </p:sp>
    </p:spTree>
    <p:extLst>
      <p:ext uri="{BB962C8B-B14F-4D97-AF65-F5344CB8AC3E}">
        <p14:creationId xmlns:p14="http://schemas.microsoft.com/office/powerpoint/2010/main" val="389193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7B46E-96C0-4FAD-B1DA-8D0F97D811F8}"/>
              </a:ext>
            </a:extLst>
          </p:cNvPr>
          <p:cNvSpPr>
            <a:spLocks noGrp="1"/>
          </p:cNvSpPr>
          <p:nvPr>
            <p:ph type="title"/>
          </p:nvPr>
        </p:nvSpPr>
        <p:spPr/>
        <p:txBody>
          <a:bodyPr/>
          <a:lstStyle/>
          <a:p>
            <a:r>
              <a:rPr lang="cs-CZ" b="1" dirty="0"/>
              <a:t>Postupy k zabezpečení demokratické myšlenky - losová</a:t>
            </a:r>
            <a:r>
              <a:rPr lang="cs-CZ" dirty="0"/>
              <a:t>ní</a:t>
            </a:r>
          </a:p>
        </p:txBody>
      </p:sp>
      <p:sp>
        <p:nvSpPr>
          <p:cNvPr id="3" name="Zástupný obsah 2">
            <a:extLst>
              <a:ext uri="{FF2B5EF4-FFF2-40B4-BE49-F238E27FC236}">
                <a16:creationId xmlns:a16="http://schemas.microsoft.com/office/drawing/2014/main" id="{FCB2D1A6-790C-4FE4-A123-0CF8C0E0BC86}"/>
              </a:ext>
            </a:extLst>
          </p:cNvPr>
          <p:cNvSpPr>
            <a:spLocks noGrp="1"/>
          </p:cNvSpPr>
          <p:nvPr>
            <p:ph idx="1"/>
          </p:nvPr>
        </p:nvSpPr>
        <p:spPr/>
        <p:txBody>
          <a:bodyPr>
            <a:normAutofit fontScale="85000" lnSpcReduction="20000"/>
          </a:bodyPr>
          <a:lstStyle/>
          <a:p>
            <a:r>
              <a:rPr lang="cs-CZ" dirty="0"/>
              <a:t>Losováni úředníci, ale i soudci a členové rady XXX volbu úředníků vnímají jako oligarchický postup</a:t>
            </a:r>
          </a:p>
          <a:p>
            <a:r>
              <a:rPr lang="cs-CZ" dirty="0"/>
              <a:t>Je zárukou rozdělení úřadů mezi co nejširší počet občanů</a:t>
            </a:r>
          </a:p>
          <a:p>
            <a:r>
              <a:rPr lang="cs-CZ" dirty="0"/>
              <a:t>Los má úlohu božského znamení – původně pro ustanovování kněží</a:t>
            </a:r>
          </a:p>
          <a:p>
            <a:r>
              <a:rPr lang="cs-CZ" dirty="0"/>
              <a:t>Losování v politice zavedl </a:t>
            </a:r>
            <a:r>
              <a:rPr lang="cs-CZ" dirty="0" err="1"/>
              <a:t>Kleisthenés</a:t>
            </a:r>
            <a:r>
              <a:rPr lang="cs-CZ" dirty="0"/>
              <a:t> – členové rady 500; následuje losování </a:t>
            </a:r>
            <a:r>
              <a:rPr lang="cs-CZ" dirty="0" err="1"/>
              <a:t>archontů</a:t>
            </a:r>
            <a:r>
              <a:rPr lang="cs-CZ" dirty="0"/>
              <a:t> (původně dva stupně losování – v jednotlivých fýlách, v centru obce)</a:t>
            </a:r>
          </a:p>
          <a:p>
            <a:r>
              <a:rPr lang="cs-CZ" dirty="0"/>
              <a:t>Při oligarchickém převratu r. 411 př. a za vlády 30 tyranů (404/403 př.) losování odstraněno</a:t>
            </a:r>
          </a:p>
          <a:p>
            <a:r>
              <a:rPr lang="cs-CZ" dirty="0"/>
              <a:t>Losování nepodléhají pouze úředníci, jejichž činnost vyžadovala speciální zkušenosti a znalosti (stratégové, </a:t>
            </a:r>
            <a:r>
              <a:rPr lang="cs-CZ" dirty="0" err="1"/>
              <a:t>hipparchové</a:t>
            </a:r>
            <a:r>
              <a:rPr lang="cs-CZ" dirty="0"/>
              <a:t>, vychovatelé vojenského dorostu, obětníci, architekti, pokladníci námořního spolku)</a:t>
            </a:r>
          </a:p>
          <a:p>
            <a:r>
              <a:rPr lang="cs-CZ" dirty="0"/>
              <a:t>Losovalo se podle fýl nebo démů</a:t>
            </a:r>
          </a:p>
          <a:p>
            <a:r>
              <a:rPr lang="cs-CZ" dirty="0"/>
              <a:t>Kandidatura byla dobrovolná – možnost doplnění ze sousedních okrsků</a:t>
            </a:r>
          </a:p>
        </p:txBody>
      </p:sp>
    </p:spTree>
    <p:extLst>
      <p:ext uri="{BB962C8B-B14F-4D97-AF65-F5344CB8AC3E}">
        <p14:creationId xmlns:p14="http://schemas.microsoft.com/office/powerpoint/2010/main" val="43708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6EB0AE-C0B7-476E-8A08-9D82D101A9AF}"/>
              </a:ext>
            </a:extLst>
          </p:cNvPr>
          <p:cNvSpPr>
            <a:spLocks noGrp="1"/>
          </p:cNvSpPr>
          <p:nvPr>
            <p:ph type="title"/>
          </p:nvPr>
        </p:nvSpPr>
        <p:spPr/>
        <p:txBody>
          <a:bodyPr/>
          <a:lstStyle/>
          <a:p>
            <a:r>
              <a:rPr lang="cs-CZ" b="1" dirty="0"/>
              <a:t>Postupy k zabezpečení demokratické myšlenky - losování</a:t>
            </a:r>
          </a:p>
        </p:txBody>
      </p:sp>
      <p:sp>
        <p:nvSpPr>
          <p:cNvPr id="3" name="Zástupný obsah 2">
            <a:extLst>
              <a:ext uri="{FF2B5EF4-FFF2-40B4-BE49-F238E27FC236}">
                <a16:creationId xmlns:a16="http://schemas.microsoft.com/office/drawing/2014/main" id="{7B096CAD-3A02-4516-8A18-AD617838BD32}"/>
              </a:ext>
            </a:extLst>
          </p:cNvPr>
          <p:cNvSpPr>
            <a:spLocks noGrp="1"/>
          </p:cNvSpPr>
          <p:nvPr>
            <p:ph idx="1"/>
          </p:nvPr>
        </p:nvSpPr>
        <p:spPr/>
        <p:txBody>
          <a:bodyPr>
            <a:normAutofit lnSpcReduction="10000"/>
          </a:bodyPr>
          <a:lstStyle/>
          <a:p>
            <a:r>
              <a:rPr lang="cs-CZ" dirty="0"/>
              <a:t>Losování se provádí na agoře pomocí černých a bílých bobů (ty jsou kladné)</a:t>
            </a:r>
          </a:p>
          <a:p>
            <a:r>
              <a:rPr lang="cs-CZ" dirty="0"/>
              <a:t>Volí se porotní soudy o 200, 400, 500 nebo 1000 soudcích; příp. 500 členů rady </a:t>
            </a:r>
          </a:p>
          <a:p>
            <a:r>
              <a:rPr lang="cs-CZ" dirty="0"/>
              <a:t>== zdlouhavost procesu – </a:t>
            </a:r>
            <a:r>
              <a:rPr lang="cs-CZ" b="1" dirty="0"/>
              <a:t>losovací zaří</a:t>
            </a:r>
            <a:r>
              <a:rPr lang="cs-CZ" dirty="0"/>
              <a:t>zení (</a:t>
            </a:r>
            <a:r>
              <a:rPr lang="cs-CZ" dirty="0" err="1"/>
              <a:t>klérótéria</a:t>
            </a:r>
            <a:r>
              <a:rPr lang="cs-CZ" dirty="0"/>
              <a:t>), </a:t>
            </a:r>
          </a:p>
          <a:p>
            <a:r>
              <a:rPr lang="cs-CZ" dirty="0"/>
              <a:t>Losuje se jeden nebo více dnů na konci úředního roku</a:t>
            </a:r>
          </a:p>
          <a:p>
            <a:r>
              <a:rPr lang="cs-CZ" dirty="0"/>
              <a:t>Soudní dvory se losují toho dne, kdy se koná soud; z celkového počtu soudců pak losováni do jednotlivých porot – záruka nestrannosti</a:t>
            </a:r>
          </a:p>
          <a:p>
            <a:r>
              <a:rPr lang="cs-CZ" dirty="0"/>
              <a:t>Důsledkem losování dříve vážené úřady ztrácejí na významu a přitažlivosti, rozvolňují se jejich kompetence</a:t>
            </a:r>
          </a:p>
          <a:p>
            <a:endParaRPr lang="cs-CZ" dirty="0"/>
          </a:p>
        </p:txBody>
      </p:sp>
    </p:spTree>
    <p:extLst>
      <p:ext uri="{BB962C8B-B14F-4D97-AF65-F5344CB8AC3E}">
        <p14:creationId xmlns:p14="http://schemas.microsoft.com/office/powerpoint/2010/main" val="264559034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2805</Words>
  <Application>Microsoft Office PowerPoint</Application>
  <PresentationFormat>Širokoúhlá obrazovka</PresentationFormat>
  <Paragraphs>183</Paragraphs>
  <Slides>36</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36</vt:i4>
      </vt:variant>
    </vt:vector>
  </HeadingPairs>
  <TitlesOfParts>
    <vt:vector size="43" baseType="lpstr">
      <vt:lpstr>Arial</vt:lpstr>
      <vt:lpstr>Calibri</vt:lpstr>
      <vt:lpstr>Calibri Light</vt:lpstr>
      <vt:lpstr>inherit</vt:lpstr>
      <vt:lpstr>Lucida Grande</vt:lpstr>
      <vt:lpstr>Times New Roman</vt:lpstr>
      <vt:lpstr>Motiv Office</vt:lpstr>
      <vt:lpstr>Athény po řecko-perských válkách</vt:lpstr>
      <vt:lpstr>Délský/athénský námořní spolek (478/477 – 404 př.)</vt:lpstr>
      <vt:lpstr>Kalliův mír, 449 př.</vt:lpstr>
      <vt:lpstr>Periklés</vt:lpstr>
      <vt:lpstr>Thukydidés, hodnocení Perikla</vt:lpstr>
      <vt:lpstr>     Ostrakon, 444/443 př.</vt:lpstr>
      <vt:lpstr>Politická opatření</vt:lpstr>
      <vt:lpstr>Postupy k zabezpečení demokratické myšlenky - losování</vt:lpstr>
      <vt:lpstr>Postupy k zabezpečení demokratické myšlenky - losování</vt:lpstr>
      <vt:lpstr>Postupy k zabezpečení demokratické myšlenky - losování</vt:lpstr>
      <vt:lpstr>Dokimasia – prověrka před nástupem do úřadu</vt:lpstr>
      <vt:lpstr>Skládání účtů z úřadu</vt:lpstr>
      <vt:lpstr>Skládání účtů z úřadu</vt:lpstr>
      <vt:lpstr>Odměny za úřady (žold, diety) = misthos</vt:lpstr>
      <vt:lpstr>Akropole v Athénách</vt:lpstr>
      <vt:lpstr>Parthenon</vt:lpstr>
      <vt:lpstr>Parthenon, Akropolis, Athény</vt:lpstr>
      <vt:lpstr>Athény pol. 19. st.</vt:lpstr>
      <vt:lpstr>Černě – starší stavba           Vykopávky, 1886 Šráfovaně – nová stavba      starší chrám</vt:lpstr>
      <vt:lpstr>Pausaniás, Cesta po Řecku I Umělecké poklady na athénské akropoli</vt:lpstr>
      <vt:lpstr>Plinius Starší, Historia naturalis</vt:lpstr>
      <vt:lpstr>Lawrence Alma-Tadema, 1868 Feidias prohlížející vlys</vt:lpstr>
      <vt:lpstr>Erechtheion na athénské Akropoli</vt:lpstr>
      <vt:lpstr>Propyleje</vt:lpstr>
      <vt:lpstr>Chrám Athény Níké na athénské Akropoli</vt:lpstr>
      <vt:lpstr>Peloponéská válka (431-404 př.)</vt:lpstr>
      <vt:lpstr>Thúkydidés, Dějiny peloponéské války</vt:lpstr>
      <vt:lpstr>Příčiny války    Etapy války</vt:lpstr>
      <vt:lpstr>Xenofon rozmlouvající se Sókratem Rafael, Athénská škola</vt:lpstr>
      <vt:lpstr>THÚKYDIDÉS: Dějiny peloponéské války. (I, 118).</vt:lpstr>
      <vt:lpstr>Průběh peloponéské války</vt:lpstr>
      <vt:lpstr>Dlouhé hradby</vt:lpstr>
      <vt:lpstr>THÚKYDIDÉS: Dějiny peloponéské války. (II, 53).</vt:lpstr>
      <vt:lpstr>Thukydidés, Periklova řeč nad padlými, 431 př.</vt:lpstr>
      <vt:lpstr>Důsledky peloponéské války</vt:lpstr>
      <vt:lpstr>Druhý athénský námořní spolek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admin</dc:creator>
  <cp:lastModifiedBy>admin</cp:lastModifiedBy>
  <cp:revision>29</cp:revision>
  <dcterms:created xsi:type="dcterms:W3CDTF">2024-04-21T20:08:18Z</dcterms:created>
  <dcterms:modified xsi:type="dcterms:W3CDTF">2025-04-07T12:24:58Z</dcterms:modified>
</cp:coreProperties>
</file>