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7" r:id="rId3"/>
    <p:sldId id="331" r:id="rId4"/>
    <p:sldId id="332" r:id="rId5"/>
    <p:sldId id="510" r:id="rId6"/>
    <p:sldId id="352" r:id="rId7"/>
    <p:sldId id="328" r:id="rId8"/>
    <p:sldId id="502" r:id="rId9"/>
    <p:sldId id="504" r:id="rId10"/>
    <p:sldId id="405" r:id="rId11"/>
    <p:sldId id="258" r:id="rId12"/>
    <p:sldId id="429" r:id="rId13"/>
    <p:sldId id="293" r:id="rId14"/>
    <p:sldId id="513" r:id="rId15"/>
    <p:sldId id="512" r:id="rId16"/>
    <p:sldId id="543" r:id="rId17"/>
    <p:sldId id="557" r:id="rId18"/>
    <p:sldId id="401" r:id="rId19"/>
    <p:sldId id="503" r:id="rId20"/>
    <p:sldId id="546" r:id="rId21"/>
    <p:sldId id="320" r:id="rId22"/>
    <p:sldId id="324" r:id="rId23"/>
    <p:sldId id="547" r:id="rId24"/>
    <p:sldId id="354" r:id="rId25"/>
    <p:sldId id="321" r:id="rId26"/>
    <p:sldId id="411" r:id="rId27"/>
    <p:sldId id="362" r:id="rId28"/>
    <p:sldId id="414" r:id="rId29"/>
    <p:sldId id="322" r:id="rId30"/>
    <p:sldId id="507" r:id="rId31"/>
    <p:sldId id="541" r:id="rId32"/>
    <p:sldId id="325" r:id="rId33"/>
    <p:sldId id="402" r:id="rId34"/>
    <p:sldId id="508" r:id="rId35"/>
    <p:sldId id="485" r:id="rId36"/>
    <p:sldId id="519" r:id="rId37"/>
    <p:sldId id="531" r:id="rId38"/>
    <p:sldId id="532" r:id="rId39"/>
    <p:sldId id="534" r:id="rId40"/>
    <p:sldId id="550" r:id="rId41"/>
    <p:sldId id="318" r:id="rId42"/>
    <p:sldId id="427" r:id="rId43"/>
    <p:sldId id="261" r:id="rId44"/>
    <p:sldId id="263" r:id="rId45"/>
    <p:sldId id="379" r:id="rId46"/>
    <p:sldId id="551" r:id="rId47"/>
    <p:sldId id="432" r:id="rId48"/>
    <p:sldId id="431" r:id="rId49"/>
    <p:sldId id="556" r:id="rId50"/>
    <p:sldId id="540" r:id="rId51"/>
    <p:sldId id="434" r:id="rId52"/>
    <p:sldId id="501" r:id="rId53"/>
    <p:sldId id="456" r:id="rId54"/>
    <p:sldId id="554" r:id="rId55"/>
    <p:sldId id="555" r:id="rId56"/>
    <p:sldId id="463" r:id="rId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3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emf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10" Type="http://schemas.openxmlformats.org/officeDocument/2006/relationships/image" Target="../media/image70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Základy archeologie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sz="2800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cs-CZ" sz="2800" b="1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 Velká Morava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9111B1DB-1582-4822-BF07-B6D94A0B9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568" y="792625"/>
            <a:ext cx="7662863" cy="56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5">
            <a:extLst>
              <a:ext uri="{FF2B5EF4-FFF2-40B4-BE49-F238E27FC236}">
                <a16:creationId xmlns:a16="http://schemas.microsoft.com/office/drawing/2014/main" id="{F9369963-9CA3-4A28-86D0-06F669E11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7" y="306387"/>
            <a:ext cx="8305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Situace v Evropě v těsně před smrtí knížete Svatopluka v roce 894.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5275" y="874480"/>
            <a:ext cx="11896725" cy="595249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FF0000"/>
                </a:solidFill>
              </a:rPr>
              <a:t>Christianizace</a:t>
            </a:r>
            <a:r>
              <a:rPr lang="cs-CZ" sz="2600" dirty="0">
                <a:solidFill>
                  <a:srgbClr val="FF0000"/>
                </a:solidFill>
              </a:rPr>
              <a:t>  </a:t>
            </a:r>
            <a:r>
              <a:rPr lang="cs-CZ" sz="2200" dirty="0"/>
              <a:t> </a:t>
            </a:r>
            <a:r>
              <a:rPr lang="cs-CZ" sz="1900" dirty="0"/>
              <a:t>–  šíření křesťanské víry v Boha a Ježíše Krista</a:t>
            </a:r>
          </a:p>
          <a:p>
            <a:pPr marL="0" indent="0" eaLnBrk="1" hangingPunct="1">
              <a:buNone/>
              <a:defRPr/>
            </a:pPr>
            <a:r>
              <a:rPr lang="cs-CZ" sz="1900" dirty="0"/>
              <a:t>                                         –  křesťanství šlo po určitou dobu paralelně s pohanstvím</a:t>
            </a:r>
          </a:p>
          <a:p>
            <a:pPr marL="0" indent="0">
              <a:buFontTx/>
              <a:buNone/>
              <a:defRPr/>
            </a:pPr>
            <a:endParaRPr lang="cs-CZ" sz="1900" dirty="0"/>
          </a:p>
          <a:p>
            <a:pPr algn="l"/>
            <a:r>
              <a:rPr lang="cs-CZ" sz="1900" b="1" dirty="0"/>
              <a:t>8. stol.   </a:t>
            </a:r>
            <a:r>
              <a:rPr lang="cs-CZ" sz="1900" dirty="0"/>
              <a:t>–</a:t>
            </a:r>
            <a:r>
              <a:rPr lang="cs-CZ" sz="1900" b="1" dirty="0"/>
              <a:t>   </a:t>
            </a:r>
            <a:r>
              <a:rPr lang="cs-CZ" sz="1900" dirty="0"/>
              <a:t>misie:   bavorských kněží, 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900" b="0" i="0" u="none" strike="noStrike" baseline="0" dirty="0" err="1">
                <a:solidFill>
                  <a:srgbClr val="333333"/>
                </a:solidFill>
              </a:rPr>
              <a:t>akvilejského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patriarchátu, </a:t>
            </a:r>
            <a:r>
              <a:rPr lang="cs-CZ" sz="1900" b="0" i="0" u="none" strike="noStrike" baseline="0" dirty="0" err="1">
                <a:solidFill>
                  <a:srgbClr val="333333"/>
                </a:solidFill>
              </a:rPr>
              <a:t>sev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. Italie, </a:t>
            </a:r>
            <a:r>
              <a:rPr lang="cs-CZ" sz="1900" b="0" i="0" u="none" strike="noStrike" baseline="0" dirty="0" err="1">
                <a:solidFill>
                  <a:srgbClr val="333333"/>
                </a:solidFill>
              </a:rPr>
              <a:t>Dalmacie</a:t>
            </a:r>
            <a:endParaRPr lang="cs-CZ" sz="1900" i="0" u="none" strike="noStrike" baseline="0" dirty="0">
              <a:solidFill>
                <a:srgbClr val="333333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–   šíření křesťanství spojeno s politikou franských vládců (vojenská tažení)</a:t>
            </a:r>
          </a:p>
          <a:p>
            <a:pPr marL="0" indent="0">
              <a:buFontTx/>
              <a:buNone/>
              <a:defRPr/>
            </a:pPr>
            <a:r>
              <a:rPr lang="cs-CZ" sz="1900" dirty="0"/>
              <a:t>                   –   přejímání franckých zvyků velkomoravskou elitou  (i před přijetím křesťanství)</a:t>
            </a:r>
          </a:p>
          <a:p>
            <a:pPr algn="l"/>
            <a:endParaRPr lang="cs-CZ" sz="1900" b="1" dirty="0">
              <a:solidFill>
                <a:srgbClr val="333333"/>
              </a:solidFill>
            </a:endParaRPr>
          </a:p>
          <a:p>
            <a:pPr algn="l"/>
            <a:endParaRPr lang="cs-CZ" sz="1900" b="1" dirty="0">
              <a:solidFill>
                <a:srgbClr val="333333"/>
              </a:solidFill>
            </a:endParaRPr>
          </a:p>
          <a:p>
            <a:pPr algn="l"/>
            <a:r>
              <a:rPr lang="cs-CZ" sz="1900" b="1" dirty="0"/>
              <a:t>813 </a:t>
            </a:r>
            <a:r>
              <a:rPr lang="cs-CZ" sz="1900" dirty="0"/>
              <a:t> –  synoda v Mohuči:   noví křtěnci, neznalí latiny, se mohli naučit </a:t>
            </a:r>
            <a:r>
              <a:rPr lang="cs-CZ" sz="1900" dirty="0" err="1"/>
              <a:t>motlitby</a:t>
            </a:r>
            <a:r>
              <a:rPr lang="cs-CZ" sz="1900" dirty="0"/>
              <a:t> v rodném jazyce:</a:t>
            </a:r>
          </a:p>
          <a:p>
            <a:pPr marL="0" indent="0" algn="l">
              <a:buNone/>
            </a:pPr>
            <a:r>
              <a:rPr lang="cs-CZ" sz="1900" dirty="0"/>
              <a:t>                                                    Modlitba Páně (Otčenáš) a Vyznání víry  (nutné pro udělení křtu) </a:t>
            </a:r>
            <a:endParaRPr lang="cs-CZ" sz="1900" b="1" dirty="0"/>
          </a:p>
          <a:p>
            <a:pPr algn="l"/>
            <a:r>
              <a:rPr lang="cs-CZ" sz="1900" b="1" dirty="0"/>
              <a:t>828  </a:t>
            </a:r>
            <a:r>
              <a:rPr lang="cs-CZ" sz="1900" dirty="0"/>
              <a:t>–  „O </a:t>
            </a:r>
            <a:r>
              <a:rPr lang="cs-CZ" sz="1900" dirty="0" err="1"/>
              <a:t>pokřestění</a:t>
            </a:r>
            <a:r>
              <a:rPr lang="cs-CZ" sz="1900" dirty="0"/>
              <a:t> Bavorů a </a:t>
            </a:r>
            <a:r>
              <a:rPr lang="cs-CZ" sz="1900" dirty="0" err="1"/>
              <a:t>Korutanců</a:t>
            </a:r>
            <a:r>
              <a:rPr lang="cs-CZ" sz="1900" dirty="0"/>
              <a:t>“:  arcibiskup </a:t>
            </a:r>
            <a:r>
              <a:rPr lang="cs-CZ" sz="1900" dirty="0" err="1"/>
              <a:t>Adalram</a:t>
            </a:r>
            <a:r>
              <a:rPr lang="cs-CZ" sz="1900" dirty="0"/>
              <a:t> vysvětil kostel v Nitře                                        </a:t>
            </a:r>
          </a:p>
          <a:p>
            <a:pPr eaLnBrk="1" hangingPunct="1">
              <a:defRPr/>
            </a:pPr>
            <a:r>
              <a:rPr lang="cs-CZ" sz="1900" b="1" dirty="0"/>
              <a:t>831</a:t>
            </a:r>
            <a:r>
              <a:rPr lang="cs-CZ" sz="1900" dirty="0"/>
              <a:t>   –   křest všech Moravanů pasovským biskupem </a:t>
            </a:r>
            <a:r>
              <a:rPr lang="cs-CZ" sz="1900" dirty="0" err="1"/>
              <a:t>Reginhardem</a:t>
            </a:r>
            <a:r>
              <a:rPr lang="cs-CZ" sz="1900" dirty="0"/>
              <a:t> (Morava:  misijní oblast bavorského Pasova)</a:t>
            </a:r>
          </a:p>
          <a:p>
            <a:pPr algn="l"/>
            <a:r>
              <a:rPr lang="cs-CZ" sz="1900" b="1" i="0" u="none" strike="noStrike" baseline="0" dirty="0">
                <a:solidFill>
                  <a:srgbClr val="333333"/>
                </a:solidFill>
              </a:rPr>
              <a:t>860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  –   Rostislav požádal papeže Mikuláše I. o zřízení samostatné moravské církevní diecéze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solidFill>
                  <a:srgbClr val="333333"/>
                </a:solidFill>
              </a:rPr>
              <a:t>              –   po odmítnutí požádal císaře Michaela III. Jako hlavy konstantinopolského patriarchátu</a:t>
            </a:r>
            <a:endParaRPr lang="cs-CZ" sz="1900" dirty="0"/>
          </a:p>
          <a:p>
            <a:pPr eaLnBrk="1" hangingPunct="1">
              <a:defRPr/>
            </a:pPr>
            <a:r>
              <a:rPr lang="cs-CZ" sz="1900" b="1" dirty="0"/>
              <a:t>863</a:t>
            </a:r>
            <a:r>
              <a:rPr lang="cs-CZ" sz="1900" dirty="0"/>
              <a:t>   –   byzantská mise Cyrila a Metoděje </a:t>
            </a:r>
          </a:p>
          <a:p>
            <a:pPr marL="0" indent="0" eaLnBrk="1" hangingPunct="1">
              <a:buNone/>
              <a:defRPr/>
            </a:pPr>
            <a:endParaRPr lang="cs-CZ" sz="2000" dirty="0"/>
          </a:p>
          <a:p>
            <a:endParaRPr lang="pl-PL" sz="2000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3E6E84EC-49CB-4148-B543-6799A567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5"/>
          <a:stretch/>
        </p:blipFill>
        <p:spPr>
          <a:xfrm>
            <a:off x="10059069" y="31020"/>
            <a:ext cx="2132931" cy="323636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A998AF4-15F0-474C-8E6D-B42718FCAD1A}"/>
              </a:ext>
            </a:extLst>
          </p:cNvPr>
          <p:cNvSpPr txBox="1"/>
          <p:nvPr/>
        </p:nvSpPr>
        <p:spPr>
          <a:xfrm>
            <a:off x="10159308" y="3429000"/>
            <a:ext cx="1771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/>
              <a:t>Nákončí</a:t>
            </a:r>
            <a:r>
              <a:rPr lang="cs-CZ" sz="1600" b="1" dirty="0"/>
              <a:t> s orantem</a:t>
            </a:r>
          </a:p>
        </p:txBody>
      </p:sp>
    </p:spTree>
    <p:extLst>
      <p:ext uri="{BB962C8B-B14F-4D97-AF65-F5344CB8AC3E}">
        <p14:creationId xmlns:p14="http://schemas.microsoft.com/office/powerpoint/2010/main" val="2776029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D55CA-509B-FBB6-E77C-541A9E18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-211137"/>
            <a:ext cx="10515600" cy="1344612"/>
          </a:xfrm>
        </p:spPr>
        <p:txBody>
          <a:bodyPr/>
          <a:lstStyle/>
          <a:p>
            <a:r>
              <a:rPr lang="cs-CZ" dirty="0"/>
              <a:t>                          </a:t>
            </a:r>
            <a:r>
              <a:rPr lang="cs-CZ" sz="3200" dirty="0">
                <a:solidFill>
                  <a:srgbClr val="FF0000"/>
                </a:solidFill>
              </a:rPr>
              <a:t>K</a:t>
            </a:r>
            <a:r>
              <a:rPr lang="cs-CZ" sz="3200" b="1" dirty="0">
                <a:solidFill>
                  <a:srgbClr val="FF0000"/>
                </a:solidFill>
              </a:rPr>
              <a:t>řesťanství v Čechách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FD4705-4B75-4A0E-7578-5290C1CDC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1257299"/>
            <a:ext cx="11753851" cy="5876925"/>
          </a:xfrm>
        </p:spPr>
        <p:txBody>
          <a:bodyPr>
            <a:no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Církevní stavby</a:t>
            </a:r>
            <a:r>
              <a:rPr lang="cs-CZ" sz="1800" dirty="0"/>
              <a:t>   –   </a:t>
            </a:r>
            <a:r>
              <a:rPr lang="cs-CZ" sz="1800" b="1" dirty="0">
                <a:solidFill>
                  <a:srgbClr val="FF0000"/>
                </a:solidFill>
              </a:rPr>
              <a:t>1.  první kostely</a:t>
            </a:r>
            <a:r>
              <a:rPr lang="cs-CZ" sz="1800" dirty="0"/>
              <a:t>  s pohřby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příslušníků dynastického rodu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– 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Levý Hradec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:  nejstarší kostel nebyl nalezen, rotunda je mladší</a:t>
            </a:r>
          </a:p>
          <a:p>
            <a:pPr marL="0" indent="0" algn="l">
              <a:buNone/>
            </a:pPr>
            <a:r>
              <a:rPr lang="cs-CZ" sz="1800" b="1" dirty="0">
                <a:solidFill>
                  <a:srgbClr val="333333"/>
                </a:solidFill>
              </a:rPr>
              <a:t>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základní kámen s křížem (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lapis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primarius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) se do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základů vkládal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nejdříve od 11. a běžně ve 12. stol. </a:t>
            </a:r>
            <a:endParaRPr lang="cs-CZ" sz="18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–    </a:t>
            </a:r>
            <a:r>
              <a:rPr lang="cs-CZ" sz="1800" b="1" dirty="0">
                <a:solidFill>
                  <a:srgbClr val="333333"/>
                </a:solidFill>
              </a:rPr>
              <a:t>Pražský hrad: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kostel P. Marie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zal</a:t>
            </a:r>
            <a:r>
              <a:rPr lang="cs-CZ" sz="1800" dirty="0">
                <a:solidFill>
                  <a:srgbClr val="333333"/>
                </a:solidFill>
              </a:rPr>
              <a:t>ožen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Bořivojem po křtu u Svatopluka (882–883)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torzo lodi a apsidy, hrobka M a Ž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s náušnicemi mo. typu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bazilika sv. Jiří </a:t>
            </a:r>
          </a:p>
          <a:p>
            <a:pPr marL="0" indent="0" algn="l">
              <a:buNone/>
            </a:pPr>
            <a:r>
              <a:rPr lang="pl-PL" sz="1800" b="1" dirty="0">
                <a:solidFill>
                  <a:srgbClr val="333333"/>
                </a:solidFill>
              </a:rPr>
              <a:t>                                                                   rotunda sv. Víta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</a:rPr>
              <a:t>                               – 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Budeč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rotunda sv. Petra 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v knížecím dvorci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zal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. Spytihněv (895–915), pohřebiště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–   </a:t>
            </a:r>
            <a:r>
              <a:rPr lang="cs-CZ" sz="1800" b="1" i="0" u="none" strike="noStrike" baseline="0" dirty="0">
                <a:solidFill>
                  <a:srgbClr val="FF0000"/>
                </a:solidFill>
              </a:rPr>
              <a:t>2.  dřevěné kaple v 1. pol. 10. stol.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:  Kouřim, Slaný-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Kvíček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(pohřební?, diskutované) </a:t>
            </a:r>
          </a:p>
          <a:p>
            <a:pPr marL="0" indent="0" algn="l">
              <a:buNone/>
            </a:pPr>
            <a:endParaRPr lang="cs-CZ" sz="1800" dirty="0">
              <a:solidFill>
                <a:srgbClr val="333333"/>
              </a:solidFill>
            </a:endParaRPr>
          </a:p>
          <a:p>
            <a:pPr algn="l"/>
            <a:r>
              <a:rPr lang="cs-CZ" sz="1800" dirty="0">
                <a:solidFill>
                  <a:srgbClr val="333333"/>
                </a:solidFill>
              </a:rPr>
              <a:t> </a:t>
            </a:r>
            <a:r>
              <a:rPr lang="cs-CZ" sz="1800" b="1" dirty="0">
                <a:solidFill>
                  <a:srgbClr val="FF0000"/>
                </a:solidFill>
              </a:rPr>
              <a:t>Církevní instituce   </a:t>
            </a:r>
            <a:r>
              <a:rPr lang="cs-CZ" sz="1800" dirty="0">
                <a:solidFill>
                  <a:srgbClr val="333333"/>
                </a:solidFill>
              </a:rPr>
              <a:t>–   </a:t>
            </a:r>
            <a:r>
              <a:rPr lang="cs-CZ" sz="1800" b="1" dirty="0">
                <a:solidFill>
                  <a:srgbClr val="333333"/>
                </a:solidFill>
              </a:rPr>
              <a:t>973</a:t>
            </a:r>
            <a:r>
              <a:rPr lang="cs-CZ" sz="1800" dirty="0">
                <a:solidFill>
                  <a:srgbClr val="333333"/>
                </a:solidFill>
              </a:rPr>
              <a:t>: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pražské biskupství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973–976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:  benediktínský klášter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sv. Jiři na Pražském hradě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– 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992–993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:  benediktínský klášter v Břevnově </a:t>
            </a:r>
          </a:p>
        </p:txBody>
      </p:sp>
    </p:spTree>
    <p:extLst>
      <p:ext uri="{BB962C8B-B14F-4D97-AF65-F5344CB8AC3E}">
        <p14:creationId xmlns:p14="http://schemas.microsoft.com/office/powerpoint/2010/main" val="2374552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1926609" y="-123137"/>
            <a:ext cx="8229600" cy="11430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            Archeologické projevy křesťanství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2136" y="876300"/>
            <a:ext cx="11809864" cy="60612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1.   Církevní architektura  </a:t>
            </a:r>
            <a:r>
              <a:rPr lang="cs-CZ" sz="1600" dirty="0"/>
              <a:t>–  </a:t>
            </a:r>
            <a:r>
              <a:rPr lang="cs-CZ" sz="1600" b="1" dirty="0"/>
              <a:t>kostely:  M:  </a:t>
            </a:r>
            <a:r>
              <a:rPr lang="cs-CZ" sz="1600" dirty="0"/>
              <a:t>Mikulčice, </a:t>
            </a:r>
            <a:r>
              <a:rPr lang="cs-CZ" sz="1600" u="sng" dirty="0"/>
              <a:t>Kopčany</a:t>
            </a:r>
            <a:r>
              <a:rPr lang="cs-CZ" sz="1600" dirty="0"/>
              <a:t>, St. Město, </a:t>
            </a:r>
            <a:r>
              <a:rPr lang="cs-CZ" sz="1600" dirty="0" err="1"/>
              <a:t>Pohansko</a:t>
            </a:r>
            <a:r>
              <a:rPr lang="cs-CZ" sz="1600" dirty="0"/>
              <a:t>, Modrá, </a:t>
            </a:r>
            <a:r>
              <a:rPr lang="pl-PL" sz="1600" dirty="0"/>
              <a:t>chrámový komplex na sadské výšině </a:t>
            </a:r>
            <a:r>
              <a:rPr lang="cs-CZ" sz="1600" dirty="0"/>
              <a:t>u UH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                                 Č:  </a:t>
            </a:r>
            <a:r>
              <a:rPr lang="cs-CZ" sz="1600" dirty="0"/>
              <a:t>Praha, L. Hradec, Budeč, Tetín, St. Boleslav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</a:t>
            </a:r>
            <a:r>
              <a:rPr lang="cs-CZ" sz="1600" b="1" dirty="0"/>
              <a:t>  </a:t>
            </a:r>
            <a:r>
              <a:rPr lang="cs-CZ" sz="1600" dirty="0"/>
              <a:t>–  budoval panovník v areálech knížecích hradů (vlastník), zajišťoval je hmotně (půdou a lidmi)         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                           </a:t>
            </a:r>
            <a:r>
              <a:rPr lang="cs-CZ" sz="1600" dirty="0"/>
              <a:t>–   fungovaly jako farní kostely pro celý hradský obvod:  právo křtu a pohřbu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–   u kostela alespoň 2 kněží, v čele  </a:t>
            </a:r>
            <a:r>
              <a:rPr lang="cs-CZ" sz="1600" dirty="0" err="1"/>
              <a:t>velkofarnosti</a:t>
            </a:r>
            <a:r>
              <a:rPr lang="cs-CZ" sz="1600" dirty="0"/>
              <a:t>:  </a:t>
            </a:r>
            <a:r>
              <a:rPr lang="cs-CZ" sz="1600" b="1" dirty="0"/>
              <a:t>arcikněz – archipresbyter </a:t>
            </a:r>
            <a:r>
              <a:rPr lang="cs-CZ" sz="1600" dirty="0"/>
              <a:t>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2.   Pohřební ritus </a:t>
            </a:r>
            <a:r>
              <a:rPr lang="cs-CZ" sz="1600" b="1" dirty="0"/>
              <a:t>  </a:t>
            </a:r>
            <a:r>
              <a:rPr lang="cs-CZ" sz="1600" dirty="0"/>
              <a:t>–   </a:t>
            </a:r>
            <a:r>
              <a:rPr lang="pl-PL" sz="1600" dirty="0"/>
              <a:t>konec 8. a počátek 9. stol.:    inhumace (skelety v natažené poloze s hlavou k západu)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                                                         </a:t>
            </a:r>
            <a:r>
              <a:rPr lang="cs-CZ" sz="1600" dirty="0"/>
              <a:t>kostrový ritus souběžně s žárovým (mohylníky)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–   změna ritu:   vlivy avarské, franské (křesťanství)</a:t>
            </a:r>
            <a:endParaRPr lang="pl-PL" sz="1600" dirty="0"/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–   pohřebiště:  200 až 500 m od sídlišť (svět živých odělen od světa mrtvých); hradiště:  kolem i uvnitř kostelů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–   9. až 1. pol. 10. stol.:   v hrobech ubývají milodary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–   11. a 12. stol.:   u pohřbů obol mrtvých (substituce mincí);  od  13. stol.:  bez milodarů</a:t>
            </a:r>
          </a:p>
          <a:p>
            <a:pPr marL="0" indent="0">
              <a:buNone/>
              <a:defRPr/>
            </a:pPr>
            <a:r>
              <a:rPr lang="cs-CZ" sz="1600" dirty="0"/>
              <a:t>  </a:t>
            </a:r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3.   Hmotné nálezy  </a:t>
            </a:r>
            <a:r>
              <a:rPr lang="cs-CZ" sz="1600" dirty="0"/>
              <a:t>–   atributy křesťanství:  křížky, </a:t>
            </a:r>
            <a:r>
              <a:rPr lang="cs-CZ" sz="1600" dirty="0" err="1"/>
              <a:t>nákončí</a:t>
            </a:r>
            <a:r>
              <a:rPr lang="cs-CZ" sz="1600" dirty="0"/>
              <a:t> s oranty, </a:t>
            </a:r>
            <a:r>
              <a:rPr lang="cs-CZ" sz="1600" dirty="0" err="1"/>
              <a:t>stily</a:t>
            </a:r>
            <a:r>
              <a:rPr lang="cs-CZ" sz="1600" dirty="0"/>
              <a:t> (rydla) voskových tabulek, kování modlitebních knih,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relikviáře, zvon (Bojná)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–  Staré město „Na </a:t>
            </a:r>
            <a:r>
              <a:rPr lang="cs-CZ" sz="1600" dirty="0" err="1"/>
              <a:t>valách</a:t>
            </a:r>
            <a:r>
              <a:rPr lang="cs-CZ" sz="1600" dirty="0"/>
              <a:t>“:  H 266/49  muž v okované rakvi, ostruhy, vědérko, kování opasku, křížek 8/9. stol. </a:t>
            </a:r>
          </a:p>
          <a:p>
            <a:pPr marL="0" indent="0" algn="l">
              <a:buNone/>
            </a:pPr>
            <a:r>
              <a:rPr lang="cs-CZ" sz="1600" dirty="0"/>
              <a:t>                                        –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solidus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byzantského císaře Michaela III. (u baziliky), zlomky byzantských amfor, hedvábné látky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21032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200A92-4B34-D0D8-A472-DA2B6079F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0"/>
            <a:ext cx="10515600" cy="1076325"/>
          </a:xfrm>
        </p:spPr>
        <p:txBody>
          <a:bodyPr/>
          <a:lstStyle/>
          <a:p>
            <a:r>
              <a:rPr lang="cs-CZ" dirty="0"/>
              <a:t>                           </a:t>
            </a:r>
            <a:r>
              <a:rPr lang="cs-CZ" sz="3200" dirty="0">
                <a:solidFill>
                  <a:srgbClr val="FF0000"/>
                </a:solidFill>
                <a:latin typeface="+mn-lt"/>
              </a:rPr>
              <a:t>Sakrální architektura</a:t>
            </a:r>
            <a:endParaRPr lang="cs-CZ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B51F7A-7F08-2313-4219-70D57098A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1100"/>
            <a:ext cx="11734800" cy="5676900"/>
          </a:xfrm>
        </p:spPr>
        <p:txBody>
          <a:bodyPr>
            <a:normAutofit/>
          </a:bodyPr>
          <a:lstStyle/>
          <a:p>
            <a:r>
              <a:rPr lang="cs-CZ" sz="1800" b="1" dirty="0"/>
              <a:t>Nejstarší kostely   </a:t>
            </a:r>
            <a:r>
              <a:rPr lang="cs-CZ" sz="1800" dirty="0"/>
              <a:t>–  původně dřevěné:   7. kostel v Mikulčicích, 2 kostel na </a:t>
            </a:r>
            <a:r>
              <a:rPr lang="cs-CZ" sz="1800" dirty="0" err="1"/>
              <a:t>Pohansku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–  organizace:    pasovský biskup  –  </a:t>
            </a:r>
            <a:r>
              <a:rPr lang="cs-CZ" sz="1800" dirty="0" err="1"/>
              <a:t>archiptrdbyter</a:t>
            </a:r>
            <a:r>
              <a:rPr lang="cs-CZ" sz="1800" dirty="0"/>
              <a:t> (zástupce)  –  kněží hradských kostelů</a:t>
            </a:r>
          </a:p>
          <a:p>
            <a:pPr marL="0" indent="0">
              <a:buNone/>
            </a:pPr>
            <a:r>
              <a:rPr lang="cs-CZ" sz="1800" dirty="0"/>
              <a:t>                                     –  20/30. léta:  Modrá u Velehradu:   bavorské </a:t>
            </a:r>
            <a:r>
              <a:rPr lang="cs-CZ" sz="1800" dirty="0" err="1"/>
              <a:t>misije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r>
              <a:rPr lang="cs-CZ" sz="1800" dirty="0"/>
              <a:t>                                     –  2. pol. 9. stol.:  kamenné (p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ůdorysy </a:t>
            </a:r>
            <a:r>
              <a:rPr lang="cs-CZ" sz="1800" dirty="0">
                <a:solidFill>
                  <a:srgbClr val="333333"/>
                </a:solidFill>
              </a:rPr>
              <a:t>tvoří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otisky základového zdiva:  tzv. negativy)</a:t>
            </a:r>
          </a:p>
          <a:p>
            <a:pPr marL="0" indent="0">
              <a:buNone/>
            </a:pPr>
            <a:endParaRPr lang="cs-CZ" sz="1800" dirty="0"/>
          </a:p>
          <a:p>
            <a:pPr algn="l"/>
            <a:r>
              <a:rPr lang="cs-CZ" sz="1800" b="1" dirty="0"/>
              <a:t>Vzory  </a:t>
            </a:r>
            <a:r>
              <a:rPr lang="cs-CZ" sz="1800" dirty="0"/>
              <a:t> – 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Podunají: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vých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. část franské říše (merovejské a karolínské stavby)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Adriatická oblast: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 Istrie, </a:t>
            </a:r>
            <a:r>
              <a:rPr lang="cs-CZ" sz="1800" dirty="0"/>
              <a:t>Dalmácie  –  půdorys kříže, pravoúhlé kněžiště (presbytář):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Sady u UH,  Mikulčice-kostel X,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Btatislava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-Děvín</a:t>
            </a:r>
          </a:p>
          <a:p>
            <a:pPr algn="l"/>
            <a:r>
              <a:rPr lang="cs-CZ" sz="1800" b="1" dirty="0">
                <a:solidFill>
                  <a:srgbClr val="333333"/>
                </a:solidFill>
              </a:rPr>
              <a:t>Koncentrace </a:t>
            </a:r>
            <a:r>
              <a:rPr lang="cs-CZ" sz="1800" dirty="0">
                <a:solidFill>
                  <a:srgbClr val="333333"/>
                </a:solidFill>
              </a:rPr>
              <a:t> –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Mikulčice:  10 kostelů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Staré Město:  5 kostelů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Břeclav</a:t>
            </a:r>
            <a:r>
              <a:rPr lang="cs-CZ" sz="1800" dirty="0">
                <a:solidFill>
                  <a:srgbClr val="333333"/>
                </a:solidFill>
              </a:rPr>
              <a:t>-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Pohansko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:  2 kostely</a:t>
            </a:r>
          </a:p>
          <a:p>
            <a:pPr marL="0" indent="0" algn="l">
              <a:buNone/>
            </a:pPr>
            <a:endParaRPr lang="cs-CZ" sz="1800" dirty="0"/>
          </a:p>
          <a:p>
            <a:r>
              <a:rPr lang="cs-CZ" sz="1800" b="1" dirty="0"/>
              <a:t>Typologie</a:t>
            </a:r>
            <a:r>
              <a:rPr lang="cs-CZ" sz="1800" dirty="0"/>
              <a:t>   –   </a:t>
            </a:r>
            <a:r>
              <a:rPr lang="cs-CZ" sz="1800" b="1" dirty="0"/>
              <a:t>kostely:</a:t>
            </a:r>
            <a:r>
              <a:rPr lang="cs-CZ" sz="1800" dirty="0"/>
              <a:t>   jednolodní, půdorys kříže (transept), kněžiště:  pravoúhlé, apsida</a:t>
            </a:r>
          </a:p>
          <a:p>
            <a:pPr marL="0" indent="0">
              <a:buNone/>
            </a:pPr>
            <a:r>
              <a:rPr lang="cs-CZ" sz="1800" dirty="0"/>
              <a:t>                         –   </a:t>
            </a:r>
            <a:r>
              <a:rPr lang="cs-CZ" sz="1800" b="1" dirty="0"/>
              <a:t>bazilika:</a:t>
            </a:r>
            <a:r>
              <a:rPr lang="cs-CZ" sz="1800" dirty="0"/>
              <a:t>  trojlodní</a:t>
            </a:r>
          </a:p>
          <a:p>
            <a:pPr marL="0" indent="0">
              <a:buNone/>
            </a:pPr>
            <a:r>
              <a:rPr lang="cs-CZ" sz="1800" dirty="0"/>
              <a:t>                         –   </a:t>
            </a:r>
            <a:r>
              <a:rPr lang="cs-CZ" sz="1800" b="1" dirty="0"/>
              <a:t>rotundy (centrály):</a:t>
            </a:r>
            <a:r>
              <a:rPr lang="cs-CZ" sz="1800" dirty="0"/>
              <a:t>   jedna nebo dvě apsidy</a:t>
            </a:r>
          </a:p>
        </p:txBody>
      </p:sp>
    </p:spTree>
    <p:extLst>
      <p:ext uri="{BB962C8B-B14F-4D97-AF65-F5344CB8AC3E}">
        <p14:creationId xmlns:p14="http://schemas.microsoft.com/office/powerpoint/2010/main" val="2020320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C7E4283-6BA4-3720-4643-B4DE22E1A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791" y="135791"/>
            <a:ext cx="5360834" cy="65864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E3B988A-919A-94D9-4372-204EB5897B72}"/>
              </a:ext>
            </a:extLst>
          </p:cNvPr>
          <p:cNvSpPr txBox="1"/>
          <p:nvPr/>
        </p:nvSpPr>
        <p:spPr>
          <a:xfrm>
            <a:off x="438149" y="379288"/>
            <a:ext cx="5162551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</a:rPr>
              <a:t>    Půdorysy velkomoravských kostelů</a:t>
            </a:r>
          </a:p>
          <a:p>
            <a:pPr algn="l"/>
            <a:endParaRPr lang="cs-CZ" sz="2000" b="1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>
              <a:lnSpc>
                <a:spcPct val="150000"/>
              </a:lnSpc>
            </a:pPr>
            <a:endParaRPr lang="cs-CZ" sz="20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 1 –  </a:t>
            </a:r>
            <a:r>
              <a:rPr lang="cs-CZ" b="1" i="0" u="none" strike="noStrike" baseline="0" dirty="0">
                <a:solidFill>
                  <a:srgbClr val="333333"/>
                </a:solidFill>
              </a:rPr>
              <a:t>Kopčany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, kostel sv. Markéty Antiochijské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 2–10 –  </a:t>
            </a:r>
            <a:r>
              <a:rPr lang="cs-CZ" b="1" i="0" u="none" strike="noStrike" baseline="0" dirty="0">
                <a:solidFill>
                  <a:srgbClr val="333333"/>
                </a:solidFill>
              </a:rPr>
              <a:t>Mikulčice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, kostely č. 2 až 10 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11  –  </a:t>
            </a:r>
            <a:r>
              <a:rPr lang="cs-CZ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„Na Valach“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12  –  </a:t>
            </a:r>
            <a:r>
              <a:rPr lang="cs-CZ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„</a:t>
            </a:r>
            <a:r>
              <a:rPr lang="cs-CZ" b="0" i="0" u="none" strike="noStrike" baseline="0" dirty="0" err="1">
                <a:solidFill>
                  <a:srgbClr val="333333"/>
                </a:solidFill>
              </a:rPr>
              <a:t>Špitalky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“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13  –  </a:t>
            </a:r>
            <a:r>
              <a:rPr lang="cs-CZ" b="1" i="0" u="none" strike="noStrike" baseline="0" dirty="0">
                <a:solidFill>
                  <a:srgbClr val="333333"/>
                </a:solidFill>
              </a:rPr>
              <a:t>Staré Město 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„Na Dědině“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14  –  </a:t>
            </a:r>
            <a:r>
              <a:rPr lang="cs-CZ" b="1" i="0" u="none" strike="noStrike" baseline="0" dirty="0">
                <a:solidFill>
                  <a:srgbClr val="333333"/>
                </a:solidFill>
              </a:rPr>
              <a:t>Modrá u Velehradu</a:t>
            </a:r>
            <a:endParaRPr lang="cs-CZ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15  –  </a:t>
            </a:r>
            <a:r>
              <a:rPr lang="cs-CZ" b="1" i="0" u="none" strike="noStrike" baseline="0" dirty="0">
                <a:solidFill>
                  <a:srgbClr val="333333"/>
                </a:solidFill>
              </a:rPr>
              <a:t>Uherské Hradiště 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– Sady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16–17  –  </a:t>
            </a:r>
            <a:r>
              <a:rPr lang="cs-CZ" b="1" i="0" u="none" strike="noStrike" baseline="0" dirty="0">
                <a:solidFill>
                  <a:srgbClr val="333333"/>
                </a:solidFill>
              </a:rPr>
              <a:t>Břeclav – </a:t>
            </a:r>
            <a:r>
              <a:rPr lang="cs-CZ" b="1" i="0" u="none" strike="noStrike" baseline="0" dirty="0" err="1">
                <a:solidFill>
                  <a:srgbClr val="333333"/>
                </a:solidFill>
              </a:rPr>
              <a:t>Pohansko</a:t>
            </a:r>
            <a:r>
              <a:rPr lang="cs-CZ" b="0" i="0" u="none" strike="noStrike" baseline="0" dirty="0">
                <a:solidFill>
                  <a:srgbClr val="333333"/>
                </a:solidFill>
              </a:rPr>
              <a:t>, kostely č. 1 a 2</a:t>
            </a: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18  –  </a:t>
            </a:r>
            <a:r>
              <a:rPr lang="cs-CZ" b="1" i="0" u="none" strike="noStrike" baseline="0" dirty="0">
                <a:solidFill>
                  <a:srgbClr val="333333"/>
                </a:solidFill>
              </a:rPr>
              <a:t>Ducové</a:t>
            </a:r>
            <a:endParaRPr lang="cs-CZ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19  –  </a:t>
            </a:r>
            <a:r>
              <a:rPr lang="cs-CZ" b="1" i="0" u="none" strike="noStrike" baseline="0" dirty="0">
                <a:solidFill>
                  <a:srgbClr val="333333"/>
                </a:solidFill>
              </a:rPr>
              <a:t>Bratislava</a:t>
            </a:r>
            <a:endParaRPr lang="cs-CZ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b="0" i="0" u="none" strike="noStrike" baseline="0" dirty="0">
                <a:solidFill>
                  <a:srgbClr val="333333"/>
                </a:solidFill>
              </a:rPr>
              <a:t>20  –  </a:t>
            </a:r>
            <a:r>
              <a:rPr lang="cs-CZ" b="1" i="0" u="none" strike="noStrike" baseline="0" dirty="0" err="1">
                <a:solidFill>
                  <a:srgbClr val="333333"/>
                </a:solidFill>
              </a:rPr>
              <a:t>Devín</a:t>
            </a:r>
            <a:endParaRPr lang="cs-CZ" b="1" dirty="0"/>
          </a:p>
        </p:txBody>
      </p:sp>
      <p:pic>
        <p:nvPicPr>
          <p:cNvPr id="2" name="Obrázek 1" descr="Obsah obrázku tráva, exteriér, obloha, budova&#10;&#10;Popis byl vytvořen automaticky">
            <a:extLst>
              <a:ext uri="{FF2B5EF4-FFF2-40B4-BE49-F238E27FC236}">
                <a16:creationId xmlns:a16="http://schemas.microsoft.com/office/drawing/2014/main" id="{2A30844D-DB79-EE9C-9EAB-75CE1CC70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71" y="1083088"/>
            <a:ext cx="3129242" cy="234591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B1DBA7B-BD05-ECE5-28EC-0A8B3609FAFA}"/>
              </a:ext>
            </a:extLst>
          </p:cNvPr>
          <p:cNvSpPr txBox="1"/>
          <p:nvPr/>
        </p:nvSpPr>
        <p:spPr>
          <a:xfrm>
            <a:off x="3468738" y="1083088"/>
            <a:ext cx="9913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Kopčany</a:t>
            </a:r>
          </a:p>
        </p:txBody>
      </p:sp>
    </p:spTree>
    <p:extLst>
      <p:ext uri="{BB962C8B-B14F-4D97-AF65-F5344CB8AC3E}">
        <p14:creationId xmlns:p14="http://schemas.microsoft.com/office/powerpoint/2010/main" val="1277203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4E1FEB-3CF6-59DD-889A-0A8423AD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28" y="-1"/>
            <a:ext cx="6823539" cy="68032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968DEFD-FA1D-2465-65AB-046D3F38B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27" y="3594622"/>
            <a:ext cx="2543403" cy="166196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60AD253-FD5B-3AD3-E55E-CB7B3A9FF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167" y="4096405"/>
            <a:ext cx="4207833" cy="27363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937DDA-EE64-51D3-C1CB-B7AE71088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350" y="5046490"/>
            <a:ext cx="2295097" cy="175674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66A39EF-564F-D140-F66D-3CCD62576F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812" y="-54770"/>
            <a:ext cx="1905712" cy="126849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FD74185-C3E6-12C3-2EBE-2987C30AE7BB}"/>
              </a:ext>
            </a:extLst>
          </p:cNvPr>
          <p:cNvSpPr txBox="1"/>
          <p:nvPr/>
        </p:nvSpPr>
        <p:spPr>
          <a:xfrm>
            <a:off x="-24855" y="1183602"/>
            <a:ext cx="1185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Modrá</a:t>
            </a:r>
          </a:p>
          <a:p>
            <a:r>
              <a:rPr lang="cs-CZ" b="1" dirty="0"/>
              <a:t> Na dílech</a:t>
            </a:r>
          </a:p>
          <a:p>
            <a:endParaRPr lang="cs-CZ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A1646D6-D3A3-60F4-5E6C-AD295EC13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7368" y="-1"/>
            <a:ext cx="3260309" cy="196637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C85678B-3B3A-26C2-5BCF-174003CF9AC1}"/>
              </a:ext>
            </a:extLst>
          </p:cNvPr>
          <p:cNvSpPr txBox="1"/>
          <p:nvPr/>
        </p:nvSpPr>
        <p:spPr>
          <a:xfrm>
            <a:off x="10198883" y="482270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Staré Město </a:t>
            </a:r>
          </a:p>
          <a:p>
            <a:r>
              <a:rPr lang="cs-CZ" b="1" dirty="0"/>
              <a:t>  Na </a:t>
            </a:r>
            <a:r>
              <a:rPr lang="cs-CZ" b="1" dirty="0" err="1"/>
              <a:t>valách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6768606-BEA2-6699-B61F-DAA4A71C9B63}"/>
              </a:ext>
            </a:extLst>
          </p:cNvPr>
          <p:cNvSpPr txBox="1"/>
          <p:nvPr/>
        </p:nvSpPr>
        <p:spPr>
          <a:xfrm>
            <a:off x="114901" y="3590195"/>
            <a:ext cx="94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Špitálky</a:t>
            </a:r>
            <a:endParaRPr lang="cs-CZ" b="1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7291291-F785-90D5-1551-1DA6C8ADBD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5781"/>
          <a:stretch/>
        </p:blipFill>
        <p:spPr>
          <a:xfrm>
            <a:off x="7620001" y="1981948"/>
            <a:ext cx="3536260" cy="208493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28F4CCA-A4D6-459D-8293-D3D146F158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4710" y="3782059"/>
            <a:ext cx="1076992" cy="130815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D9802E65-1285-8C42-370A-9612912DBFFD}"/>
              </a:ext>
            </a:extLst>
          </p:cNvPr>
          <p:cNvSpPr txBox="1"/>
          <p:nvPr/>
        </p:nvSpPr>
        <p:spPr>
          <a:xfrm>
            <a:off x="9225178" y="4163279"/>
            <a:ext cx="1814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Uherské Hradiště</a:t>
            </a:r>
          </a:p>
          <a:p>
            <a:r>
              <a:rPr lang="cs-CZ" b="1" dirty="0"/>
              <a:t>          Sady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EB22C24-3A32-4A2C-61D1-21E7582FF744}"/>
              </a:ext>
            </a:extLst>
          </p:cNvPr>
          <p:cNvSpPr txBox="1"/>
          <p:nvPr/>
        </p:nvSpPr>
        <p:spPr>
          <a:xfrm>
            <a:off x="10895548" y="2378086"/>
            <a:ext cx="1393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Staré Město </a:t>
            </a:r>
          </a:p>
          <a:p>
            <a:r>
              <a:rPr lang="cs-CZ" b="1" dirty="0"/>
              <a:t>  Na dědině</a:t>
            </a:r>
          </a:p>
        </p:txBody>
      </p:sp>
    </p:spTree>
    <p:extLst>
      <p:ext uri="{BB962C8B-B14F-4D97-AF65-F5344CB8AC3E}">
        <p14:creationId xmlns:p14="http://schemas.microsoft.com/office/powerpoint/2010/main" val="448054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1">
            <a:extLst>
              <a:ext uri="{FF2B5EF4-FFF2-40B4-BE49-F238E27FC236}">
                <a16:creationId xmlns:a16="http://schemas.microsoft.com/office/drawing/2014/main" id="{EECC0F61-1DEA-4893-931E-B3BEE9B04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6987"/>
            <a:ext cx="9144000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Obrázek 3">
            <a:extLst>
              <a:ext uri="{FF2B5EF4-FFF2-40B4-BE49-F238E27FC236}">
                <a16:creationId xmlns:a16="http://schemas.microsoft.com/office/drawing/2014/main" id="{8E0E16BC-7B1F-46A7-BBBC-6AB3B2AB99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9" y="4105276"/>
            <a:ext cx="23272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Obrázek 4">
            <a:extLst>
              <a:ext uri="{FF2B5EF4-FFF2-40B4-BE49-F238E27FC236}">
                <a16:creationId xmlns:a16="http://schemas.microsoft.com/office/drawing/2014/main" id="{C8BDF36E-F4F0-43EF-B50C-78BC6C9AE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4105276"/>
            <a:ext cx="38512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5">
            <a:extLst>
              <a:ext uri="{FF2B5EF4-FFF2-40B4-BE49-F238E27FC236}">
                <a16:creationId xmlns:a16="http://schemas.microsoft.com/office/drawing/2014/main" id="{39D70272-F0F9-4FA5-8DFC-A4BAD79D8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6"/>
          <a:stretch>
            <a:fillRect/>
          </a:stretch>
        </p:blipFill>
        <p:spPr bwMode="auto">
          <a:xfrm>
            <a:off x="8399464" y="4137025"/>
            <a:ext cx="211772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">
            <a:extLst>
              <a:ext uri="{FF2B5EF4-FFF2-40B4-BE49-F238E27FC236}">
                <a16:creationId xmlns:a16="http://schemas.microsoft.com/office/drawing/2014/main" id="{EBC03B30-3C5E-46D5-B793-30E123884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655" y="839060"/>
            <a:ext cx="3032125" cy="258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Obrázek 2">
            <a:extLst>
              <a:ext uri="{FF2B5EF4-FFF2-40B4-BE49-F238E27FC236}">
                <a16:creationId xmlns:a16="http://schemas.microsoft.com/office/drawing/2014/main" id="{E37CFDCD-1AA5-44FC-907F-DE9AA41C6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308" y="1485421"/>
            <a:ext cx="3205867" cy="47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ovéPole 3">
            <a:extLst>
              <a:ext uri="{FF2B5EF4-FFF2-40B4-BE49-F238E27FC236}">
                <a16:creationId xmlns:a16="http://schemas.microsoft.com/office/drawing/2014/main" id="{41CFE99A-72BF-4BD4-844C-6126070C8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175" y="3900265"/>
            <a:ext cx="4129087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2007</a:t>
            </a:r>
            <a:r>
              <a:rPr lang="cs-CZ" altLang="cs-CZ" sz="1600" dirty="0"/>
              <a:t> – rotunda:  2.pol. 9-poč. 10. stol.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– zákl. </a:t>
            </a:r>
            <a:r>
              <a:rPr lang="pl-PL" altLang="cs-CZ" sz="1600" dirty="0"/>
              <a:t>nosná konstrukce ze dřeva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cs-CZ" sz="1600" dirty="0"/>
              <a:t>         – vlastnický kostel (?)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– 152 pohřbených jedinců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–  skupina </a:t>
            </a:r>
            <a:r>
              <a:rPr lang="cs-CZ" altLang="cs-CZ" sz="1600" dirty="0" err="1"/>
              <a:t>velkomor</a:t>
            </a:r>
            <a:r>
              <a:rPr lang="cs-CZ" altLang="cs-CZ" sz="1600" dirty="0"/>
              <a:t>. rotund  (6)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Ducové (?), Nitranská </a:t>
            </a:r>
            <a:r>
              <a:rPr lang="cs-CZ" altLang="cs-CZ" sz="1600" dirty="0" err="1"/>
              <a:t>Blatnica</a:t>
            </a:r>
            <a:r>
              <a:rPr lang="cs-CZ" altLang="cs-CZ" sz="1600" dirty="0"/>
              <a:t> (?),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Staré Město/Na dědině (?)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Mikulčice: kostely </a:t>
            </a:r>
            <a:r>
              <a:rPr lang="pl-PL" altLang="cs-CZ" sz="1600" dirty="0"/>
              <a:t>VI, VII a IX 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–   </a:t>
            </a:r>
            <a:r>
              <a:rPr lang="pl-PL" altLang="cs-CZ" sz="1600" dirty="0"/>
              <a:t>hrob zakladatele na </a:t>
            </a:r>
            <a:r>
              <a:rPr lang="cs-CZ" altLang="cs-CZ" sz="1600" dirty="0"/>
              <a:t>ose stavby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H 153: nad 60 let, 184,8 cm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          </a:t>
            </a:r>
            <a:r>
              <a:rPr lang="pl-PL" altLang="cs-CZ" sz="1600" dirty="0"/>
              <a:t>kamenná úprava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sp>
        <p:nvSpPr>
          <p:cNvPr id="30726" name="TextovéPole 1">
            <a:extLst>
              <a:ext uri="{FF2B5EF4-FFF2-40B4-BE49-F238E27FC236}">
                <a16:creationId xmlns:a16="http://schemas.microsoft.com/office/drawing/2014/main" id="{77C73A5A-0796-4E7C-BF49-8ED26BC60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044" y="413907"/>
            <a:ext cx="28866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   </a:t>
            </a:r>
            <a:r>
              <a:rPr lang="cs-CZ" altLang="cs-CZ" sz="2400" b="1" dirty="0" err="1">
                <a:solidFill>
                  <a:srgbClr val="FF0000"/>
                </a:solidFill>
                <a:latin typeface="+mn-lt"/>
              </a:rPr>
              <a:t>Pohansko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 u Břeclavi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     Severozápadní předhradí</a:t>
            </a:r>
            <a:endParaRPr lang="cs-CZ" altLang="cs-CZ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Obrázek 1">
            <a:extLst>
              <a:ext uri="{FF2B5EF4-FFF2-40B4-BE49-F238E27FC236}">
                <a16:creationId xmlns:a16="http://schemas.microsoft.com/office/drawing/2014/main" id="{6044BCA5-A043-4D00-B79F-45C2E9DB18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62"/>
          <a:stretch/>
        </p:blipFill>
        <p:spPr bwMode="auto">
          <a:xfrm>
            <a:off x="699616" y="153319"/>
            <a:ext cx="3673948" cy="343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4">
            <a:extLst>
              <a:ext uri="{FF2B5EF4-FFF2-40B4-BE49-F238E27FC236}">
                <a16:creationId xmlns:a16="http://schemas.microsoft.com/office/drawing/2014/main" id="{67C103B7-90D8-4C77-B064-1D2E1870F9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5" y="3718961"/>
            <a:ext cx="38512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A354D-677C-FDFE-9E88-194B182F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090991" cy="1238250"/>
          </a:xfrm>
        </p:spPr>
        <p:txBody>
          <a:bodyPr/>
          <a:lstStyle/>
          <a:p>
            <a:r>
              <a:rPr lang="cs-CZ" dirty="0"/>
              <a:t>             </a:t>
            </a:r>
            <a:r>
              <a:rPr lang="cs-CZ" sz="3200" b="1" dirty="0">
                <a:solidFill>
                  <a:srgbClr val="FF0000"/>
                </a:solidFill>
              </a:rPr>
              <a:t>Socioekonomická diferenciace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D929E1-686D-1CB3-FE7C-85BAC5594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1" y="1043609"/>
            <a:ext cx="11978640" cy="5814391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100" b="1" dirty="0"/>
              <a:t>9. stol.   </a:t>
            </a:r>
            <a:r>
              <a:rPr lang="cs-CZ" sz="2100" dirty="0"/>
              <a:t>–   </a:t>
            </a:r>
            <a:r>
              <a:rPr lang="cs-CZ" sz="2100" b="1" dirty="0"/>
              <a:t>privilegované vrstvy:</a:t>
            </a:r>
          </a:p>
          <a:p>
            <a:pPr marL="0" indent="0">
              <a:buNone/>
            </a:pPr>
            <a:r>
              <a:rPr lang="cs-CZ" sz="2100" dirty="0"/>
              <a:t>                   –   </a:t>
            </a:r>
            <a:r>
              <a:rPr lang="cs-CZ" sz="2100" b="1" dirty="0"/>
              <a:t>vládce:  </a:t>
            </a:r>
            <a:r>
              <a:rPr lang="cs-CZ" sz="2100" dirty="0"/>
              <a:t> </a:t>
            </a:r>
            <a:r>
              <a:rPr lang="cs-CZ" sz="2100" i="1" dirty="0"/>
              <a:t>(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knędz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/kníže/;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dux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vévoda,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regulus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malý král/,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rex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/král):  </a:t>
            </a:r>
            <a:r>
              <a:rPr lang="cs-CZ" sz="2100" dirty="0"/>
              <a:t>z rodu </a:t>
            </a:r>
            <a:r>
              <a:rPr lang="cs-CZ" sz="2100" dirty="0" err="1"/>
              <a:t>Mojmírovců</a:t>
            </a:r>
            <a:r>
              <a:rPr lang="cs-CZ" sz="2100" dirty="0"/>
              <a:t> </a:t>
            </a:r>
            <a:endParaRPr lang="cs-CZ" sz="21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</a:rPr>
              <a:t>                                        Dušan Třeštík:  Rostislav rozhodoval s velmoži 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Jiří Macháček:   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vláda typu „cyklického načelnictví“ </a:t>
            </a:r>
          </a:p>
          <a:p>
            <a:pPr marL="0" indent="0" algn="l">
              <a:buNone/>
            </a:pPr>
            <a:r>
              <a:rPr lang="cs-CZ" sz="210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–</a:t>
            </a:r>
            <a:r>
              <a:rPr lang="cs-CZ" sz="21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sídlo: 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V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aly u Mikulčic  –  mocenské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ústředí </a:t>
            </a: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   Staré Město u UH (</a:t>
            </a:r>
            <a:r>
              <a:rPr lang="cs-CZ" sz="21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Veligrad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)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„Na Dědině u sv. Michala“,  „Sady“</a:t>
            </a:r>
            <a:endParaRPr lang="cs-CZ" sz="21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–  </a:t>
            </a:r>
            <a:r>
              <a:rPr lang="cs-CZ" sz="2100" b="1" dirty="0">
                <a:solidFill>
                  <a:srgbClr val="333333"/>
                </a:solidFill>
                <a:cs typeface="Calibri" panose="020F0502020204030204" pitchFamily="34" charset="0"/>
              </a:rPr>
              <a:t>in</a:t>
            </a:r>
            <a:r>
              <a:rPr lang="cs-CZ" sz="21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signie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péřová koruna, náčelnická hůl (sokolník ze Starého Města?)  </a:t>
            </a:r>
          </a:p>
          <a:p>
            <a:pPr marL="0" indent="0" algn="l">
              <a:buNone/>
            </a:pPr>
            <a:endParaRPr lang="cs-CZ" sz="2100" dirty="0"/>
          </a:p>
          <a:p>
            <a:pPr marL="0" indent="0" algn="l">
              <a:buNone/>
            </a:pPr>
            <a:r>
              <a:rPr lang="cs-CZ" sz="2100" dirty="0"/>
              <a:t>                 </a:t>
            </a:r>
            <a:r>
              <a:rPr lang="cs-CZ" sz="2100" b="1" dirty="0"/>
              <a:t>–  knížata</a:t>
            </a:r>
            <a:r>
              <a:rPr lang="cs-CZ" sz="2100" dirty="0"/>
              <a:t>:   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knedzi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principes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nobiles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2100" b="0" i="1" u="none" strike="noStrike" baseline="0" dirty="0" err="1">
                <a:solidFill>
                  <a:srgbClr val="333333"/>
                </a:solidFill>
              </a:rPr>
              <a:t>viri</a:t>
            </a:r>
            <a:r>
              <a:rPr lang="cs-CZ" sz="2100" b="0" i="1" u="none" strike="noStrike" baseline="0" dirty="0">
                <a:solidFill>
                  <a:srgbClr val="333333"/>
                </a:solidFill>
              </a:rPr>
              <a:t>:  </a:t>
            </a:r>
            <a:r>
              <a:rPr lang="cs-CZ" sz="2100" b="0" u="none" strike="noStrike" baseline="0" dirty="0">
                <a:solidFill>
                  <a:srgbClr val="333333"/>
                </a:solidFill>
              </a:rPr>
              <a:t>n</a:t>
            </a:r>
            <a:r>
              <a:rPr lang="cs-CZ" sz="2100" dirty="0"/>
              <a:t>evládnoucí </a:t>
            </a:r>
            <a:r>
              <a:rPr lang="cs-CZ" sz="2100" dirty="0" err="1"/>
              <a:t>Mojmírovci</a:t>
            </a:r>
            <a:r>
              <a:rPr lang="cs-CZ" sz="2100" dirty="0"/>
              <a:t>,  příslušníci starých rodů, úředníci (župani)  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–   knížecí rada, správa dílčích území </a:t>
            </a:r>
          </a:p>
          <a:p>
            <a:pPr marL="0" indent="0" algn="l">
              <a:buNone/>
            </a:pPr>
            <a:r>
              <a:rPr lang="cs-CZ" sz="2100" dirty="0"/>
              <a:t>                                       –   bojová družina:  jízda (cca 3000); výstroj koně, militaria: meč, bojové sekery, kopí, šipky </a:t>
            </a:r>
          </a:p>
          <a:p>
            <a:pPr marL="0" indent="0" algn="l">
              <a:buNone/>
            </a:pPr>
            <a:endParaRPr lang="cs-CZ" sz="2100" dirty="0"/>
          </a:p>
          <a:p>
            <a:pPr marL="0" indent="0" algn="l">
              <a:buNone/>
            </a:pPr>
            <a:r>
              <a:rPr lang="cs-CZ" sz="2100" dirty="0"/>
              <a:t>                –  </a:t>
            </a:r>
            <a:r>
              <a:rPr lang="cs-CZ" sz="2100" b="1" dirty="0"/>
              <a:t>církevní klérus</a:t>
            </a:r>
            <a:r>
              <a:rPr lang="cs-CZ" sz="2100" dirty="0"/>
              <a:t>:   arcibiskup Metoděj,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biskupové </a:t>
            </a:r>
            <a:r>
              <a:rPr lang="pl-PL" sz="2100" b="0" i="0" u="none" strike="noStrike" baseline="0" dirty="0">
                <a:solidFill>
                  <a:srgbClr val="333333"/>
                </a:solidFill>
              </a:rPr>
              <a:t>z Pasova a Nitry, 4</a:t>
            </a:r>
            <a:r>
              <a:rPr lang="cs-CZ" sz="2100" dirty="0">
                <a:solidFill>
                  <a:srgbClr val="333333"/>
                </a:solidFill>
              </a:rPr>
              <a:t> </a:t>
            </a:r>
            <a:r>
              <a:rPr lang="cs-CZ" sz="2100" b="0" i="0" u="none" strike="noStrike" baseline="0" dirty="0">
                <a:solidFill>
                  <a:srgbClr val="333333"/>
                </a:solidFill>
              </a:rPr>
              <a:t>vysvěcení biskupové</a:t>
            </a:r>
          </a:p>
          <a:p>
            <a:pPr marL="0" indent="0" algn="l">
              <a:buNone/>
            </a:pPr>
            <a:r>
              <a:rPr lang="cs-CZ" sz="21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</a:t>
            </a:r>
            <a:r>
              <a:rPr lang="pl-PL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soukromý majetek biskupů byl oddělen </a:t>
            </a: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od církevního, výběr tzv. desátku pro církev</a:t>
            </a:r>
          </a:p>
          <a:p>
            <a:pPr marL="0" indent="0" algn="l">
              <a:buNone/>
            </a:pPr>
            <a:endParaRPr lang="cs-CZ" sz="21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21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–  </a:t>
            </a:r>
            <a:r>
              <a:rPr lang="cs-CZ" sz="2400" b="1" dirty="0"/>
              <a:t>svobodné obyvatelstvo</a:t>
            </a:r>
            <a:r>
              <a:rPr lang="cs-CZ" sz="2400" dirty="0"/>
              <a:t>:  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liberi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populus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homines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, </a:t>
            </a:r>
            <a:r>
              <a:rPr lang="cs-CZ" sz="2400" dirty="0" err="1">
                <a:effectLst/>
                <a:ea typeface="Times New Roman" panose="02020603050405020304" pitchFamily="18" charset="0"/>
              </a:rPr>
              <a:t>ljudě</a:t>
            </a:r>
            <a:r>
              <a:rPr lang="cs-CZ" sz="2400" dirty="0">
                <a:effectLst/>
                <a:ea typeface="Times New Roman" panose="02020603050405020304" pitchFamily="18" charset="0"/>
              </a:rPr>
              <a:t>   (právně závislí na panovníkovi) </a:t>
            </a:r>
            <a:endParaRPr lang="cs-CZ" sz="2400" dirty="0"/>
          </a:p>
          <a:p>
            <a:pPr marL="0" indent="0" algn="l">
              <a:buNone/>
            </a:pPr>
            <a:r>
              <a:rPr lang="cs-CZ" sz="2400" dirty="0"/>
              <a:t>             –  </a:t>
            </a:r>
            <a:r>
              <a:rPr lang="cs-CZ" sz="2400" b="1" dirty="0"/>
              <a:t>nesvobodné obyvatelstvo</a:t>
            </a:r>
            <a:r>
              <a:rPr lang="cs-CZ" sz="2400" dirty="0"/>
              <a:t>:  </a:t>
            </a: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rab, </a:t>
            </a:r>
            <a:r>
              <a:rPr lang="cs-CZ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mancipium</a:t>
            </a:r>
            <a:r>
              <a:rPr lang="cs-CZ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</a:t>
            </a:r>
            <a:r>
              <a:rPr lang="cs-CZ" sz="2400" dirty="0"/>
              <a:t>otroci (zajatci) nevolníci</a:t>
            </a:r>
          </a:p>
          <a:p>
            <a:pPr marL="0" indent="0" algn="l">
              <a:buNone/>
            </a:pPr>
            <a:endParaRPr lang="cs-CZ" sz="2100" dirty="0">
              <a:cs typeface="Calibri" panose="020F0502020204030204" pitchFamily="34" charset="0"/>
            </a:endParaRPr>
          </a:p>
          <a:p>
            <a:pPr>
              <a:defRPr/>
            </a:pPr>
            <a:endParaRPr lang="cs-CZ" sz="2600" dirty="0"/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927194-17FF-0C16-2351-CF018E3D0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107" y="9089"/>
            <a:ext cx="2284700" cy="34199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409E8D8-9E8D-1C6D-3177-5135A952B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46"/>
          <a:stretch/>
        </p:blipFill>
        <p:spPr>
          <a:xfrm>
            <a:off x="285750" y="1663496"/>
            <a:ext cx="1513192" cy="158083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D7DB72D-2AB9-706D-DF86-6FCBCF22458F}"/>
              </a:ext>
            </a:extLst>
          </p:cNvPr>
          <p:cNvSpPr txBox="1"/>
          <p:nvPr/>
        </p:nvSpPr>
        <p:spPr>
          <a:xfrm>
            <a:off x="9775884" y="-32193"/>
            <a:ext cx="181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St.Město-Špitálky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B9615E4-DAE9-4900-19CA-28A088A59BC9}"/>
              </a:ext>
            </a:extLst>
          </p:cNvPr>
          <p:cNvSpPr txBox="1"/>
          <p:nvPr/>
        </p:nvSpPr>
        <p:spPr>
          <a:xfrm>
            <a:off x="0" y="3244334"/>
            <a:ext cx="1927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Mikulčice-</a:t>
            </a:r>
            <a:r>
              <a:rPr lang="cs-CZ" sz="1600" dirty="0" err="1"/>
              <a:t>Klášteřisko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41308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3326B3-EC2A-55EF-E01D-2B5ED17D3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983" y="8107"/>
            <a:ext cx="9700791" cy="68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3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19E18-9B8F-2B47-EEE7-1DFF1B258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11106150" cy="5619749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cs-CZ" sz="2100" b="1" dirty="0">
                <a:solidFill>
                  <a:srgbClr val="FF0000"/>
                </a:solidFill>
              </a:rPr>
              <a:t>Základní třídění:   </a:t>
            </a:r>
            <a:r>
              <a:rPr lang="cs-CZ" sz="2100" dirty="0">
                <a:solidFill>
                  <a:srgbClr val="FF0000"/>
                </a:solidFill>
              </a:rPr>
              <a:t>     </a:t>
            </a:r>
            <a:r>
              <a:rPr lang="cs-CZ" sz="2100" b="1" dirty="0"/>
              <a:t>1.  venkovské:  </a:t>
            </a:r>
            <a:r>
              <a:rPr lang="cs-CZ" sz="2100" dirty="0"/>
              <a:t>mimo osady a inundace </a:t>
            </a:r>
          </a:p>
          <a:p>
            <a:pPr marL="0" indent="0">
              <a:buFontTx/>
              <a:buNone/>
              <a:defRPr/>
            </a:pPr>
            <a:r>
              <a:rPr lang="cs-CZ" sz="2100" dirty="0"/>
              <a:t>                                           </a:t>
            </a:r>
            <a:r>
              <a:rPr lang="cs-CZ" sz="2100" b="1" dirty="0"/>
              <a:t>2.  městské:</a:t>
            </a:r>
            <a:r>
              <a:rPr lang="cs-CZ" sz="2100" dirty="0"/>
              <a:t>  v areálech hradišť, u kostelů</a:t>
            </a:r>
          </a:p>
          <a:p>
            <a:pPr marL="0" indent="0">
              <a:buFontTx/>
              <a:buNone/>
              <a:defRPr/>
            </a:pPr>
            <a:endParaRPr lang="cs-CZ" sz="2100" b="1" dirty="0"/>
          </a:p>
          <a:p>
            <a:pPr>
              <a:defRPr/>
            </a:pPr>
            <a:r>
              <a:rPr lang="cs-CZ" sz="2100" b="1" dirty="0">
                <a:solidFill>
                  <a:srgbClr val="FF0000"/>
                </a:solidFill>
              </a:rPr>
              <a:t>Dělení podle pohřebního ritu:    </a:t>
            </a:r>
            <a:r>
              <a:rPr lang="cs-CZ" sz="2100" b="1" dirty="0"/>
              <a:t>1.  kostrová</a:t>
            </a:r>
          </a:p>
          <a:p>
            <a:pPr marL="0" indent="0">
              <a:buNone/>
              <a:defRPr/>
            </a:pPr>
            <a:r>
              <a:rPr lang="cs-CZ" sz="2100" b="1" dirty="0"/>
              <a:t>                                                                2.  </a:t>
            </a:r>
            <a:r>
              <a:rPr lang="cs-CZ" sz="2100" b="1" dirty="0" err="1"/>
              <a:t>birituální</a:t>
            </a:r>
            <a:endParaRPr lang="cs-CZ" sz="2100" b="1" dirty="0"/>
          </a:p>
          <a:p>
            <a:pPr marL="0" indent="0">
              <a:buNone/>
              <a:defRPr/>
            </a:pPr>
            <a:endParaRPr lang="cs-CZ" sz="21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100" b="1" dirty="0">
                <a:solidFill>
                  <a:srgbClr val="FF0000"/>
                </a:solidFill>
              </a:rPr>
              <a:t>Dělení podle vnější úpravy hrobů:</a:t>
            </a:r>
          </a:p>
          <a:p>
            <a:pPr>
              <a:defRPr/>
            </a:pPr>
            <a:endParaRPr lang="cs-CZ" sz="2100" b="1" dirty="0"/>
          </a:p>
          <a:p>
            <a:pPr marL="0" indent="0">
              <a:buNone/>
              <a:defRPr/>
            </a:pPr>
            <a:r>
              <a:rPr lang="cs-CZ" sz="2100" b="1" dirty="0"/>
              <a:t>      1.  Plochá   </a:t>
            </a:r>
            <a:r>
              <a:rPr lang="cs-CZ" sz="2100" dirty="0"/>
              <a:t>–   s povrchově označenými hroby:  původně rovy,  kameny nebo náhrobky </a:t>
            </a:r>
          </a:p>
          <a:p>
            <a:pPr marL="0" indent="0">
              <a:buNone/>
              <a:defRPr/>
            </a:pPr>
            <a:endParaRPr lang="cs-CZ" sz="2100" dirty="0"/>
          </a:p>
          <a:p>
            <a:pPr marL="0" indent="0">
              <a:buNone/>
              <a:defRPr/>
            </a:pPr>
            <a:r>
              <a:rPr lang="cs-CZ" sz="2100" b="1" dirty="0"/>
              <a:t>     2.  Mohylníky </a:t>
            </a:r>
            <a:r>
              <a:rPr lang="cs-CZ" sz="2100" dirty="0"/>
              <a:t>  –  zpravidla opodál osad, na stráních, v lesích,  považovány za pohanský zvyk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–   uspořádání:  skupiny (Hluk, Strážovice), řady (Brankovice, Stěbořice) 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–    protáhlé mohyly (Žlutava: M 12 – 3 kostrové H) </a:t>
            </a:r>
          </a:p>
          <a:p>
            <a:pPr marL="0" indent="0">
              <a:buNone/>
              <a:defRPr/>
            </a:pPr>
            <a:endParaRPr lang="cs-CZ" sz="2100" dirty="0"/>
          </a:p>
          <a:p>
            <a:pPr marL="0" indent="0">
              <a:buNone/>
              <a:defRPr/>
            </a:pPr>
            <a:r>
              <a:rPr lang="cs-CZ" sz="2100" b="1" dirty="0"/>
              <a:t>     3.  Kostelní hřbitovy    </a:t>
            </a:r>
            <a:r>
              <a:rPr lang="cs-CZ" sz="2100" dirty="0"/>
              <a:t>–   ohrazeny palisádou, kamennou zdí s příkopem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–   uvnitř i vně kostela zděné hrobky (kámen, dřevo)  </a:t>
            </a:r>
          </a:p>
          <a:p>
            <a:pPr marL="0" indent="0">
              <a:buNone/>
              <a:defRPr/>
            </a:pPr>
            <a:r>
              <a:rPr lang="cs-CZ" sz="2100" dirty="0"/>
              <a:t>                                             –   bohaté hroby příslušníků elit  (zpravidla vyloupeny)</a:t>
            </a:r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2B5900-BF7A-B733-F405-6AF5B72C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-95249"/>
            <a:ext cx="9090991" cy="1238250"/>
          </a:xfrm>
        </p:spPr>
        <p:txBody>
          <a:bodyPr/>
          <a:lstStyle/>
          <a:p>
            <a:r>
              <a:rPr lang="cs-CZ" dirty="0"/>
              <a:t>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Pohřebiště</a:t>
            </a:r>
          </a:p>
        </p:txBody>
      </p:sp>
    </p:spTree>
    <p:extLst>
      <p:ext uri="{BB962C8B-B14F-4D97-AF65-F5344CB8AC3E}">
        <p14:creationId xmlns:p14="http://schemas.microsoft.com/office/powerpoint/2010/main" val="4193184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BFB6A4DD-237E-307D-4F56-833376898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342900"/>
            <a:ext cx="11725275" cy="65151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1.  Pohřebiště s plochými hroby:</a:t>
            </a:r>
            <a:r>
              <a:rPr lang="cs-CZ" dirty="0">
                <a:solidFill>
                  <a:srgbClr val="FF0000"/>
                </a:solidFill>
              </a:rPr>
              <a:t> </a:t>
            </a:r>
            <a:endParaRPr lang="cs-CZ" b="1" dirty="0">
              <a:solidFill>
                <a:srgbClr val="FF0000"/>
              </a:solidFill>
            </a:endParaRP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300" b="1" dirty="0"/>
              <a:t>Ritus </a:t>
            </a:r>
            <a:r>
              <a:rPr lang="cs-CZ" sz="2300" b="1" dirty="0">
                <a:solidFill>
                  <a:srgbClr val="FF0000"/>
                </a:solidFill>
              </a:rPr>
              <a:t>  </a:t>
            </a:r>
            <a:r>
              <a:rPr lang="cs-CZ" sz="2300" dirty="0"/>
              <a:t>–    </a:t>
            </a:r>
            <a:r>
              <a:rPr lang="cs-CZ" sz="2300" b="1" dirty="0"/>
              <a:t>8/9. stol.:  </a:t>
            </a:r>
            <a:r>
              <a:rPr lang="cs-CZ" sz="2300" dirty="0"/>
              <a:t>kostrový  (ve starším období žárové v mohylách)</a:t>
            </a:r>
          </a:p>
          <a:p>
            <a:pPr marL="0" indent="0">
              <a:buNone/>
              <a:defRPr/>
            </a:pPr>
            <a:endParaRPr lang="cs-CZ" sz="23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300" b="1" dirty="0"/>
              <a:t>Rozdělení podle velikosti:</a:t>
            </a:r>
            <a:r>
              <a:rPr lang="cs-CZ" sz="2300" dirty="0"/>
              <a:t>      a)   jednotlivé hroby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                 b)   malé:  cca 20 H</a:t>
            </a:r>
          </a:p>
          <a:p>
            <a:pPr marL="0" indent="0">
              <a:buNone/>
              <a:defRPr/>
            </a:pPr>
            <a:r>
              <a:rPr lang="cs-CZ" sz="2300" dirty="0"/>
              <a:t>                                                        c)   střední:  cca 50 H</a:t>
            </a:r>
          </a:p>
          <a:p>
            <a:pPr marL="0" indent="0">
              <a:buNone/>
              <a:defRPr/>
            </a:pPr>
            <a:r>
              <a:rPr lang="cs-CZ" sz="2300" dirty="0">
                <a:cs typeface="Calibri" panose="020F0502020204030204" pitchFamily="34" charset="0"/>
              </a:rPr>
              <a:t>                                                        d)   velké:  cca 100 H   </a:t>
            </a:r>
            <a:r>
              <a:rPr lang="cs-CZ" sz="2300" dirty="0" err="1">
                <a:cs typeface="Calibri" panose="020F0502020204030204" pitchFamily="34" charset="0"/>
              </a:rPr>
              <a:t>Dol</a:t>
            </a:r>
            <a:r>
              <a:rPr lang="cs-CZ" sz="2300" dirty="0">
                <a:cs typeface="Calibri" panose="020F0502020204030204" pitchFamily="34" charset="0"/>
              </a:rPr>
              <a:t>. Věstonice-Na pískách –  1299H: 1945-</a:t>
            </a:r>
            <a:r>
              <a:rPr lang="cs-CZ" sz="2300" b="0" i="0" u="none" strike="noStrike" baseline="0" dirty="0">
                <a:cs typeface="Calibri" panose="020F0502020204030204" pitchFamily="34" charset="0"/>
              </a:rPr>
              <a:t>1959: J. </a:t>
            </a:r>
            <a:r>
              <a:rPr lang="cs-CZ" sz="2300" b="0" i="0" u="none" strike="noStrike" baseline="0" dirty="0" err="1">
                <a:cs typeface="Calibri" panose="020F0502020204030204" pitchFamily="34" charset="0"/>
              </a:rPr>
              <a:t>Poulík</a:t>
            </a:r>
            <a:r>
              <a:rPr lang="cs-CZ" sz="2300" dirty="0"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  <a:defRPr/>
            </a:pPr>
            <a:r>
              <a:rPr lang="pl-PL" sz="2300" b="0" i="0" u="none" strike="noStrike" baseline="0" dirty="0"/>
              <a:t>                                                                                                                                             8./9. – pol. 11. stol. </a:t>
            </a:r>
            <a:endParaRPr lang="cs-CZ" sz="2300" dirty="0">
              <a:cs typeface="Calibri" panose="020F0502020204030204" pitchFamily="34" charset="0"/>
            </a:endParaRPr>
          </a:p>
          <a:p>
            <a:pPr>
              <a:defRPr/>
            </a:pPr>
            <a:r>
              <a:rPr lang="cs-CZ" sz="2300" b="1" dirty="0">
                <a:cs typeface="Calibri" panose="020F0502020204030204" pitchFamily="34" charset="0"/>
              </a:rPr>
              <a:t>Uspořádání hrobů</a:t>
            </a:r>
            <a:r>
              <a:rPr lang="cs-CZ" sz="2300" b="1" dirty="0">
                <a:solidFill>
                  <a:srgbClr val="FF0000"/>
                </a:solidFill>
                <a:cs typeface="Calibri" panose="020F0502020204030204" pitchFamily="34" charset="0"/>
              </a:rPr>
              <a:t>    </a:t>
            </a:r>
            <a:r>
              <a:rPr lang="cs-CZ" sz="2300" dirty="0">
                <a:cs typeface="Calibri" panose="020F0502020204030204" pitchFamily="34" charset="0"/>
              </a:rPr>
              <a:t>–   venkovské pohřebiště:   nepravidelné skupinky, později náznaky řad</a:t>
            </a:r>
          </a:p>
          <a:p>
            <a:pPr marL="0" indent="0">
              <a:buNone/>
              <a:defRPr/>
            </a:pPr>
            <a:endParaRPr lang="cs-CZ" sz="2300" dirty="0"/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cs-CZ" sz="2300" b="1" dirty="0"/>
              <a:t>Hrobová jáma</a:t>
            </a:r>
            <a:r>
              <a:rPr lang="cs-CZ" sz="2300" b="1" dirty="0">
                <a:solidFill>
                  <a:srgbClr val="FF0000"/>
                </a:solidFill>
              </a:rPr>
              <a:t>    </a:t>
            </a:r>
            <a:r>
              <a:rPr lang="cs-CZ" sz="2300" dirty="0"/>
              <a:t>–</a:t>
            </a:r>
            <a:r>
              <a:rPr lang="cs-CZ" sz="2300" b="1" dirty="0"/>
              <a:t>   půdorys:  </a:t>
            </a:r>
            <a:r>
              <a:rPr lang="cs-CZ" sz="2300" dirty="0"/>
              <a:t>obdélná či lichoběžná, stěny kolmé i zešikmené, výklenky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300" dirty="0"/>
              <a:t>                                  –  </a:t>
            </a:r>
            <a:r>
              <a:rPr lang="cs-CZ" sz="2300" b="1" dirty="0"/>
              <a:t> orientace:  </a:t>
            </a:r>
            <a:r>
              <a:rPr lang="cs-CZ" sz="2300" dirty="0"/>
              <a:t>základní:    Z – V     odchylky:  JZ – SV až SZ – JV (východ slunce v různých obdobích)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300" dirty="0"/>
              <a:t>                                  –   </a:t>
            </a:r>
            <a:r>
              <a:rPr lang="cs-CZ" sz="2300" b="1" dirty="0"/>
              <a:t>rozměry: </a:t>
            </a:r>
            <a:r>
              <a:rPr lang="cs-CZ" sz="2300" dirty="0"/>
              <a:t> cca.  200 x 60 až 100 cm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300" dirty="0"/>
              <a:t>                                  –   </a:t>
            </a:r>
            <a:r>
              <a:rPr lang="cs-CZ" sz="2300" b="1" dirty="0"/>
              <a:t>hloubka: </a:t>
            </a:r>
            <a:r>
              <a:rPr lang="cs-CZ" sz="2300" dirty="0"/>
              <a:t> velmi mělké 10 – 30 cm, hluboké (Žlutava – 330 cm)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300" dirty="0"/>
              <a:t>                                  –   </a:t>
            </a:r>
            <a:r>
              <a:rPr lang="cs-CZ" sz="2300" b="1" dirty="0"/>
              <a:t>dno: </a:t>
            </a:r>
            <a:r>
              <a:rPr lang="cs-CZ" sz="2300" dirty="0"/>
              <a:t> vysypané pískem, vymazané jílem, stopy vápna, dřevěná deska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300" dirty="0"/>
              <a:t>                                  –   </a:t>
            </a:r>
            <a:r>
              <a:rPr lang="cs-CZ" sz="2300" b="1" dirty="0"/>
              <a:t>vystýlka:  </a:t>
            </a:r>
            <a:r>
              <a:rPr lang="cs-CZ" sz="2300" dirty="0"/>
              <a:t>traviny, větvičky, těla přikrývána látkou (otisky tkanin na milodarech), prkno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300" dirty="0"/>
              <a:t>                                  –   </a:t>
            </a:r>
            <a:r>
              <a:rPr lang="cs-CZ" sz="2300" b="1" dirty="0"/>
              <a:t>úprava:</a:t>
            </a:r>
            <a:r>
              <a:rPr lang="cs-CZ" sz="2300" dirty="0"/>
              <a:t>  prosté bez vyložení,  významnější s obklady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300" dirty="0"/>
              <a:t>                                  –   </a:t>
            </a:r>
            <a:r>
              <a:rPr lang="cs-CZ" sz="2300" b="1" dirty="0"/>
              <a:t>obložení:</a:t>
            </a:r>
            <a:r>
              <a:rPr lang="cs-CZ" sz="2300" dirty="0"/>
              <a:t>  kameny, kamenné skříňky z plochých kamenných desek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cs-CZ" sz="2300" b="1" dirty="0"/>
              <a:t>                                  </a:t>
            </a:r>
            <a:r>
              <a:rPr lang="cs-CZ" sz="2300" dirty="0"/>
              <a:t>–   </a:t>
            </a:r>
            <a:r>
              <a:rPr lang="cs-CZ" sz="2300" b="1" dirty="0"/>
              <a:t>rakve:  </a:t>
            </a:r>
            <a:r>
              <a:rPr lang="cs-CZ" sz="2300" dirty="0"/>
              <a:t>desky spojovány železnými skobami, pravoúhle zalomené plechy, pásy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cs-CZ" sz="2400" dirty="0"/>
              <a:t>           </a:t>
            </a:r>
            <a:r>
              <a:rPr lang="cs-CZ" sz="2400" b="1" dirty="0"/>
              <a:t> </a:t>
            </a:r>
            <a:r>
              <a:rPr lang="cs-CZ" sz="2400" dirty="0"/>
              <a:t> </a:t>
            </a:r>
            <a:endParaRPr lang="cs-CZ" sz="2400" b="1" dirty="0"/>
          </a:p>
          <a:p>
            <a:pPr marL="0" indent="0">
              <a:buNone/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C855A-D94D-3DCE-1812-665230E61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685799"/>
            <a:ext cx="11706225" cy="68294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Poloha koster: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základní</a:t>
            </a:r>
            <a:r>
              <a:rPr lang="cs-CZ" sz="1800" dirty="0"/>
              <a:t>    –  naznak s lebkou na týlu, hlavou k Z, paže podél těla a nohama vedle sebe 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odchylky</a:t>
            </a:r>
            <a:r>
              <a:rPr lang="cs-CZ" sz="1800" dirty="0"/>
              <a:t>   –  uložení rukou, nohou, lebky   (druhotné , </a:t>
            </a:r>
            <a:r>
              <a:rPr lang="cs-CZ" sz="1800" dirty="0" err="1"/>
              <a:t>bioturbace</a:t>
            </a:r>
            <a:r>
              <a:rPr lang="cs-CZ" sz="1800" dirty="0"/>
              <a:t>, hlodavci aj.)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anomálie</a:t>
            </a:r>
            <a:r>
              <a:rPr lang="cs-CZ" sz="1800" dirty="0"/>
              <a:t>   –  na okraji pohřebiště, na břiše, zavalení kameny (vampyrismus), se zvířetem (Diváky), pohřby psů (Líbivá)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Hrobové nálezy: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milodary</a:t>
            </a:r>
            <a:r>
              <a:rPr lang="cs-CZ" sz="1800" dirty="0"/>
              <a:t>   –  předměty úmyslně uložené do hrobu za fiktivním účelem (ostruhy u lebky)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amulety:  předměty s magickým (ochranným) významem –  korálky proti uhranutí, </a:t>
            </a:r>
            <a:r>
              <a:rPr lang="cs-CZ" sz="1800" dirty="0" err="1"/>
              <a:t>kaptorgy</a:t>
            </a:r>
            <a:r>
              <a:rPr lang="cs-CZ" sz="1800" dirty="0"/>
              <a:t>, rolničky, </a:t>
            </a:r>
            <a:r>
              <a:rPr lang="cs-CZ" sz="1800" dirty="0" err="1"/>
              <a:t>fosílie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starožitnosti:  předměty pravěké nebo protohistorické (avarská kování)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dokladové předměty</a:t>
            </a:r>
            <a:r>
              <a:rPr lang="cs-CZ" sz="1800" dirty="0"/>
              <a:t>  –  věci vložené bez zvláštního záměru (součásti oděvu)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předměty denní potřeby  </a:t>
            </a:r>
            <a:r>
              <a:rPr lang="cs-CZ" sz="1800" dirty="0"/>
              <a:t>–  nádoby, vědra, nože, srpy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 </a:t>
            </a:r>
            <a:r>
              <a:rPr lang="cs-CZ" sz="1800" b="1" dirty="0">
                <a:solidFill>
                  <a:srgbClr val="FF0000"/>
                </a:solidFill>
              </a:rPr>
              <a:t>Pohřební výbava:</a:t>
            </a:r>
          </a:p>
          <a:p>
            <a:pPr marL="0" indent="0">
              <a:buNone/>
              <a:defRPr/>
            </a:pPr>
            <a:r>
              <a:rPr lang="cs-CZ" sz="1800" dirty="0"/>
              <a:t>       </a:t>
            </a:r>
            <a:r>
              <a:rPr lang="cs-CZ" sz="1800" b="1" dirty="0"/>
              <a:t>venkovské prostředí   </a:t>
            </a:r>
            <a:r>
              <a:rPr lang="cs-CZ" sz="1800" dirty="0"/>
              <a:t>–   poměr M a Ž hrobů je přibližně vyrovnaný  (index maskulinity)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–   cca 70%  více vybavených hrobů:  </a:t>
            </a:r>
            <a:r>
              <a:rPr lang="cs-CZ" sz="1800" dirty="0" err="1"/>
              <a:t>Dol</a:t>
            </a:r>
            <a:r>
              <a:rPr lang="cs-CZ" sz="1800" dirty="0"/>
              <a:t>. Věstonice, Morkůvky, Vel. Bílovice; Rajhradice 54%</a:t>
            </a:r>
          </a:p>
          <a:p>
            <a:pPr marL="0" indent="0">
              <a:buNone/>
              <a:defRPr/>
            </a:pPr>
            <a:r>
              <a:rPr lang="cs-CZ" sz="1800" dirty="0"/>
              <a:t>       </a:t>
            </a:r>
            <a:r>
              <a:rPr lang="cs-CZ" sz="1800" b="1" dirty="0"/>
              <a:t>centrální lokality</a:t>
            </a:r>
            <a:r>
              <a:rPr lang="cs-CZ" sz="1800" dirty="0"/>
              <a:t>   –   menší podíl vybavených hrobů:   Mikulčice-6. kostel 36,5%, Modrá 39%</a:t>
            </a:r>
          </a:p>
          <a:p>
            <a:pPr marL="0" indent="0">
              <a:buNone/>
              <a:defRPr/>
            </a:pPr>
            <a:r>
              <a:rPr lang="cs-CZ" sz="1800" dirty="0"/>
              <a:t>       </a:t>
            </a:r>
            <a:r>
              <a:rPr lang="cs-CZ" sz="1800" b="1" dirty="0"/>
              <a:t>keramika  </a:t>
            </a:r>
            <a:r>
              <a:rPr lang="cs-CZ" sz="1800" dirty="0"/>
              <a:t> –   vesnické:  Nechvalín I+II. 21 a 13%; Prušánky 34,5% , Morkůvky 44 %, Hor. Kotvice 30%, D. Věstonice 25%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–   centrální:  Mikulčice-</a:t>
            </a:r>
            <a:r>
              <a:rPr lang="pt-BR" sz="1800" dirty="0"/>
              <a:t>6. kostel 0,5%</a:t>
            </a:r>
            <a:r>
              <a:rPr lang="cs-CZ" sz="1800" dirty="0"/>
              <a:t>, </a:t>
            </a:r>
            <a:r>
              <a:rPr lang="pt-BR" sz="1800" dirty="0"/>
              <a:t>St</a:t>
            </a:r>
            <a:r>
              <a:rPr lang="cs-CZ" sz="1800" dirty="0"/>
              <a:t>. </a:t>
            </a:r>
            <a:r>
              <a:rPr lang="pt-BR" sz="1800" dirty="0"/>
              <a:t>Město</a:t>
            </a:r>
            <a:r>
              <a:rPr lang="cs-CZ" sz="1800" dirty="0"/>
              <a:t>-</a:t>
            </a:r>
            <a:r>
              <a:rPr lang="pt-BR" sz="1800" dirty="0"/>
              <a:t>Na</a:t>
            </a:r>
            <a:r>
              <a:rPr lang="cs-CZ" sz="1800" dirty="0"/>
              <a:t> </a:t>
            </a:r>
            <a:r>
              <a:rPr lang="cs-CZ" sz="1800" dirty="0" err="1"/>
              <a:t>Valách</a:t>
            </a:r>
            <a:r>
              <a:rPr lang="cs-CZ" sz="1800" dirty="0"/>
              <a:t> 6,5%, Rajhradice 3 %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C484158-677F-B10F-174A-597CE6174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9" y="394667"/>
            <a:ext cx="4705335" cy="56653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DE2FAAF-7CF0-2E37-2855-99FA7EB68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820" y="798029"/>
            <a:ext cx="6251853" cy="494554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1EECC02-5B66-0839-6390-0AD9FC30196F}"/>
              </a:ext>
            </a:extLst>
          </p:cNvPr>
          <p:cNvSpPr txBox="1"/>
          <p:nvPr/>
        </p:nvSpPr>
        <p:spPr>
          <a:xfrm>
            <a:off x="6804435" y="6059971"/>
            <a:ext cx="538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latin typeface="Ainslie-NorBooIt"/>
              </a:rPr>
              <a:t>Prušánky-Podsedky: Hrob s rakví a pásovými kováními </a:t>
            </a:r>
            <a:endParaRPr lang="cs-CZ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BFCDFAC-EE2D-EC65-C9D2-548BA8DBFCE8}"/>
              </a:ext>
            </a:extLst>
          </p:cNvPr>
          <p:cNvSpPr txBox="1"/>
          <p:nvPr/>
        </p:nvSpPr>
        <p:spPr>
          <a:xfrm>
            <a:off x="428884" y="6041407"/>
            <a:ext cx="5595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latin typeface="Ainslie-NorBooIt"/>
              </a:rPr>
              <a:t>Deskripční schéma typů poloh horních a dolních končetin </a:t>
            </a:r>
          </a:p>
          <a:p>
            <a:r>
              <a:rPr lang="cs-CZ" sz="1800" b="0" i="0" u="none" strike="noStrike" baseline="0" dirty="0">
                <a:latin typeface="Ainslie-NorBooIt"/>
              </a:rPr>
              <a:t>(s využitím návrhu M. </a:t>
            </a:r>
            <a:r>
              <a:rPr lang="cs-CZ" sz="1800" b="0" i="0" u="none" strike="noStrike" baseline="0" dirty="0" err="1">
                <a:latin typeface="Ainslie-NorBooIt"/>
              </a:rPr>
              <a:t>Hanuliaka</a:t>
            </a:r>
            <a:r>
              <a:rPr lang="cs-CZ" sz="1800" b="0" i="0" u="none" strike="noStrike" baseline="0" dirty="0">
                <a:latin typeface="Ainslie-NorBooIt"/>
              </a:rPr>
              <a:t> 2004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5838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>
            <a:extLst>
              <a:ext uri="{FF2B5EF4-FFF2-40B4-BE49-F238E27FC236}">
                <a16:creationId xmlns:a16="http://schemas.microsoft.com/office/drawing/2014/main" id="{742D8D21-EFBD-521A-2BAD-AEA8971C3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949" y="276224"/>
            <a:ext cx="5573451" cy="606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F822487-80CD-5290-07C9-DDA753154ECC}"/>
              </a:ext>
            </a:extLst>
          </p:cNvPr>
          <p:cNvSpPr txBox="1">
            <a:spLocks/>
          </p:cNvSpPr>
          <p:nvPr/>
        </p:nvSpPr>
        <p:spPr>
          <a:xfrm>
            <a:off x="194600" y="19050"/>
            <a:ext cx="6362700" cy="41243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2000" b="1" dirty="0">
                <a:solidFill>
                  <a:srgbClr val="FF0000"/>
                </a:solidFill>
              </a:rPr>
              <a:t>Pohřební zvyky: </a:t>
            </a:r>
          </a:p>
          <a:p>
            <a:pPr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/>
              <a:t>       a)  </a:t>
            </a:r>
            <a:r>
              <a:rPr lang="cs-CZ" sz="1800" b="1" dirty="0"/>
              <a:t>očistné:</a:t>
            </a:r>
            <a:r>
              <a:rPr lang="cs-CZ" sz="1800" dirty="0"/>
              <a:t>    působení slunce, vodní zdroj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b)  </a:t>
            </a:r>
            <a:r>
              <a:rPr lang="cs-CZ" sz="1800" b="1" dirty="0"/>
              <a:t>ochranné:</a:t>
            </a:r>
            <a:r>
              <a:rPr lang="cs-CZ" sz="1800" dirty="0"/>
              <a:t>   správná poloha a orientace </a:t>
            </a:r>
          </a:p>
          <a:p>
            <a:pPr marL="0" indent="0">
              <a:buNone/>
              <a:defRPr/>
            </a:pPr>
            <a:r>
              <a:rPr lang="cs-CZ" sz="1800" dirty="0"/>
              <a:t>¨                                (přechod ze světa živých do záhrobí)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c)  </a:t>
            </a:r>
            <a:r>
              <a:rPr lang="cs-CZ" sz="1800" b="1" dirty="0" err="1"/>
              <a:t>udobřovací</a:t>
            </a:r>
            <a:r>
              <a:rPr lang="cs-CZ" sz="1800" b="1" dirty="0"/>
              <a:t>:  </a:t>
            </a:r>
            <a:r>
              <a:rPr lang="cs-CZ" sz="1800" dirty="0"/>
              <a:t>náprava příbuzenských nebo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majetkových vztahů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úcta k zemřelému:  úprava hrobové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</a:t>
            </a:r>
            <a:endParaRPr lang="cs-CZ" sz="1600" dirty="0"/>
          </a:p>
        </p:txBody>
      </p:sp>
      <p:pic>
        <p:nvPicPr>
          <p:cNvPr id="2" name="Obrázek 5">
            <a:extLst>
              <a:ext uri="{FF2B5EF4-FFF2-40B4-BE49-F238E27FC236}">
                <a16:creationId xmlns:a16="http://schemas.microsoft.com/office/drawing/2014/main" id="{3BA7DFCE-BF65-F29B-AB3F-2DC44A673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7" t="19792" r="40630" b="14583"/>
          <a:stretch>
            <a:fillRect/>
          </a:stretch>
        </p:blipFill>
        <p:spPr bwMode="auto">
          <a:xfrm>
            <a:off x="409887" y="3812663"/>
            <a:ext cx="2771463" cy="295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1">
            <a:extLst>
              <a:ext uri="{FF2B5EF4-FFF2-40B4-BE49-F238E27FC236}">
                <a16:creationId xmlns:a16="http://schemas.microsoft.com/office/drawing/2014/main" id="{7EECFE04-D907-5864-A926-B98DEDC51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23" y="4043361"/>
            <a:ext cx="1837529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E316A2B3-081A-7219-E578-B59472EA9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533401"/>
            <a:ext cx="11553825" cy="67056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sz="3800" b="1" dirty="0">
                <a:solidFill>
                  <a:srgbClr val="FF0000"/>
                </a:solidFill>
              </a:rPr>
              <a:t>2.  Mohylníky:</a:t>
            </a:r>
          </a:p>
          <a:p>
            <a:pPr>
              <a:defRPr/>
            </a:pPr>
            <a:endParaRPr lang="cs-CZ" sz="3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4400" b="1" dirty="0">
                <a:solidFill>
                  <a:srgbClr val="FF0000"/>
                </a:solidFill>
              </a:rPr>
              <a:t>     </a:t>
            </a:r>
            <a:r>
              <a:rPr lang="cs-CZ" sz="2900" b="1" dirty="0"/>
              <a:t>m</a:t>
            </a:r>
            <a:r>
              <a:rPr lang="cs-CZ" altLang="cs-CZ" sz="2900" b="1" dirty="0"/>
              <a:t>ohylník</a:t>
            </a:r>
            <a:r>
              <a:rPr lang="cs-CZ" altLang="cs-CZ" sz="2900" dirty="0"/>
              <a:t>  –   skupina mohyl:  kostrové, </a:t>
            </a:r>
            <a:r>
              <a:rPr lang="cs-CZ" altLang="cs-CZ" sz="2900" dirty="0" err="1"/>
              <a:t>birituální</a:t>
            </a:r>
            <a:r>
              <a:rPr lang="cs-CZ" altLang="cs-CZ" sz="2900" dirty="0"/>
              <a:t>  </a:t>
            </a:r>
          </a:p>
          <a:p>
            <a:pPr marL="0" indent="0">
              <a:buNone/>
            </a:pPr>
            <a:r>
              <a:rPr lang="cs-CZ" altLang="cs-CZ" sz="2900" dirty="0"/>
              <a:t>                          –   </a:t>
            </a:r>
            <a:r>
              <a:rPr lang="cs-CZ" altLang="cs-CZ" sz="2900" b="1" dirty="0"/>
              <a:t>Č: </a:t>
            </a:r>
            <a:r>
              <a:rPr lang="cs-CZ" altLang="cs-CZ" sz="2900" dirty="0"/>
              <a:t>  jižní a východní</a:t>
            </a:r>
          </a:p>
          <a:p>
            <a:pPr marL="0" indent="0">
              <a:buNone/>
            </a:pPr>
            <a:r>
              <a:rPr lang="cs-CZ" altLang="cs-CZ" sz="2800" b="1" dirty="0"/>
              <a:t>                               </a:t>
            </a:r>
            <a:r>
              <a:rPr lang="cs-CZ" altLang="cs-CZ" sz="2800" dirty="0"/>
              <a:t>M:  jihovýchodní</a:t>
            </a:r>
          </a:p>
          <a:p>
            <a:pPr marL="0" indent="0">
              <a:buNone/>
            </a:pPr>
            <a:r>
              <a:rPr lang="cs-CZ" altLang="cs-CZ" b="1" dirty="0"/>
              <a:t>        </a:t>
            </a:r>
            <a:r>
              <a:rPr lang="cs-CZ" altLang="cs-CZ" sz="2800" b="1" dirty="0"/>
              <a:t>mohyla </a:t>
            </a:r>
            <a:r>
              <a:rPr lang="cs-CZ" altLang="cs-CZ" sz="2800" dirty="0"/>
              <a:t>  –   </a:t>
            </a:r>
            <a:r>
              <a:rPr lang="cs-CZ" altLang="cs-CZ" sz="2800" b="1" dirty="0"/>
              <a:t>průměr:    </a:t>
            </a:r>
            <a:r>
              <a:rPr lang="cs-CZ" altLang="cs-CZ" sz="2800" dirty="0"/>
              <a:t> 2 m až 15 m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výška:   </a:t>
            </a:r>
            <a:r>
              <a:rPr lang="cs-CZ" altLang="cs-CZ" sz="2800" dirty="0"/>
              <a:t> 20 cm až 2 m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půdorys</a:t>
            </a:r>
            <a:r>
              <a:rPr lang="cs-CZ" altLang="cs-CZ" sz="2800" dirty="0"/>
              <a:t> – oválný, kruhový, obdélný </a:t>
            </a:r>
          </a:p>
          <a:p>
            <a:pPr marL="0" indent="0">
              <a:buNone/>
            </a:pPr>
            <a:r>
              <a:rPr lang="cs-CZ" altLang="cs-CZ" sz="2800" dirty="0"/>
              <a:t>                        –   </a:t>
            </a:r>
            <a:r>
              <a:rPr lang="cs-CZ" altLang="cs-CZ" sz="2800" b="1" dirty="0"/>
              <a:t>násyp: </a:t>
            </a:r>
            <a:r>
              <a:rPr lang="cs-CZ" sz="2800" dirty="0"/>
              <a:t>  těleso z hlíny, po obvodu mělký příkop, plášť:  </a:t>
            </a:r>
            <a:r>
              <a:rPr lang="cs-CZ" altLang="cs-CZ" sz="2800" dirty="0"/>
              <a:t>zpevnění vrstvou kamení</a:t>
            </a:r>
            <a:r>
              <a:rPr lang="cs-CZ" altLang="cs-CZ" dirty="0"/>
              <a:t>, </a:t>
            </a:r>
            <a:r>
              <a:rPr lang="cs-CZ" sz="2900" dirty="0"/>
              <a:t>stopy po ohni (rituální)</a:t>
            </a:r>
          </a:p>
          <a:p>
            <a:pPr marL="0" indent="0">
              <a:buNone/>
              <a:defRPr/>
            </a:pPr>
            <a:r>
              <a:rPr lang="cs-CZ" sz="2900" dirty="0"/>
              <a:t> </a:t>
            </a:r>
          </a:p>
          <a:p>
            <a:pPr marL="0" indent="0">
              <a:buNone/>
              <a:defRPr/>
            </a:pPr>
            <a:r>
              <a:rPr lang="cs-CZ" sz="2900" dirty="0"/>
              <a:t>       </a:t>
            </a:r>
            <a:r>
              <a:rPr lang="cs-CZ" sz="2900" b="1" dirty="0"/>
              <a:t>a)  žárové hroby</a:t>
            </a:r>
            <a:r>
              <a:rPr lang="cs-CZ" sz="2900" dirty="0"/>
              <a:t>  –   L. </a:t>
            </a:r>
            <a:r>
              <a:rPr lang="cs-CZ" sz="2900" dirty="0" err="1"/>
              <a:t>Niederle</a:t>
            </a:r>
            <a:r>
              <a:rPr lang="cs-CZ" sz="2900" dirty="0"/>
              <a:t>  –  pohřby nad a pod úrovní: v násypu, pod povrchem v jámě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                   –  popelnicové a bez popelnic  (</a:t>
            </a:r>
            <a:r>
              <a:rPr lang="cs-CZ" sz="2900" dirty="0" err="1"/>
              <a:t>středohradištní</a:t>
            </a:r>
            <a:r>
              <a:rPr lang="cs-CZ" sz="2900" dirty="0"/>
              <a:t>:  žárové v menšině)</a:t>
            </a:r>
          </a:p>
          <a:p>
            <a:pPr marL="0" indent="0">
              <a:buNone/>
              <a:defRPr/>
            </a:pPr>
            <a:endParaRPr lang="cs-CZ" sz="2900" dirty="0"/>
          </a:p>
          <a:p>
            <a:pPr marL="0" indent="0">
              <a:buNone/>
              <a:defRPr/>
            </a:pPr>
            <a:r>
              <a:rPr lang="cs-CZ" sz="2900" i="1" dirty="0"/>
              <a:t>         </a:t>
            </a:r>
            <a:r>
              <a:rPr lang="cs-CZ" sz="2900" b="1" dirty="0"/>
              <a:t>b)  kostrové hroby   </a:t>
            </a:r>
            <a:r>
              <a:rPr lang="cs-CZ" sz="2900" dirty="0"/>
              <a:t>–   pohřby na úrovni:  bez úpravy, prosté, dřevěné desky, kamenný obklad či skříňky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pohřby v jámách:  tytéž varianty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vystýlání dna travinami, kožešinami, deskami, bednění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jámy s postranními výklenky (starší), schůdky </a:t>
            </a:r>
          </a:p>
          <a:p>
            <a:pPr marL="0" indent="0">
              <a:buNone/>
              <a:defRPr/>
            </a:pPr>
            <a:r>
              <a:rPr lang="cs-CZ" sz="2900" dirty="0"/>
              <a:t>                                             –   pohřební komory z kulatiny</a:t>
            </a:r>
          </a:p>
          <a:p>
            <a:pPr marL="0" indent="0">
              <a:buNone/>
              <a:defRPr/>
            </a:pPr>
            <a:r>
              <a:rPr lang="cs-CZ" sz="2200" dirty="0"/>
              <a:t> </a:t>
            </a:r>
          </a:p>
          <a:p>
            <a:pPr>
              <a:defRPr/>
            </a:pPr>
            <a:endParaRPr lang="cs-CZ" alt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D39415-C567-C982-9773-39C0B81DCC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13118" r="37500" b="25294"/>
          <a:stretch/>
        </p:blipFill>
        <p:spPr>
          <a:xfrm>
            <a:off x="7134224" y="153884"/>
            <a:ext cx="3914775" cy="262741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extLst>
              <a:ext uri="{FF2B5EF4-FFF2-40B4-BE49-F238E27FC236}">
                <a16:creationId xmlns:a16="http://schemas.microsoft.com/office/drawing/2014/main" id="{289F388A-2787-4BED-BC6E-BA5E748A4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1"/>
            <a:ext cx="82296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C3C99E8F-BAC4-44FB-8464-3E86565926CC}"/>
              </a:ext>
            </a:extLst>
          </p:cNvPr>
          <p:cNvSpPr txBox="1">
            <a:spLocks/>
          </p:cNvSpPr>
          <p:nvPr/>
        </p:nvSpPr>
        <p:spPr bwMode="auto">
          <a:xfrm>
            <a:off x="2590800" y="4267200"/>
            <a:ext cx="4953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b="1"/>
              <a:t>Mohylník</a:t>
            </a:r>
            <a:r>
              <a:rPr lang="cs-CZ" altLang="cs-CZ" sz="1800"/>
              <a:t> – skupina mohyl (K, Ž, BI)</a:t>
            </a:r>
          </a:p>
          <a:p>
            <a:r>
              <a:rPr lang="cs-CZ" altLang="cs-CZ" sz="1800" b="1"/>
              <a:t>Průměr</a:t>
            </a:r>
            <a:r>
              <a:rPr lang="cs-CZ" altLang="cs-CZ" sz="1800"/>
              <a:t>  –  cca 2 m až 15 m. </a:t>
            </a:r>
          </a:p>
          <a:p>
            <a:r>
              <a:rPr lang="cs-CZ" altLang="cs-CZ" sz="1800" b="1"/>
              <a:t>Výška</a:t>
            </a:r>
            <a:r>
              <a:rPr lang="cs-CZ" altLang="cs-CZ" sz="1800"/>
              <a:t> –   cca 20 cm až 2 m</a:t>
            </a:r>
          </a:p>
          <a:p>
            <a:r>
              <a:rPr lang="cs-CZ" altLang="cs-CZ" sz="1800" b="1"/>
              <a:t>Půdory</a:t>
            </a:r>
            <a:r>
              <a:rPr lang="cs-CZ" altLang="cs-CZ" sz="1800"/>
              <a:t>s – oválný, kruhový, obdélný</a:t>
            </a:r>
          </a:p>
          <a:p>
            <a:r>
              <a:rPr lang="cs-CZ" altLang="cs-CZ" sz="1800" b="1"/>
              <a:t>Násyp</a:t>
            </a:r>
            <a:r>
              <a:rPr lang="cs-CZ" altLang="cs-CZ" sz="1800"/>
              <a:t> – místní materiál (hlína, kamení) </a:t>
            </a:r>
          </a:p>
          <a:p>
            <a:r>
              <a:rPr lang="cs-CZ" altLang="cs-CZ" sz="1800" b="1"/>
              <a:t>Hroby</a:t>
            </a:r>
            <a:r>
              <a:rPr lang="cs-CZ" altLang="cs-CZ" sz="1800"/>
              <a:t> – kostrové i žárové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1">
            <a:extLst>
              <a:ext uri="{FF2B5EF4-FFF2-40B4-BE49-F238E27FC236}">
                <a16:creationId xmlns:a16="http://schemas.microsoft.com/office/drawing/2014/main" id="{64433D00-B6BB-4907-2F3B-32F331878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 b="3500"/>
          <a:stretch>
            <a:fillRect/>
          </a:stretch>
        </p:blipFill>
        <p:spPr bwMode="auto">
          <a:xfrm>
            <a:off x="-92628" y="0"/>
            <a:ext cx="6741078" cy="516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601D6B6-873F-B386-AEDD-E06ACB5A6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/>
          <a:stretch>
            <a:fillRect/>
          </a:stretch>
        </p:blipFill>
        <p:spPr bwMode="auto">
          <a:xfrm>
            <a:off x="6168198" y="1876414"/>
            <a:ext cx="6023802" cy="480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4">
            <a:extLst>
              <a:ext uri="{FF2B5EF4-FFF2-40B4-BE49-F238E27FC236}">
                <a16:creationId xmlns:a16="http://schemas.microsoft.com/office/drawing/2014/main" id="{09B53BA5-31CE-D2CB-2472-B513839F0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" y="1605050"/>
            <a:ext cx="7883865" cy="52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8">
            <a:extLst>
              <a:ext uri="{FF2B5EF4-FFF2-40B4-BE49-F238E27FC236}">
                <a16:creationId xmlns:a16="http://schemas.microsoft.com/office/drawing/2014/main" id="{CA1BC41B-3110-C39E-0DC2-9166E41620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1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52" y="438943"/>
            <a:ext cx="3824288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9">
            <a:extLst>
              <a:ext uri="{FF2B5EF4-FFF2-40B4-BE49-F238E27FC236}">
                <a16:creationId xmlns:a16="http://schemas.microsoft.com/office/drawing/2014/main" id="{AFA14071-4B57-5C0F-AB78-5998CB419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22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" y="90852"/>
            <a:ext cx="2638836" cy="32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B1C42E48-1DE0-6642-03F3-A36030419800}"/>
              </a:ext>
            </a:extLst>
          </p:cNvPr>
          <p:cNvSpPr txBox="1">
            <a:spLocks/>
          </p:cNvSpPr>
          <p:nvPr/>
        </p:nvSpPr>
        <p:spPr>
          <a:xfrm>
            <a:off x="3646488" y="361950"/>
            <a:ext cx="3059112" cy="990600"/>
          </a:xfrm>
          <a:prstGeom prst="rect">
            <a:avLst/>
          </a:prstGeom>
        </p:spPr>
        <p:txBody>
          <a:bodyPr lIns="51435" tIns="25718" rIns="51435" bIns="25718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        </a:t>
            </a:r>
            <a:r>
              <a:rPr lang="cs-CZ" altLang="cs-CZ" sz="4800" b="1" dirty="0">
                <a:solidFill>
                  <a:srgbClr val="FF0000"/>
                </a:solidFill>
              </a:rPr>
              <a:t>Stěbořice</a:t>
            </a:r>
          </a:p>
          <a:p>
            <a:pPr>
              <a:defRPr/>
            </a:pPr>
            <a:r>
              <a:rPr lang="cs-CZ" altLang="cs-CZ" sz="4275" b="1" dirty="0">
                <a:solidFill>
                  <a:srgbClr val="FF0000"/>
                </a:solidFill>
              </a:rPr>
              <a:t>  </a:t>
            </a:r>
            <a:r>
              <a:rPr lang="cs-CZ" altLang="cs-CZ" sz="2850" b="1" dirty="0">
                <a:solidFill>
                  <a:srgbClr val="FF0000"/>
                </a:solidFill>
              </a:rPr>
              <a:t>kostrový mohylník, 2. pol. 9. stol.</a:t>
            </a:r>
            <a:r>
              <a:rPr lang="cs-CZ" altLang="cs-CZ" sz="28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cs-CZ" altLang="cs-CZ" sz="2250" b="1" dirty="0">
                <a:solidFill>
                  <a:srgbClr val="FF0000"/>
                </a:solidFill>
              </a:rPr>
              <a:t>            </a:t>
            </a:r>
            <a:endParaRPr lang="cs-CZ" altLang="cs-CZ" sz="1800" b="1" dirty="0">
              <a:solidFill>
                <a:srgbClr val="FF000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4132CE8-9260-14F2-067C-26E7891BD9BA}"/>
              </a:ext>
            </a:extLst>
          </p:cNvPr>
          <p:cNvSpPr txBox="1"/>
          <p:nvPr/>
        </p:nvSpPr>
        <p:spPr>
          <a:xfrm flipH="1">
            <a:off x="1754189" y="5843818"/>
            <a:ext cx="398938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bg1"/>
                </a:solidFill>
              </a:rPr>
              <a:t>1952–1953, 1955 a 1961  </a:t>
            </a:r>
          </a:p>
          <a:p>
            <a:pPr>
              <a:defRPr/>
            </a:pPr>
            <a:r>
              <a:rPr lang="cs-CZ" b="1" dirty="0">
                <a:solidFill>
                  <a:schemeClr val="bg1"/>
                </a:solidFill>
              </a:rPr>
              <a:t> –  výzkum Lumíra </a:t>
            </a:r>
            <a:r>
              <a:rPr lang="cs-CZ" b="1" dirty="0" err="1">
                <a:solidFill>
                  <a:schemeClr val="bg1"/>
                </a:solidFill>
              </a:rPr>
              <a:t>Jisla</a:t>
            </a:r>
            <a:r>
              <a:rPr lang="cs-CZ" b="1" dirty="0">
                <a:solidFill>
                  <a:schemeClr val="bg1"/>
                </a:solidFill>
              </a:rPr>
              <a:t>                                                –   43 mohyl, 2. pol. 9. stol.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C50B765-ECA2-B4DB-2539-1552D63A5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672" y="533400"/>
            <a:ext cx="11795029" cy="6324600"/>
          </a:xfrm>
        </p:spPr>
        <p:txBody>
          <a:bodyPr/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3.  Kostelní hřbitovy </a:t>
            </a:r>
          </a:p>
          <a:p>
            <a:pPr marL="0" indent="0">
              <a:buNone/>
              <a:defRPr/>
            </a:pPr>
            <a:endParaRPr lang="cs-CZ" sz="18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     </a:t>
            </a:r>
            <a:r>
              <a:rPr lang="cs-CZ" sz="1800" dirty="0"/>
              <a:t>–  doklad upevňování křesťanství, bohatý inventář (elity)</a:t>
            </a:r>
          </a:p>
          <a:p>
            <a:pPr marL="0" indent="0">
              <a:buNone/>
              <a:defRPr/>
            </a:pPr>
            <a:r>
              <a:rPr lang="cs-CZ" sz="1800" dirty="0"/>
              <a:t>       –  </a:t>
            </a:r>
            <a:r>
              <a:rPr lang="cs-CZ" sz="1800" b="1" dirty="0"/>
              <a:t>9. stol:   </a:t>
            </a:r>
            <a:r>
              <a:rPr lang="cs-CZ" sz="1800" dirty="0"/>
              <a:t>hřbitovy (nekropole) u kostelů se stovkami hrobů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Mikulčice, </a:t>
            </a:r>
            <a:r>
              <a:rPr lang="cs-CZ" sz="1800" dirty="0" err="1"/>
              <a:t>Pohansko</a:t>
            </a:r>
            <a:r>
              <a:rPr lang="cs-CZ" sz="1800" dirty="0"/>
              <a:t>, St. Město</a:t>
            </a:r>
            <a:endParaRPr lang="cs-CZ" sz="1800" b="1" dirty="0"/>
          </a:p>
          <a:p>
            <a:pPr marL="0" indent="0">
              <a:buNone/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 err="1"/>
              <a:t>Pohansko</a:t>
            </a:r>
            <a:r>
              <a:rPr lang="cs-CZ" sz="1800" b="1" dirty="0"/>
              <a:t>  –  hřbitov u 1. kostela:  </a:t>
            </a:r>
            <a:r>
              <a:rPr lang="cs-CZ" sz="1800" dirty="0"/>
              <a:t>407 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v areálu velmožského dvorce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M: 38%  Ž: 19% žen, D: 41% 2% neurčených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90 H  –  bohatých jedinců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32 H  –  ostruhy (5 H i se zbraněmi, 8 jen zbraně)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47 H  –  šperky </a:t>
            </a:r>
            <a:r>
              <a:rPr lang="cs-CZ" sz="1800" dirty="0" err="1"/>
              <a:t>byz</a:t>
            </a:r>
            <a:r>
              <a:rPr lang="cs-CZ" sz="1800" dirty="0"/>
              <a:t>.-orient. rázu, 3 H blatnicko-</a:t>
            </a:r>
            <a:r>
              <a:rPr lang="cs-CZ" sz="1800" dirty="0" err="1"/>
              <a:t>mikulčic</a:t>
            </a:r>
            <a:r>
              <a:rPr lang="cs-CZ" sz="1800" dirty="0"/>
              <a:t>. rázu                         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50 %  –  bez milodarů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</a:t>
            </a:r>
            <a:r>
              <a:rPr lang="cs-CZ" sz="1800" b="1" dirty="0"/>
              <a:t>–   jižní předhradí:  </a:t>
            </a:r>
            <a:r>
              <a:rPr lang="cs-CZ" sz="1800" dirty="0"/>
              <a:t>200 H ve skupinkách mezi sídlištními objekty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endParaRPr lang="cs-CZ" sz="2000" dirty="0"/>
          </a:p>
        </p:txBody>
      </p:sp>
      <p:pic>
        <p:nvPicPr>
          <p:cNvPr id="38915" name="Obrázek 1">
            <a:extLst>
              <a:ext uri="{FF2B5EF4-FFF2-40B4-BE49-F238E27FC236}">
                <a16:creationId xmlns:a16="http://schemas.microsoft.com/office/drawing/2014/main" id="{52D78B4E-446E-BC9F-2CA1-E40310AFC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801" y="4697236"/>
            <a:ext cx="1066549" cy="216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3">
            <a:extLst>
              <a:ext uri="{FF2B5EF4-FFF2-40B4-BE49-F238E27FC236}">
                <a16:creationId xmlns:a16="http://schemas.microsoft.com/office/drawing/2014/main" id="{1D64C478-FEE1-B0F9-9E08-B5CF55EFB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99" y="230540"/>
            <a:ext cx="3695504" cy="411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ovéPole 4">
            <a:extLst>
              <a:ext uri="{FF2B5EF4-FFF2-40B4-BE49-F238E27FC236}">
                <a16:creationId xmlns:a16="http://schemas.microsoft.com/office/drawing/2014/main" id="{068E38EF-864B-E82A-6771-EC4351213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1576" y="4935422"/>
            <a:ext cx="1933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/>
              <a:t>1958:  </a:t>
            </a:r>
            <a:r>
              <a:rPr lang="cs-CZ" altLang="cs-CZ" sz="1600" dirty="0"/>
              <a:t>výzkum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pol. 9. stol.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Jednolodní: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18,65 x 7,2 m</a:t>
            </a:r>
            <a:endParaRPr lang="cs-CZ" altLang="cs-CZ" sz="16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 idx="4294967295"/>
          </p:nvPr>
        </p:nvSpPr>
        <p:spPr>
          <a:xfrm>
            <a:off x="2419350" y="-95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Mocenské síly v Evropě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4294967295"/>
          </p:nvPr>
        </p:nvSpPr>
        <p:spPr>
          <a:xfrm>
            <a:off x="209550" y="962025"/>
            <a:ext cx="11982450" cy="58959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1. Slované:  </a:t>
            </a:r>
            <a:r>
              <a:rPr lang="cs-CZ" altLang="cs-CZ" sz="1800" b="1" dirty="0">
                <a:cs typeface="Arial" panose="020B0604020202020204" pitchFamily="34" charset="0"/>
              </a:rPr>
              <a:t>Sámova říše: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cs typeface="Arial" panose="020B0604020202020204" pitchFamily="34" charset="0"/>
              </a:rPr>
              <a:t>623/4; 632</a:t>
            </a:r>
            <a:r>
              <a:rPr lang="cs-CZ" altLang="cs-CZ" sz="1800" dirty="0">
                <a:cs typeface="Arial" panose="020B0604020202020204" pitchFamily="34" charset="0"/>
              </a:rPr>
              <a:t>: </a:t>
            </a:r>
            <a:r>
              <a:rPr lang="cs-CZ" altLang="cs-CZ" sz="1800" dirty="0" err="1">
                <a:cs typeface="Arial" panose="020B0604020202020204" pitchFamily="34" charset="0"/>
              </a:rPr>
              <a:t>Vogastisburk</a:t>
            </a:r>
            <a:r>
              <a:rPr lang="cs-CZ" altLang="cs-CZ" sz="1800" dirty="0">
                <a:cs typeface="Arial" panose="020B0604020202020204" pitchFamily="34" charset="0"/>
              </a:rPr>
              <a:t>, 805-6: vpády franských vojsk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Velkomoravská říše: </a:t>
            </a:r>
            <a:r>
              <a:rPr lang="cs-CZ" altLang="cs-CZ" sz="1800" dirty="0"/>
              <a:t>raná forma státu: </a:t>
            </a:r>
            <a:r>
              <a:rPr lang="cs-CZ" altLang="cs-CZ" sz="1800" b="1" dirty="0"/>
              <a:t>822</a:t>
            </a:r>
            <a:r>
              <a:rPr lang="cs-CZ" altLang="cs-CZ" sz="1800" dirty="0"/>
              <a:t> (Moravané ve Frankfurtu) – </a:t>
            </a:r>
            <a:r>
              <a:rPr lang="cs-CZ" altLang="cs-CZ" sz="1800" b="1" dirty="0"/>
              <a:t>907</a:t>
            </a:r>
            <a:r>
              <a:rPr lang="cs-CZ" altLang="cs-CZ" sz="1800" dirty="0"/>
              <a:t>: porážka Maďary</a:t>
            </a:r>
          </a:p>
          <a:p>
            <a:pPr marL="0" indent="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Bulharská říše:  681</a:t>
            </a:r>
            <a:r>
              <a:rPr lang="cs-CZ" altLang="cs-CZ" sz="1800" dirty="0"/>
              <a:t>: založena </a:t>
            </a:r>
            <a:r>
              <a:rPr lang="cs-CZ" altLang="cs-CZ" sz="1800" dirty="0" err="1"/>
              <a:t>Asparuchem</a:t>
            </a:r>
            <a:r>
              <a:rPr lang="cs-CZ" altLang="cs-CZ" sz="1800" dirty="0"/>
              <a:t>; </a:t>
            </a:r>
            <a:r>
              <a:rPr lang="cs-CZ" altLang="cs-CZ" sz="1800" b="1" dirty="0"/>
              <a:t>865</a:t>
            </a:r>
            <a:r>
              <a:rPr lang="cs-CZ" altLang="cs-CZ" sz="1800" dirty="0"/>
              <a:t>: Boris I. přijímá křesťanství (1. říše do 1018)</a:t>
            </a:r>
          </a:p>
          <a:p>
            <a:pPr marL="609600" indent="-60960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</a:t>
            </a:r>
            <a:r>
              <a:rPr lang="cs-CZ" altLang="cs-CZ" sz="1800" b="1" dirty="0"/>
              <a:t>Kyjevská Rus:  860</a:t>
            </a:r>
            <a:r>
              <a:rPr lang="cs-CZ" altLang="cs-CZ" sz="1800" dirty="0"/>
              <a:t>: </a:t>
            </a:r>
            <a:r>
              <a:rPr lang="cs-CZ" altLang="cs-CZ" sz="1800" b="1" dirty="0" err="1"/>
              <a:t>Rurig</a:t>
            </a:r>
            <a:r>
              <a:rPr lang="cs-CZ" altLang="cs-CZ" sz="1800" dirty="0"/>
              <a:t> (skandinávský Viking) ovládl Novgorod, družiníci </a:t>
            </a:r>
            <a:r>
              <a:rPr lang="cs-CZ" altLang="cs-CZ" sz="1800" b="1" dirty="0" err="1"/>
              <a:t>Askold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Dir</a:t>
            </a:r>
            <a:r>
              <a:rPr lang="cs-CZ" altLang="cs-CZ" sz="1800" dirty="0"/>
              <a:t> Kyjev   </a:t>
            </a:r>
            <a:r>
              <a:rPr lang="cs-CZ" altLang="cs-CZ" sz="1800" b="1" dirty="0"/>
              <a:t>864:</a:t>
            </a:r>
            <a:r>
              <a:rPr lang="cs-CZ" altLang="cs-CZ" sz="1800" dirty="0"/>
              <a:t>  </a:t>
            </a:r>
            <a:r>
              <a:rPr lang="cs-CZ" altLang="cs-CZ" sz="1800" b="1" dirty="0"/>
              <a:t>biskupství v Kyjevě </a:t>
            </a: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b="1" dirty="0"/>
              <a:t>                                                  882</a:t>
            </a:r>
            <a:r>
              <a:rPr lang="cs-CZ" altLang="cs-CZ" sz="1800" dirty="0"/>
              <a:t>:  </a:t>
            </a:r>
            <a:r>
              <a:rPr lang="cs-CZ" altLang="cs-CZ" sz="1800" b="1" dirty="0"/>
              <a:t>Oleg</a:t>
            </a:r>
            <a:r>
              <a:rPr lang="cs-CZ" altLang="cs-CZ" sz="1800" dirty="0"/>
              <a:t> ovládl Kyjev (vládl za </a:t>
            </a:r>
            <a:r>
              <a:rPr lang="cs-CZ" altLang="cs-CZ" sz="1800" dirty="0" err="1"/>
              <a:t>Rurigova</a:t>
            </a:r>
            <a:r>
              <a:rPr lang="cs-CZ" altLang="cs-CZ" sz="1800" dirty="0"/>
              <a:t> syna </a:t>
            </a:r>
            <a:r>
              <a:rPr lang="cs-CZ" altLang="cs-CZ" sz="1800" b="1" dirty="0"/>
              <a:t>Igora)   988:</a:t>
            </a:r>
            <a:r>
              <a:rPr lang="cs-CZ" altLang="cs-CZ" sz="1800" dirty="0"/>
              <a:t> za </a:t>
            </a:r>
            <a:r>
              <a:rPr lang="cs-CZ" altLang="cs-CZ" sz="1800" b="1" dirty="0"/>
              <a:t>Vladimíra</a:t>
            </a:r>
            <a:r>
              <a:rPr lang="cs-CZ" altLang="cs-CZ" sz="1800" dirty="0"/>
              <a:t> křesťanství státní náboženství)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2.  Avaři:  </a:t>
            </a:r>
            <a:r>
              <a:rPr lang="cs-CZ" altLang="cs-CZ" sz="1800" b="1" dirty="0" err="1">
                <a:cs typeface="Arial" panose="020B0604020202020204" pitchFamily="34" charset="0"/>
              </a:rPr>
              <a:t>Kaganát</a:t>
            </a:r>
            <a:r>
              <a:rPr lang="cs-CZ" altLang="cs-CZ" sz="1800" b="1" dirty="0">
                <a:cs typeface="Arial" panose="020B0604020202020204" pitchFamily="34" charset="0"/>
              </a:rPr>
              <a:t>: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2. pol. 6. stol.:  </a:t>
            </a:r>
            <a:r>
              <a:rPr lang="cs-CZ" altLang="cs-CZ" sz="1800" dirty="0">
                <a:cs typeface="Arial" panose="020B0604020202020204" pitchFamily="34" charset="0"/>
              </a:rPr>
              <a:t>organizace kočovnického typu   </a:t>
            </a:r>
            <a:r>
              <a:rPr lang="cs-CZ" altLang="cs-CZ" sz="1800" b="1" dirty="0">
                <a:cs typeface="Arial" panose="020B0604020202020204" pitchFamily="34" charset="0"/>
              </a:rPr>
              <a:t>791:</a:t>
            </a:r>
            <a:r>
              <a:rPr lang="cs-CZ" altLang="cs-CZ" sz="1800" dirty="0">
                <a:cs typeface="Arial" panose="020B0604020202020204" pitchFamily="34" charset="0"/>
              </a:rPr>
              <a:t> poraženi Karlem Velikým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3.  Byzantská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>
                <a:cs typeface="Arial" panose="020B0604020202020204" pitchFamily="34" charset="0"/>
              </a:rPr>
              <a:t>snahy o obnovu  římského impéria:  rozmach za  </a:t>
            </a:r>
            <a:r>
              <a:rPr lang="cs-CZ" altLang="cs-CZ" sz="1800" dirty="0" err="1">
                <a:cs typeface="Arial" panose="020B0604020202020204" pitchFamily="34" charset="0"/>
              </a:rPr>
              <a:t>Justiniana</a:t>
            </a:r>
            <a:r>
              <a:rPr lang="cs-CZ" altLang="cs-CZ" sz="1800" dirty="0">
                <a:cs typeface="Arial" panose="020B0604020202020204" pitchFamily="34" charset="0"/>
              </a:rPr>
              <a:t> I. (527 – 565)                                        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4.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Franská říše</a:t>
            </a:r>
            <a:r>
              <a:rPr lang="cs-CZ" altLang="cs-CZ" sz="1800" b="1" dirty="0">
                <a:cs typeface="Arial" panose="020B0604020202020204" pitchFamily="34" charset="0"/>
              </a:rPr>
              <a:t>:  </a:t>
            </a:r>
            <a:r>
              <a:rPr lang="cs-CZ" altLang="cs-CZ" sz="1800" dirty="0">
                <a:cs typeface="Arial" panose="020B0604020202020204" pitchFamily="34" charset="0"/>
              </a:rPr>
              <a:t>celá západní Evropa od Atlantiku po Sasko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Merovejci</a:t>
            </a:r>
            <a:r>
              <a:rPr lang="cs-CZ" altLang="cs-CZ" sz="1800" dirty="0">
                <a:cs typeface="Arial" panose="020B0604020202020204" pitchFamily="34" charset="0"/>
              </a:rPr>
              <a:t>  – </a:t>
            </a:r>
            <a:r>
              <a:rPr lang="cs-CZ" altLang="cs-CZ" sz="1800" b="1" dirty="0" err="1">
                <a:solidFill>
                  <a:srgbClr val="FF0000"/>
                </a:solidFill>
                <a:cs typeface="Arial" panose="020B0604020202020204" pitchFamily="34" charset="0"/>
              </a:rPr>
              <a:t>Chlodvík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 I. </a:t>
            </a:r>
            <a:r>
              <a:rPr lang="cs-CZ" alt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(481-511):  sjednotil franské kmeny ve F a Ň ,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498/9: přijal křest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Karel </a:t>
            </a:r>
            <a:r>
              <a:rPr lang="cs-CZ" altLang="cs-CZ" sz="1800" b="1" dirty="0" err="1">
                <a:cs typeface="Arial" panose="020B0604020202020204" pitchFamily="34" charset="0"/>
              </a:rPr>
              <a:t>Martel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(688/89-741): porazil muslimy u </a:t>
            </a:r>
            <a:r>
              <a:rPr lang="cs-CZ" altLang="cs-CZ" sz="1800" dirty="0" err="1">
                <a:cs typeface="Arial" panose="020B0604020202020204" pitchFamily="34" charset="0"/>
              </a:rPr>
              <a:t>Poitiers</a:t>
            </a:r>
            <a:r>
              <a:rPr lang="cs-CZ" altLang="cs-CZ" sz="1800" dirty="0">
                <a:cs typeface="Arial" panose="020B0604020202020204" pitchFamily="34" charset="0"/>
              </a:rPr>
              <a:t> (732); </a:t>
            </a:r>
            <a:r>
              <a:rPr lang="cs-CZ" altLang="cs-CZ" sz="1800" b="1" dirty="0">
                <a:cs typeface="Arial" panose="020B0604020202020204" pitchFamily="34" charset="0"/>
              </a:rPr>
              <a:t>751</a:t>
            </a:r>
            <a:r>
              <a:rPr lang="cs-CZ" altLang="cs-CZ" sz="1800" dirty="0">
                <a:cs typeface="Arial" panose="020B0604020202020204" pitchFamily="34" charset="0"/>
              </a:rPr>
              <a:t>: korunován </a:t>
            </a:r>
            <a:r>
              <a:rPr lang="fi-FI" altLang="cs-CZ" sz="1800" b="1" dirty="0">
                <a:cs typeface="Arial" panose="020B0604020202020204" pitchFamily="34" charset="0"/>
              </a:rPr>
              <a:t>Pipin III. Kratk</a:t>
            </a:r>
            <a:r>
              <a:rPr lang="cs-CZ" altLang="cs-CZ" sz="1800" b="1" dirty="0">
                <a:cs typeface="Arial" panose="020B0604020202020204" pitchFamily="34" charset="0"/>
              </a:rPr>
              <a:t>ý</a:t>
            </a:r>
            <a:r>
              <a:rPr lang="fi-FI" altLang="cs-CZ" sz="1800" b="1" dirty="0">
                <a:cs typeface="Arial" panose="020B0604020202020204" pitchFamily="34" charset="0"/>
              </a:rPr>
              <a:t> </a:t>
            </a:r>
            <a:r>
              <a:rPr lang="fi-FI" altLang="cs-CZ" sz="1800" dirty="0">
                <a:cs typeface="Arial" panose="020B0604020202020204" pitchFamily="34" charset="0"/>
              </a:rPr>
              <a:t>(714/15</a:t>
            </a:r>
            <a:r>
              <a:rPr lang="cs-CZ" altLang="cs-CZ" sz="1800" dirty="0">
                <a:cs typeface="Arial" panose="020B0604020202020204" pitchFamily="34" charset="0"/>
              </a:rPr>
              <a:t>-</a:t>
            </a:r>
            <a:r>
              <a:rPr lang="fi-FI" altLang="cs-CZ" sz="1800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)                                                    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 err="1">
                <a:cs typeface="Arial" panose="020B0604020202020204" pitchFamily="34" charset="0"/>
              </a:rPr>
              <a:t>Childerich</a:t>
            </a:r>
            <a:r>
              <a:rPr lang="cs-CZ" altLang="cs-CZ" sz="1800" b="1" dirty="0">
                <a:cs typeface="Arial" panose="020B0604020202020204" pitchFamily="34" charset="0"/>
              </a:rPr>
              <a:t> III. </a:t>
            </a:r>
            <a:r>
              <a:rPr lang="cs-CZ" altLang="cs-CZ" sz="1800" dirty="0">
                <a:cs typeface="Arial" panose="020B0604020202020204" pitchFamily="34" charset="0"/>
              </a:rPr>
              <a:t>(743-751): </a:t>
            </a:r>
            <a:r>
              <a:rPr lang="cs-CZ" altLang="cs-CZ" sz="1800" dirty="0" err="1">
                <a:cs typeface="Arial" panose="020B0604020202020204" pitchFamily="34" charset="0"/>
              </a:rPr>
              <a:t>Pipinem</a:t>
            </a:r>
            <a:r>
              <a:rPr lang="cs-CZ" altLang="cs-CZ" sz="1800" dirty="0">
                <a:cs typeface="Arial" panose="020B0604020202020204" pitchFamily="34" charset="0"/>
              </a:rPr>
              <a:t> poslán do kláštera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>
                <a:cs typeface="Arial" panose="020B0604020202020204" pitchFamily="34" charset="0"/>
              </a:rPr>
              <a:t>Karlovci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dirty="0">
                <a:cs typeface="Arial" panose="020B0604020202020204" pitchFamily="34" charset="0"/>
              </a:rPr>
              <a:t> –   </a:t>
            </a:r>
            <a:r>
              <a:rPr lang="cs-CZ" altLang="cs-CZ" sz="1800" b="1" dirty="0">
                <a:cs typeface="Arial" panose="020B0604020202020204" pitchFamily="34" charset="0"/>
              </a:rPr>
              <a:t>Karel Veliký </a:t>
            </a:r>
            <a:r>
              <a:rPr lang="cs-CZ" altLang="cs-CZ" sz="1800" dirty="0">
                <a:cs typeface="Arial" panose="020B0604020202020204" pitchFamily="34" charset="0"/>
              </a:rPr>
              <a:t>(768-814): </a:t>
            </a:r>
            <a:r>
              <a:rPr lang="cs-CZ" altLang="cs-CZ" sz="1800" b="1" dirty="0">
                <a:cs typeface="Arial" panose="020B0604020202020204" pitchFamily="34" charset="0"/>
              </a:rPr>
              <a:t>768</a:t>
            </a:r>
            <a:r>
              <a:rPr lang="cs-CZ" altLang="cs-CZ" sz="1800" dirty="0">
                <a:cs typeface="Arial" panose="020B0604020202020204" pitchFamily="34" charset="0"/>
              </a:rPr>
              <a:t>: král, </a:t>
            </a:r>
            <a:r>
              <a:rPr lang="cs-CZ" altLang="cs-CZ" sz="1800" b="1" dirty="0">
                <a:cs typeface="Arial" panose="020B0604020202020204" pitchFamily="34" charset="0"/>
              </a:rPr>
              <a:t>800</a:t>
            </a:r>
            <a:r>
              <a:rPr lang="cs-CZ" altLang="cs-CZ" sz="1800" dirty="0">
                <a:cs typeface="Arial" panose="020B0604020202020204" pitchFamily="34" charset="0"/>
              </a:rPr>
              <a:t>: císař              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                       Ludvík Pobožný </a:t>
            </a:r>
            <a:r>
              <a:rPr lang="cs-CZ" altLang="cs-CZ" sz="1800" dirty="0">
                <a:cs typeface="Arial" panose="020B0604020202020204" pitchFamily="34" charset="0"/>
              </a:rPr>
              <a:t>- syn Karla, 817: zákoník </a:t>
            </a:r>
            <a:r>
              <a:rPr lang="cs-CZ" altLang="cs-CZ" sz="1800" dirty="0" err="1">
                <a:cs typeface="Arial" panose="020B0604020202020204" pitchFamily="34" charset="0"/>
              </a:rPr>
              <a:t>Ordinatio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cs typeface="Arial" panose="020B0604020202020204" pitchFamily="34" charset="0"/>
              </a:rPr>
              <a:t>imperii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843</a:t>
            </a:r>
            <a:r>
              <a:rPr lang="cs-CZ" altLang="cs-CZ" sz="18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cs-CZ" altLang="cs-CZ" sz="1800" dirty="0">
                <a:cs typeface="Arial" panose="020B0604020202020204" pitchFamily="34" charset="0"/>
              </a:rPr>
              <a:t>–  </a:t>
            </a:r>
            <a:r>
              <a:rPr lang="cs-CZ" altLang="cs-CZ" sz="1800" b="1" dirty="0">
                <a:cs typeface="Arial" panose="020B0604020202020204" pitchFamily="34" charset="0"/>
              </a:rPr>
              <a:t>Verdunská smlouva</a:t>
            </a:r>
            <a:r>
              <a:rPr lang="cs-CZ" altLang="cs-CZ" sz="1800" dirty="0">
                <a:cs typeface="Arial" panose="020B0604020202020204" pitchFamily="34" charset="0"/>
              </a:rPr>
              <a:t>:  rozdělení říše na 3 části: </a:t>
            </a:r>
            <a:r>
              <a:rPr lang="cs-CZ" altLang="cs-CZ" sz="1800" b="1" dirty="0">
                <a:cs typeface="Arial" panose="020B0604020202020204" pitchFamily="34" charset="0"/>
              </a:rPr>
              <a:t>Lothar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b="1" dirty="0">
                <a:cs typeface="Arial" panose="020B0604020202020204" pitchFamily="34" charset="0"/>
              </a:rPr>
              <a:t>Karel Holý </a:t>
            </a:r>
            <a:r>
              <a:rPr lang="cs-CZ" altLang="cs-CZ" sz="1800" dirty="0">
                <a:cs typeface="Arial" panose="020B0604020202020204" pitchFamily="34" charset="0"/>
              </a:rPr>
              <a:t>a </a:t>
            </a:r>
            <a:r>
              <a:rPr lang="cs-CZ" altLang="cs-CZ" sz="1800" b="1" dirty="0">
                <a:cs typeface="Arial" panose="020B0604020202020204" pitchFamily="34" charset="0"/>
              </a:rPr>
              <a:t>Ludvík Němec 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Ludvík IV. Dítě </a:t>
            </a:r>
            <a:r>
              <a:rPr lang="cs-CZ" altLang="cs-CZ" sz="1800" dirty="0">
                <a:cs typeface="Arial" panose="020B0604020202020204" pitchFamily="34" charset="0"/>
              </a:rPr>
              <a:t>(† 911) - poslední Karlovec (</a:t>
            </a:r>
            <a:r>
              <a:rPr lang="cs-CZ" altLang="cs-CZ" sz="1800" dirty="0" err="1">
                <a:cs typeface="Arial" panose="020B0604020202020204" pitchFamily="34" charset="0"/>
              </a:rPr>
              <a:t>východoft</a:t>
            </a:r>
            <a:r>
              <a:rPr lang="cs-CZ" altLang="cs-CZ" sz="1800" dirty="0">
                <a:cs typeface="Arial" panose="020B0604020202020204" pitchFamily="34" charset="0"/>
              </a:rPr>
              <a:t>. ř.)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             </a:t>
            </a:r>
            <a:r>
              <a:rPr lang="cs-CZ" altLang="cs-CZ" sz="1800" b="1" u="sng" dirty="0" err="1">
                <a:cs typeface="Arial" panose="020B0604020202020204" pitchFamily="34" charset="0"/>
              </a:rPr>
              <a:t>Ottoni</a:t>
            </a:r>
            <a:r>
              <a:rPr lang="cs-CZ" altLang="cs-CZ" sz="1800" b="1" u="sng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dirty="0">
                <a:cs typeface="Arial" panose="020B0604020202020204" pitchFamily="34" charset="0"/>
              </a:rPr>
              <a:t> –    </a:t>
            </a:r>
            <a:r>
              <a:rPr lang="cs-CZ" altLang="cs-CZ" sz="1800" b="1" dirty="0">
                <a:cs typeface="Arial" panose="020B0604020202020204" pitchFamily="34" charset="0"/>
              </a:rPr>
              <a:t>Jindřich Ptáčník </a:t>
            </a:r>
            <a:r>
              <a:rPr lang="cs-CZ" altLang="cs-CZ" sz="1800" dirty="0">
                <a:cs typeface="Arial" panose="020B0604020202020204" pitchFamily="34" charset="0"/>
              </a:rPr>
              <a:t>(919-936): zakladatel saské vládnoucí dynastie            </a:t>
            </a:r>
          </a:p>
          <a:p>
            <a:pPr marL="0" indent="0">
              <a:buNone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Ota Veliký </a:t>
            </a:r>
            <a:r>
              <a:rPr lang="cs-CZ" altLang="cs-CZ" sz="1800" dirty="0">
                <a:cs typeface="Arial" panose="020B0604020202020204" pitchFamily="34" charset="0"/>
              </a:rPr>
              <a:t>(936-973): boj proti polabským Slovanům</a:t>
            </a:r>
          </a:p>
          <a:p>
            <a:pPr marL="0" indent="0"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5.</a:t>
            </a:r>
            <a:r>
              <a:rPr lang="cs-CZ" altLang="cs-CZ" sz="1800" b="1" dirty="0">
                <a:cs typeface="Arial" panose="020B0604020202020204" pitchFamily="34" charset="0"/>
              </a:rPr>
              <a:t>  </a:t>
            </a:r>
            <a:r>
              <a:rPr lang="cs-CZ" altLang="cs-CZ" sz="1800" b="1" dirty="0">
                <a:solidFill>
                  <a:srgbClr val="FF0000"/>
                </a:solidFill>
                <a:cs typeface="Arial" panose="020B0604020202020204" pitchFamily="34" charset="0"/>
              </a:rPr>
              <a:t>Islámský stát</a:t>
            </a:r>
            <a:r>
              <a:rPr lang="cs-CZ" altLang="cs-CZ" sz="1800" b="1" dirty="0">
                <a:cs typeface="Arial" panose="020B0604020202020204" pitchFamily="34" charset="0"/>
              </a:rPr>
              <a:t>:  8. stol.:   </a:t>
            </a:r>
            <a:r>
              <a:rPr lang="cs-CZ" altLang="cs-CZ" sz="1800" dirty="0">
                <a:cs typeface="Arial" panose="020B0604020202020204" pitchFamily="34" charset="0"/>
              </a:rPr>
              <a:t>část Pyrenejského poloostrova</a:t>
            </a:r>
          </a:p>
        </p:txBody>
      </p:sp>
    </p:spTree>
    <p:extLst>
      <p:ext uri="{BB962C8B-B14F-4D97-AF65-F5344CB8AC3E}">
        <p14:creationId xmlns:p14="http://schemas.microsoft.com/office/powerpoint/2010/main" val="1007911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F0785D-497C-E132-EEEB-BDC7BEF7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-125835"/>
            <a:ext cx="10515600" cy="1325563"/>
          </a:xfrm>
        </p:spPr>
        <p:txBody>
          <a:bodyPr/>
          <a:lstStyle/>
          <a:p>
            <a:r>
              <a:rPr lang="cs-CZ" dirty="0"/>
              <a:t>     </a:t>
            </a:r>
            <a:r>
              <a:rPr lang="cs-CZ" sz="3200" b="1" dirty="0">
                <a:solidFill>
                  <a:srgbClr val="FF0000"/>
                </a:solidFill>
              </a:rPr>
              <a:t>Hroby spojené s knížecím prostředím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1ED494-F2E1-9112-167B-2427F56F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154112"/>
            <a:ext cx="11782425" cy="5703888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Mojmír I.   –   Valy u Mikulčic: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</a:t>
            </a:r>
            <a:r>
              <a:rPr lang="pl-PL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240 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baziliky   (Josef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Poulík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) 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nákončí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 muž s praporcem („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labaro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“) a picí roh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symboly panovnické moci nebo za atributy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pohanských bohů (Thor a Perun)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algn="l"/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Svatopluka I. 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–   </a:t>
            </a:r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Valy u Mikulčic:  H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50/VI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 6. kostela    (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Zdeněk </a:t>
            </a:r>
            <a:r>
              <a:rPr lang="cs-CZ" sz="1800" dirty="0" err="1">
                <a:solidFill>
                  <a:srgbClr val="333333"/>
                </a:solidFill>
                <a:cs typeface="Calibri" panose="020F0502020204030204" pitchFamily="34" charset="0"/>
              </a:rPr>
              <a:t>Klanica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)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pozlacené ostruhy, opasek: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30–40letý muž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</a:t>
            </a:r>
            <a:r>
              <a:rPr lang="pl-PL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U. Hradiště – „Sady“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hrobka 12/59   Metodějova výšina   (Michal Lutovský)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hrobová kaple kostela s křížovou dispozici, muž 45–50 let, dva pozlacené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gombíky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okovaná dřevěná rakev vložená do dřevem obložené hrobové komory, obložené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kamennými plotnami, zalitými maltou (stopy malby)  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algn="l"/>
            <a:r>
              <a:rPr lang="cs-CZ" sz="1800" b="1" dirty="0"/>
              <a:t>Hroby v interiérech kostelů</a:t>
            </a:r>
            <a:r>
              <a:rPr lang="cs-CZ" sz="1800" dirty="0"/>
              <a:t>   –   Mikulčice:  v bazilice s jezdeckou výbavou (Metodějův s mečem a sekerou?)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279508-A6D3-E0B5-1A3B-950179F49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7" t="5038" r="9517" b="9130"/>
          <a:stretch/>
        </p:blipFill>
        <p:spPr>
          <a:xfrm>
            <a:off x="7985363" y="255165"/>
            <a:ext cx="4206637" cy="308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87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83EEA-F427-1F26-2048-FDD236713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6176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Křížky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1AC049-23DC-93C9-A7BC-3F6EB988C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7" y="904875"/>
            <a:ext cx="12128914" cy="5934870"/>
          </a:xfrm>
        </p:spPr>
        <p:txBody>
          <a:bodyPr>
            <a:normAutofit/>
          </a:bodyPr>
          <a:lstStyle/>
          <a:p>
            <a:r>
              <a:rPr lang="cs-CZ" sz="2000" dirty="0">
                <a:effectLst/>
              </a:rPr>
              <a:t>Kouřil, P.: </a:t>
            </a:r>
            <a:r>
              <a:rPr lang="cs-CZ" sz="2000" dirty="0"/>
              <a:t>´2015: </a:t>
            </a:r>
            <a:r>
              <a:rPr lang="cs-CZ" sz="2000" dirty="0">
                <a:effectLst/>
              </a:rPr>
              <a:t>Archeologické doklady křesťanství v památkách hmotné kultury 9. až 10 století na Moravě se zaměřením na křížky. In: P. Kouřil, a kol.: Velká Morava a počátky křesťanství. Brno, 102–113.</a:t>
            </a:r>
          </a:p>
          <a:p>
            <a:endParaRPr lang="cs-CZ" sz="2000" dirty="0"/>
          </a:p>
          <a:p>
            <a:r>
              <a:rPr lang="cs-CZ" sz="1800" b="1" dirty="0"/>
              <a:t>I. Závěsné:  </a:t>
            </a:r>
            <a:r>
              <a:rPr lang="cs-CZ" sz="1800" dirty="0"/>
              <a:t>1.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rovnoramenné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(tzv. řeckého typu–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crux</a:t>
            </a:r>
            <a:r>
              <a:rPr lang="cs-CZ" sz="1800" b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333333"/>
                </a:solidFill>
              </a:rPr>
              <a:t>quadrata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): 2. pol. 9. stol.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dirty="0"/>
              <a:t>                              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typ Dolní Věstonice:   plastické okraje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Bernhardsthal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 Ukřižovaný v adoračním gestu 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2. 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kosočtverečné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, olověné:  konec 9. – poč. 10. stol.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Velké Bílovice </a:t>
            </a:r>
            <a:r>
              <a:rPr lang="cs-CZ" sz="180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Mutěnice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–   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Windegg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pPr algn="l"/>
            <a:r>
              <a:rPr lang="cs-CZ" sz="1800" b="1" dirty="0"/>
              <a:t>II. Procesní  </a:t>
            </a:r>
            <a:r>
              <a:rPr lang="cs-CZ" sz="1800" dirty="0"/>
              <a:t>–  s trnem</a:t>
            </a:r>
          </a:p>
          <a:p>
            <a:pPr marL="0" indent="0" algn="l">
              <a:buNone/>
            </a:pPr>
            <a:endParaRPr lang="cs-CZ" sz="1800" dirty="0"/>
          </a:p>
          <a:p>
            <a:pPr algn="l"/>
            <a:r>
              <a:rPr lang="cs-CZ" sz="1800" b="1" dirty="0"/>
              <a:t>Složení</a:t>
            </a:r>
            <a:r>
              <a:rPr lang="cs-CZ" sz="1800" dirty="0"/>
              <a:t> – 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totožné, jedna dílna, zakázková výroba </a:t>
            </a:r>
          </a:p>
          <a:p>
            <a:pPr marL="0" indent="0" algn="l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8C8658-68CC-5CED-D75A-8C26237343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6" t="26219" r="49312" b="56564"/>
          <a:stretch/>
        </p:blipFill>
        <p:spPr>
          <a:xfrm>
            <a:off x="9916157" y="1567237"/>
            <a:ext cx="2212756" cy="12011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74F38F5-4A74-83FC-2272-7FCD98B10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2" t="8142" r="62833" b="79846"/>
          <a:stretch/>
        </p:blipFill>
        <p:spPr>
          <a:xfrm>
            <a:off x="7726358" y="1623237"/>
            <a:ext cx="2250142" cy="12750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571766F-FE51-E878-7041-8CD6F627ED43}"/>
              </a:ext>
            </a:extLst>
          </p:cNvPr>
          <p:cNvSpPr txBox="1"/>
          <p:nvPr/>
        </p:nvSpPr>
        <p:spPr>
          <a:xfrm>
            <a:off x="7887925" y="2777706"/>
            <a:ext cx="230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Dolní Věstonice</a:t>
            </a: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0F02CE-D6C9-C603-B787-5C628E35DDE7}"/>
              </a:ext>
            </a:extLst>
          </p:cNvPr>
          <p:cNvSpPr txBox="1"/>
          <p:nvPr/>
        </p:nvSpPr>
        <p:spPr>
          <a:xfrm>
            <a:off x="10120220" y="2698071"/>
            <a:ext cx="2046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Bernhardsthal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308A2E-F27F-C4BE-FFF0-137FCDBD1A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5" t="16958" r="12879" b="49828"/>
          <a:stretch/>
        </p:blipFill>
        <p:spPr>
          <a:xfrm>
            <a:off x="3082562" y="4982894"/>
            <a:ext cx="1895476" cy="11707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0FC3B9-D11D-0B07-9927-EEB25B7FE8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2341" t="43356" r="16408" b="36540"/>
          <a:stretch/>
        </p:blipFill>
        <p:spPr>
          <a:xfrm>
            <a:off x="5863862" y="3549017"/>
            <a:ext cx="2024063" cy="107711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DCDDB8A-60E9-7777-BEA6-5F75C7A686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22" t="37778" r="68828" b="41227"/>
          <a:stretch/>
        </p:blipFill>
        <p:spPr>
          <a:xfrm>
            <a:off x="7887924" y="3457523"/>
            <a:ext cx="2088575" cy="116076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219720B-E669-3F2C-4827-E2E0419BB9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64" t="24444" r="67140" b="56233"/>
          <a:stretch/>
        </p:blipFill>
        <p:spPr>
          <a:xfrm>
            <a:off x="10082835" y="3488386"/>
            <a:ext cx="2175839" cy="10239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5593C173-6EC0-B860-D0FE-3D7A6D37B4D2}"/>
              </a:ext>
            </a:extLst>
          </p:cNvPr>
          <p:cNvSpPr txBox="1"/>
          <p:nvPr/>
        </p:nvSpPr>
        <p:spPr>
          <a:xfrm>
            <a:off x="5943520" y="4546402"/>
            <a:ext cx="1815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</a:rPr>
              <a:t>typ Velké Bílovice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50F6B24-78C0-F429-DD09-692B22D95C6B}"/>
              </a:ext>
            </a:extLst>
          </p:cNvPr>
          <p:cNvSpPr txBox="1"/>
          <p:nvPr/>
        </p:nvSpPr>
        <p:spPr>
          <a:xfrm>
            <a:off x="10484629" y="4526324"/>
            <a:ext cx="137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Windeg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3C49CB0-13DF-A3C1-308A-C1755DDAD5B0}"/>
              </a:ext>
            </a:extLst>
          </p:cNvPr>
          <p:cNvSpPr txBox="1"/>
          <p:nvPr/>
        </p:nvSpPr>
        <p:spPr>
          <a:xfrm>
            <a:off x="8254103" y="4537749"/>
            <a:ext cx="144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 Mutěnice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6827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DB17A69-2417-1F2F-B64B-F0A43F47E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447675"/>
            <a:ext cx="11544300" cy="6410325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endParaRPr lang="cs-CZ" sz="2000" dirty="0"/>
          </a:p>
          <a:p>
            <a:r>
              <a:rPr lang="cs-CZ" sz="19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Milodary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  –   předměty úmyslně uložené do hrobu z náboženských nebo magických účelů</a:t>
            </a:r>
          </a:p>
          <a:p>
            <a:pPr marL="0" indent="0">
              <a:buNone/>
            </a:pPr>
            <a:r>
              <a:rPr lang="cs-CZ" sz="1900" dirty="0">
                <a:effectLst/>
                <a:ea typeface="Times New Roman" panose="02020603050405020304" pitchFamily="18" charset="0"/>
              </a:rPr>
              <a:t>                            (např. ostruhy uložené do hrobu jinde než by měly být: u lebky)</a:t>
            </a:r>
          </a:p>
          <a:p>
            <a:r>
              <a:rPr lang="cs-CZ" sz="19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Dokladové předměty</a:t>
            </a:r>
            <a:r>
              <a:rPr lang="cs-CZ" sz="1900" b="1" dirty="0">
                <a:effectLst/>
                <a:ea typeface="Times New Roman" panose="02020603050405020304" pitchFamily="18" charset="0"/>
              </a:rPr>
              <a:t>  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–   předměty, které se dostaly do hrobu bez zvláštního záměru (součásti oděvu)</a:t>
            </a:r>
          </a:p>
          <a:p>
            <a:r>
              <a:rPr lang="cs-CZ" sz="19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Předměty masového výskytu</a:t>
            </a:r>
            <a:r>
              <a:rPr lang="cs-CZ" sz="19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–  nádoby, vědro, nože, srpy</a:t>
            </a:r>
          </a:p>
          <a:p>
            <a:pPr marL="0" indent="0">
              <a:buNone/>
              <a:defRPr/>
            </a:pPr>
            <a:endParaRPr lang="cs-CZ" sz="19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900" b="1" dirty="0"/>
              <a:t>Mužské hroby</a:t>
            </a:r>
            <a:r>
              <a:rPr lang="cs-CZ" sz="1900" b="1" dirty="0">
                <a:solidFill>
                  <a:srgbClr val="FF0000"/>
                </a:solidFill>
              </a:rPr>
              <a:t>  </a:t>
            </a:r>
            <a:r>
              <a:rPr lang="cs-CZ" sz="1900" dirty="0"/>
              <a:t>–  zbraně (militaria):  meče, sekery (bradatice), kopí, šipky, nože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–  jezdecká výstroj:  uzdění (udidlo aj.), ostruhy, třmeny, udidla,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–  užitkové předměty:  vědérka, srpy, ocílky, křesací kameny, brousky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/>
              <a:t>Ženské hroby  </a:t>
            </a:r>
            <a:r>
              <a:rPr lang="cs-CZ" sz="1900" dirty="0"/>
              <a:t>–  podunajský šperk:  jednoduchý, drátěný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–  šperk </a:t>
            </a:r>
            <a:r>
              <a:rPr lang="cs-CZ" sz="1900" dirty="0" err="1"/>
              <a:t>veligradskeho</a:t>
            </a:r>
            <a:r>
              <a:rPr lang="cs-CZ" sz="1900" dirty="0"/>
              <a:t> typu:   </a:t>
            </a:r>
            <a:r>
              <a:rPr lang="cs-CZ" sz="1900" dirty="0" err="1"/>
              <a:t>byzantsko</a:t>
            </a:r>
            <a:r>
              <a:rPr lang="cs-CZ" sz="1900" dirty="0"/>
              <a:t>–orientálního charakteru 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     náhrdelníky, </a:t>
            </a:r>
            <a:r>
              <a:rPr lang="cs-CZ" sz="1900" dirty="0" err="1"/>
              <a:t>kaptorgy</a:t>
            </a:r>
            <a:r>
              <a:rPr lang="cs-CZ" sz="1900" dirty="0"/>
              <a:t>, </a:t>
            </a:r>
            <a:r>
              <a:rPr lang="cs-CZ" sz="1900" dirty="0" err="1"/>
              <a:t>gombíky</a:t>
            </a:r>
            <a:r>
              <a:rPr lang="cs-CZ" sz="1900" dirty="0"/>
              <a:t>, drobné předměty</a:t>
            </a:r>
          </a:p>
          <a:p>
            <a:pPr marL="0" indent="0">
              <a:buNone/>
              <a:defRPr/>
            </a:pPr>
            <a:endParaRPr lang="cs-CZ" sz="1900" dirty="0"/>
          </a:p>
          <a:p>
            <a:pPr>
              <a:defRPr/>
            </a:pPr>
            <a:r>
              <a:rPr lang="cs-CZ" sz="1900" b="1" dirty="0"/>
              <a:t>Dětské hroby  </a:t>
            </a:r>
            <a:r>
              <a:rPr lang="cs-CZ" sz="1900" dirty="0"/>
              <a:t>–  zbraně:  příslušnosti k vyšší bojovnické vrstvě, prestižní postavení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–  šperky: „posmrtná svatba“ (symbolická svatba neprovdané dívky) </a:t>
            </a:r>
          </a:p>
          <a:p>
            <a:pPr marL="0" indent="0">
              <a:buNone/>
              <a:defRPr/>
            </a:pPr>
            <a:r>
              <a:rPr lang="cs-CZ" sz="1900" dirty="0"/>
              <a:t>                              –  rolničky či skleněné </a:t>
            </a:r>
            <a:r>
              <a:rPr lang="cs-CZ" sz="1900" dirty="0" err="1"/>
              <a:t>gombíky</a:t>
            </a:r>
            <a:r>
              <a:rPr lang="cs-CZ" sz="1900" dirty="0"/>
              <a:t> </a:t>
            </a:r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F48A68-A4EA-B45F-ED1A-84559F423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-162720"/>
            <a:ext cx="10515600" cy="1325563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Užitkové předměty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A86567-E9BB-9FA5-638F-376D3E956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1257300"/>
            <a:ext cx="11696700" cy="5600700"/>
          </a:xfrm>
        </p:spPr>
        <p:txBody>
          <a:bodyPr>
            <a:normAutofit/>
          </a:bodyPr>
          <a:lstStyle/>
          <a:p>
            <a:r>
              <a:rPr lang="cs-CZ" sz="2000" b="1" dirty="0"/>
              <a:t> </a:t>
            </a:r>
            <a:r>
              <a:rPr lang="cs-CZ" sz="1800" b="1" dirty="0"/>
              <a:t>Ozdoby</a:t>
            </a:r>
            <a:r>
              <a:rPr lang="cs-CZ" sz="1800" dirty="0"/>
              <a:t>  –  náušnice, náhrdelníky, závěsky, prsteny, čelenky, jehlice</a:t>
            </a:r>
          </a:p>
          <a:p>
            <a:endParaRPr lang="cs-CZ" sz="1800" dirty="0"/>
          </a:p>
          <a:p>
            <a:r>
              <a:rPr lang="cs-CZ" sz="1800" dirty="0"/>
              <a:t> </a:t>
            </a:r>
            <a:r>
              <a:rPr lang="cs-CZ" sz="1800" b="1" dirty="0"/>
              <a:t>Součásti oděvu</a:t>
            </a:r>
            <a:r>
              <a:rPr lang="cs-CZ" sz="1800" dirty="0"/>
              <a:t>  –  </a:t>
            </a:r>
            <a:r>
              <a:rPr lang="cs-CZ" sz="1800" dirty="0" err="1"/>
              <a:t>gombíky</a:t>
            </a:r>
            <a:r>
              <a:rPr lang="cs-CZ" sz="1800" dirty="0"/>
              <a:t>,  knoflíky, garnitury opasků, rolničky</a:t>
            </a:r>
          </a:p>
          <a:p>
            <a:pPr marL="0" indent="0">
              <a:buNone/>
            </a:pPr>
            <a:endParaRPr lang="cs-CZ" sz="1800" dirty="0"/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</a:rPr>
              <a:t>Toaletní potřeby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1.  hřebeny:   trojdílné s postranními lištami a bronzovými nýty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2.  břitvy:   obyčejné nože</a:t>
            </a:r>
          </a:p>
          <a:p>
            <a:pPr marL="0" indent="0" algn="just">
              <a:buNone/>
            </a:pPr>
            <a:endParaRPr lang="cs-CZ" sz="18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Drobné nástroje a domácí potřeby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1.  přesleny:   hliněné, kamenné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2.  jehly a háčky:   železné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3.  jehelníčky:  bronzové válečky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 4.  nůžky, srpy:  ocelový plech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 5.  ocílky a křesadla:  lyrovité tvary, k rozdělávání ohně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   6.  srpy:  plechové, k sečení píce pro koně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2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0F2845-D43A-81B6-6C34-FB23991E5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457200"/>
            <a:ext cx="11687175" cy="6400799"/>
          </a:xfrm>
        </p:spPr>
        <p:txBody>
          <a:bodyPr>
            <a:norm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</a:rPr>
              <a:t>Velmožské a bojovnické hroby:</a:t>
            </a:r>
          </a:p>
          <a:p>
            <a:pPr algn="l"/>
            <a:endParaRPr lang="cs-CZ" sz="2400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opasky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 odznak vyššího sociálního postavení (statusový symbol)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 sloužily k zavěšení meče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pásové garnitury: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přezky</a:t>
            </a:r>
            <a:r>
              <a:rPr lang="cs-CZ" sz="1800" dirty="0">
                <a:ea typeface="Times New Roman" panose="02020603050405020304" pitchFamily="18" charset="0"/>
              </a:rPr>
              <a:t>: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obdéln</a:t>
            </a:r>
            <a:r>
              <a:rPr lang="cs-CZ" sz="1800" dirty="0">
                <a:ea typeface="Times New Roman" panose="02020603050405020304" pitchFamily="18" charset="0"/>
              </a:rPr>
              <a:t>é tvary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, plochá destička </a:t>
            </a: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  </a:t>
            </a:r>
            <a:r>
              <a:rPr lang="cs-CZ" sz="1800" dirty="0" err="1">
                <a:ea typeface="Times New Roman" panose="02020603050405020304" pitchFamily="18" charset="0"/>
              </a:rPr>
              <a:t>průvlečky</a:t>
            </a:r>
            <a:r>
              <a:rPr lang="cs-CZ" sz="1800" dirty="0">
                <a:ea typeface="Times New Roman" panose="02020603050405020304" pitchFamily="18" charset="0"/>
              </a:rPr>
              <a:t>: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kruhové, oválné, obdélníkové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</a:rPr>
              <a:t>                                                    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800" dirty="0" err="1">
                <a:effectLst/>
                <a:ea typeface="Times New Roman" panose="02020603050405020304" pitchFamily="18" charset="0"/>
              </a:rPr>
              <a:t>nákončí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protáhlý, obdélný tvar, 1 až 2 nýty</a:t>
            </a:r>
            <a:endParaRPr lang="cs-CZ" sz="180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  závěsy meče:  křížové 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předvelkomoravské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: 8. stol.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trojlisté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velkomor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. 9. stol., typ Závada 9.–10. stol., typ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Marsum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(k.</a:t>
            </a:r>
            <a:r>
              <a:rPr lang="cs-CZ" sz="1800" b="0" i="0" u="none" strike="noStrike" baseline="0" dirty="0"/>
              <a:t> 9.–poč. 10. st.)</a:t>
            </a:r>
            <a:endParaRPr lang="cs-CZ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20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BCDAD4-A190-AC2A-93B5-0EF4B7B2C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5" y="0"/>
            <a:ext cx="3571876" cy="237365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AE14D8-9D4C-EDB5-D888-0056A2ADE532}"/>
              </a:ext>
            </a:extLst>
          </p:cNvPr>
          <p:cNvSpPr txBox="1"/>
          <p:nvPr/>
        </p:nvSpPr>
        <p:spPr>
          <a:xfrm>
            <a:off x="10039351" y="1186828"/>
            <a:ext cx="215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  <a:latin typeface="EtelkaTextPro-Bold"/>
              </a:rPr>
              <a:t>  Modrá u Velehradu</a:t>
            </a:r>
          </a:p>
          <a:p>
            <a:pPr algn="l"/>
            <a:r>
              <a:rPr lang="cs-CZ" sz="1800" i="0" u="none" strike="noStrike" baseline="0" dirty="0">
                <a:solidFill>
                  <a:srgbClr val="333333"/>
                </a:solidFill>
                <a:latin typeface="EtelkaTextPro-Bold"/>
              </a:rPr>
              <a:t>        1.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EtelkaLight"/>
              </a:rPr>
              <a:t>třetina  9. st.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D78E3C-DF8C-C6B4-D41D-E5A5F761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528" y="4080360"/>
            <a:ext cx="7963015" cy="27776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3F986B6-9D60-28CB-B9A8-EFB0F2A44343}"/>
              </a:ext>
            </a:extLst>
          </p:cNvPr>
          <p:cNvSpPr txBox="1"/>
          <p:nvPr/>
        </p:nvSpPr>
        <p:spPr>
          <a:xfrm>
            <a:off x="130753" y="5393242"/>
            <a:ext cx="2773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Mečové závěsy s trojlistým </a:t>
            </a:r>
          </a:p>
          <a:p>
            <a:pPr algn="l"/>
            <a:r>
              <a:rPr lang="cs-CZ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kováním </a:t>
            </a:r>
            <a:r>
              <a:rPr lang="cs-CZ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z karolínských </a:t>
            </a:r>
          </a:p>
          <a:p>
            <a:pPr algn="l"/>
            <a:r>
              <a:rPr lang="cs-CZ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iluminací s panovníky (1–3), </a:t>
            </a:r>
          </a:p>
          <a:p>
            <a:pPr algn="l"/>
            <a:r>
              <a:rPr lang="pl-PL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rekonstrukce (4)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E80A26-7E3D-0F6A-0556-E82024347C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237" t="-1195" r="-3977" b="1195"/>
          <a:stretch/>
        </p:blipFill>
        <p:spPr>
          <a:xfrm>
            <a:off x="226003" y="2087730"/>
            <a:ext cx="1499885" cy="309273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6B646F3-BA8D-497C-8C6E-D984256768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22" t="19305" r="72644" b="44237"/>
          <a:stretch/>
        </p:blipFill>
        <p:spPr>
          <a:xfrm>
            <a:off x="2135538" y="3733799"/>
            <a:ext cx="861053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8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A32B9C-3AF5-4037-BBD7-78F433B39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98" t="11086" r="40250" b="15439"/>
          <a:stretch/>
        </p:blipFill>
        <p:spPr>
          <a:xfrm>
            <a:off x="7145548" y="385531"/>
            <a:ext cx="4853133" cy="608693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E51560B-FB29-44EB-AE63-CC7DFF9C24E3}"/>
              </a:ext>
            </a:extLst>
          </p:cNvPr>
          <p:cNvSpPr txBox="1"/>
          <p:nvPr/>
        </p:nvSpPr>
        <p:spPr>
          <a:xfrm>
            <a:off x="2077906" y="96623"/>
            <a:ext cx="1990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Karolínské meče: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05B1F0A-89C3-454D-9E9A-F43789FB9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06" y="2719156"/>
            <a:ext cx="3815555" cy="347654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B4976F0-99FB-4824-B76A-94F2F1EC3707}"/>
              </a:ext>
            </a:extLst>
          </p:cNvPr>
          <p:cNvSpPr txBox="1"/>
          <p:nvPr/>
        </p:nvSpPr>
        <p:spPr>
          <a:xfrm>
            <a:off x="1508681" y="6328530"/>
            <a:ext cx="48482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effectLst/>
              </a:rPr>
              <a:t>Tzv. Karolinský“ meč v „Stuttgartském žaltáři“, kol. 830.</a:t>
            </a:r>
            <a:endParaRPr lang="cs-CZ" sz="1600" b="1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C831154A-CB37-4293-884A-C81599B5080C}"/>
              </a:ext>
            </a:extLst>
          </p:cNvPr>
          <p:cNvSpPr txBox="1">
            <a:spLocks/>
          </p:cNvSpPr>
          <p:nvPr/>
        </p:nvSpPr>
        <p:spPr>
          <a:xfrm>
            <a:off x="396240" y="523875"/>
            <a:ext cx="11795760" cy="23050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600" b="1" dirty="0">
                <a:ea typeface="Times New Roman" panose="02020603050405020304" pitchFamily="18" charset="0"/>
                <a:cs typeface="Calibri" panose="020F0502020204030204" pitchFamily="34" charset="0"/>
              </a:rPr>
              <a:t>Původ </a:t>
            </a:r>
            <a:r>
              <a:rPr lang="cs-CZ" sz="1600" dirty="0">
                <a:ea typeface="Times New Roman" panose="02020603050405020304" pitchFamily="18" charset="0"/>
                <a:cs typeface="Calibri" panose="020F0502020204030204" pitchFamily="34" charset="0"/>
              </a:rPr>
              <a:t>  –   8 . – 9. stol.:  importy z Porýní,  </a:t>
            </a:r>
            <a:r>
              <a:rPr lang="cs-CZ" sz="1600" dirty="0"/>
              <a:t>tzv. svářková ocel (</a:t>
            </a:r>
            <a:r>
              <a:rPr lang="cs-CZ" sz="1600" dirty="0" err="1"/>
              <a:t>damasková</a:t>
            </a:r>
            <a:r>
              <a:rPr lang="cs-CZ" sz="1600" dirty="0"/>
              <a:t>)</a:t>
            </a:r>
            <a:endParaRPr lang="cs-CZ" sz="1600" dirty="0"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>
                <a:cs typeface="Calibri" panose="020F0502020204030204" pitchFamily="34" charset="0"/>
              </a:rPr>
              <a:t>                    –</a:t>
            </a:r>
            <a:r>
              <a:rPr lang="cs-CZ" sz="1600" dirty="0"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1600" dirty="0"/>
              <a:t> sečná zbraň, hrobový milodar, statusový předmět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>
                <a:solidFill>
                  <a:srgbClr val="231F20"/>
                </a:solidFill>
              </a:rPr>
              <a:t>                           materializované vyjádřeni všech forem kapitálu</a:t>
            </a:r>
            <a:endParaRPr lang="cs-CZ" sz="16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cs-CZ" sz="16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–    903:  </a:t>
            </a:r>
            <a:r>
              <a:rPr lang="cs-CZ" sz="1600" dirty="0" err="1"/>
              <a:t>rafelstettenská</a:t>
            </a:r>
            <a:r>
              <a:rPr lang="cs-CZ" sz="1600" dirty="0"/>
              <a:t> celní statuta:  zákaz vývozu</a:t>
            </a:r>
            <a:r>
              <a:rPr lang="cs-CZ" sz="1600" dirty="0">
                <a:cs typeface="Calibri" panose="020F0502020204030204" pitchFamily="34" charset="0"/>
              </a:rPr>
              <a:t>,  </a:t>
            </a:r>
            <a:r>
              <a:rPr lang="cs-CZ" sz="1600" dirty="0"/>
              <a:t>domácí výroba (?)</a:t>
            </a:r>
            <a:endParaRPr lang="cs-CZ" sz="16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600" b="1" dirty="0">
                <a:ea typeface="Times New Roman" panose="02020603050405020304" pitchFamily="18" charset="0"/>
                <a:cs typeface="Calibri" panose="020F0502020204030204" pitchFamily="34" charset="0"/>
              </a:rPr>
              <a:t>Výzdoba</a:t>
            </a:r>
            <a:r>
              <a:rPr lang="cs-CZ" sz="1600" dirty="0">
                <a:ea typeface="Times New Roman" panose="02020603050405020304" pitchFamily="18" charset="0"/>
                <a:cs typeface="Calibri" panose="020F0502020204030204" pitchFamily="34" charset="0"/>
              </a:rPr>
              <a:t>   –  vzácná, </a:t>
            </a:r>
            <a:r>
              <a:rPr lang="cs-CZ" sz="1600" dirty="0" err="1">
                <a:ea typeface="Times New Roman" panose="02020603050405020304" pitchFamily="18" charset="0"/>
                <a:cs typeface="Calibri" panose="020F0502020204030204" pitchFamily="34" charset="0"/>
              </a:rPr>
              <a:t>tauzování</a:t>
            </a:r>
            <a:r>
              <a:rPr lang="cs-CZ" sz="1600" dirty="0">
                <a:ea typeface="Times New Roman" panose="02020603050405020304" pitchFamily="18" charset="0"/>
                <a:cs typeface="Calibri" panose="020F0502020204030204" pitchFamily="34" charset="0"/>
              </a:rPr>
              <a:t> (St. Město:  H 290 – křížek), značky </a:t>
            </a:r>
          </a:p>
          <a:p>
            <a:pPr algn="just"/>
            <a:r>
              <a:rPr lang="cs-CZ" sz="1600" b="1" dirty="0">
                <a:ea typeface="Times New Roman" panose="02020603050405020304" pitchFamily="18" charset="0"/>
                <a:cs typeface="Calibri" panose="020F0502020204030204" pitchFamily="34" charset="0"/>
              </a:rPr>
              <a:t>Morfologie</a:t>
            </a:r>
            <a:r>
              <a:rPr lang="cs-CZ" sz="1600" dirty="0">
                <a:ea typeface="Times New Roman" panose="02020603050405020304" pitchFamily="18" charset="0"/>
                <a:cs typeface="Calibri" panose="020F0502020204030204" pitchFamily="34" charset="0"/>
              </a:rPr>
              <a:t>   –   čepel, rukojeť, příčka, hlavice</a:t>
            </a:r>
          </a:p>
          <a:p>
            <a:pPr marL="0" indent="0" algn="just">
              <a:buNone/>
            </a:pPr>
            <a:endParaRPr lang="cs-CZ" sz="16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074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29602-4212-4B8F-1303-4F16B62E8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52424"/>
            <a:ext cx="11715750" cy="6505575"/>
          </a:xfrm>
        </p:spPr>
        <p:txBody>
          <a:bodyPr>
            <a:normAutofit/>
          </a:bodyPr>
          <a:lstStyle/>
          <a:p>
            <a:pPr algn="l"/>
            <a:r>
              <a:rPr lang="cs-CZ" sz="2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kopí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s křidélky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:  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záp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adního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původu (symbol válečné elity), </a:t>
            </a:r>
            <a:r>
              <a:rPr lang="pl-PL" sz="1800" dirty="0">
                <a:solidFill>
                  <a:srgbClr val="333333"/>
                </a:solidFill>
                <a:cs typeface="Calibri" panose="020F0502020204030204" pitchFamily="34" charset="0"/>
              </a:rPr>
              <a:t>c</a:t>
            </a: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ca 40 cm, </a:t>
            </a:r>
            <a:endParaRPr lang="pl-PL" sz="180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8/9. – 10/11 stol. (Podunají)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bojová a lovecká (masivnější)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Mikulčice-Klášteřisko, Hradec n. Moravicí: 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  damasková ocel  (importy)</a:t>
            </a:r>
          </a:p>
          <a:p>
            <a:pPr marL="0" indent="0">
              <a:buNone/>
            </a:pPr>
            <a:endParaRPr lang="pl-PL" sz="1800" b="0" i="0" u="none" strike="noStrike" baseline="0" dirty="0">
              <a:solidFill>
                <a:srgbClr val="333333"/>
              </a:solidFill>
              <a:cs typeface="Calibri" panose="020F0502020204030204" pitchFamily="34" charset="0"/>
            </a:endParaRPr>
          </a:p>
          <a:p>
            <a:pPr algn="just"/>
            <a:r>
              <a:rPr lang="pl-PL" sz="1800" b="0" i="1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  <a:r>
              <a:rPr lang="pl-PL" sz="1800" b="1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vědérka   </a:t>
            </a:r>
            <a:r>
              <a:rPr lang="pl-PL" sz="180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– </a:t>
            </a:r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   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dřevěná s železným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kováním:  železné obruče, rukojeti 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–    v.  10 </a:t>
            </a: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až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25/30 cm, průměr 11 až 20 cm (některá jsou nápadně nízká) </a:t>
            </a:r>
          </a:p>
          <a:p>
            <a:pPr marL="0" indent="0" algn="just">
              <a:buNone/>
            </a:pP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–    válcová, kónická, oválná </a:t>
            </a:r>
          </a:p>
          <a:p>
            <a:pPr marL="0" indent="0" algn="just">
              <a:buNone/>
            </a:pPr>
            <a:endParaRPr lang="cs-CZ" sz="18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cs-CZ" sz="1800" b="1" dirty="0"/>
              <a:t>Sekery  </a:t>
            </a:r>
            <a:r>
              <a:rPr lang="cs-CZ" sz="1800" dirty="0"/>
              <a:t>–  od </a:t>
            </a:r>
            <a:r>
              <a:rPr lang="cs-CZ" sz="1800" b="0" i="0" u="none" strike="noStrike" baseline="0" dirty="0"/>
              <a:t>7. – 8. stol.:  </a:t>
            </a:r>
            <a:r>
              <a:rPr lang="cs-CZ" sz="1800" dirty="0"/>
              <a:t>zbraně    (v bojovnických hrobech):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franciska  –  </a:t>
            </a:r>
            <a:r>
              <a:rPr lang="cs-CZ" sz="1800" b="0" i="0" u="none" strike="noStrike" baseline="0" dirty="0"/>
              <a:t>vrhací sekera (západní)</a:t>
            </a:r>
          </a:p>
          <a:p>
            <a:pPr marL="0" indent="0">
              <a:buNone/>
            </a:pPr>
            <a:r>
              <a:rPr lang="cs-CZ" sz="1800" b="0" i="0" u="none" strike="noStrike" baseline="0" dirty="0"/>
              <a:t>                                                   bradatice  –  bojová sekera  (východní)</a:t>
            </a:r>
          </a:p>
          <a:p>
            <a:pPr marL="0" indent="0">
              <a:buNone/>
            </a:pPr>
            <a:r>
              <a:rPr lang="cs-CZ" sz="1800" dirty="0"/>
              <a:t>                  </a:t>
            </a:r>
            <a:r>
              <a:rPr lang="cs-CZ" sz="1800" b="0" i="0" u="none" strike="noStrike" baseline="0" dirty="0"/>
              <a:t>–  </a:t>
            </a:r>
            <a:r>
              <a:rPr lang="cs-CZ" sz="1800" dirty="0"/>
              <a:t>řemeslnické nástroje (Hrubý, Bartošková)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Ostruhy a třmeny  </a:t>
            </a:r>
            <a:r>
              <a:rPr lang="cs-CZ" sz="1800" dirty="0"/>
              <a:t>–  součást jezdecké výstroje 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D9CE32D-3508-2C8D-91E4-DE2E63A9A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128" y="2262812"/>
            <a:ext cx="942722" cy="163875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881607C-22B5-708F-B921-B82B3632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54" t="1821" r="8611" b="3000"/>
          <a:stretch/>
        </p:blipFill>
        <p:spPr>
          <a:xfrm>
            <a:off x="11177099" y="191228"/>
            <a:ext cx="622635" cy="24095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35430A-4771-AC14-1560-7E1D4EC051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97" t="26376" r="38451" b="32900"/>
          <a:stretch/>
        </p:blipFill>
        <p:spPr>
          <a:xfrm>
            <a:off x="8428943" y="286037"/>
            <a:ext cx="2748156" cy="19221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259041F-C6C3-4E6B-9A77-243850DC64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54" b="16974"/>
          <a:stretch/>
        </p:blipFill>
        <p:spPr>
          <a:xfrm>
            <a:off x="9568128" y="3885372"/>
            <a:ext cx="2004995" cy="10402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DE27E00-6896-45FC-8BD5-62B12117F5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75" y="4019226"/>
            <a:ext cx="2023626" cy="1261203"/>
          </a:xfrm>
          <a:prstGeom prst="rect">
            <a:avLst/>
          </a:prstGeom>
        </p:spPr>
      </p:pic>
      <p:pic>
        <p:nvPicPr>
          <p:cNvPr id="8" name="Picture 2" descr="http://ff.ujep.cz/velimsky/cs_1_1/01CS/as156.jpg">
            <a:extLst>
              <a:ext uri="{FF2B5EF4-FFF2-40B4-BE49-F238E27FC236}">
                <a16:creationId xmlns:a16="http://schemas.microsoft.com/office/drawing/2014/main" id="{24109EB6-055E-4219-8D80-CC0CAEBDB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8"/>
          <a:stretch/>
        </p:blipFill>
        <p:spPr bwMode="auto">
          <a:xfrm>
            <a:off x="8195655" y="2013416"/>
            <a:ext cx="865792" cy="13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A2232AF-4B14-4FB5-AACD-FE3920BFA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9489" y="5078465"/>
            <a:ext cx="1199232" cy="172389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BCE5345-4727-47B4-90A3-73EB4802B3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12804" r="15105" b="16927"/>
          <a:stretch/>
        </p:blipFill>
        <p:spPr>
          <a:xfrm>
            <a:off x="7706905" y="5585485"/>
            <a:ext cx="1444076" cy="10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161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CE939-F1C5-1131-8ADD-613B64416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Šperk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                                                                náušnice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87524F-706E-E602-905C-D1DE34149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181100"/>
            <a:ext cx="11658600" cy="5658645"/>
          </a:xfrm>
        </p:spPr>
        <p:txBody>
          <a:bodyPr>
            <a:normAutofit/>
          </a:bodyPr>
          <a:lstStyle/>
          <a:p>
            <a:r>
              <a:rPr lang="cs-CZ" dirty="0"/>
              <a:t> </a:t>
            </a:r>
            <a:r>
              <a:rPr lang="cs-CZ" sz="2000" b="1" dirty="0"/>
              <a:t>L. </a:t>
            </a:r>
            <a:r>
              <a:rPr lang="cs-CZ" sz="2000" b="1" dirty="0" err="1"/>
              <a:t>Niederle</a:t>
            </a:r>
            <a:r>
              <a:rPr lang="cs-CZ" sz="2000" b="1" dirty="0"/>
              <a:t>  </a:t>
            </a:r>
            <a:r>
              <a:rPr lang="cs-CZ" sz="2000" dirty="0"/>
              <a:t>–  1933:  stříbrné a zlaté náušnice označil za </a:t>
            </a:r>
            <a:r>
              <a:rPr lang="cs-CZ" sz="2000" b="1" dirty="0"/>
              <a:t>šperk byzantsko-orientálního charakteru</a:t>
            </a:r>
          </a:p>
          <a:p>
            <a:pPr marL="0" indent="0">
              <a:buNone/>
            </a:pPr>
            <a:endParaRPr lang="cs-CZ" sz="2000" b="1" dirty="0"/>
          </a:p>
          <a:p>
            <a:r>
              <a:rPr lang="cs-CZ" sz="2000" dirty="0"/>
              <a:t> </a:t>
            </a:r>
            <a:r>
              <a:rPr lang="cs-CZ" sz="2000" b="1" dirty="0"/>
              <a:t>J. Eisner  </a:t>
            </a:r>
            <a:r>
              <a:rPr lang="cs-CZ" sz="2000" dirty="0"/>
              <a:t>–  1947:  vyčlenil </a:t>
            </a:r>
            <a:r>
              <a:rPr lang="cs-CZ" sz="2000" b="1" dirty="0"/>
              <a:t>šperk podunajského původu</a:t>
            </a:r>
          </a:p>
          <a:p>
            <a:pPr marL="0" indent="0">
              <a:buNone/>
            </a:pPr>
            <a:r>
              <a:rPr lang="cs-CZ" sz="2000" dirty="0"/>
              <a:t>                                      počátky spojoval s Avary</a:t>
            </a:r>
          </a:p>
          <a:p>
            <a:pPr marL="0" indent="0">
              <a:buNone/>
            </a:pPr>
            <a:endParaRPr lang="cs-CZ" sz="2000" dirty="0"/>
          </a:p>
          <a:p>
            <a:pPr algn="l"/>
            <a:r>
              <a:rPr lang="cs-CZ" sz="2000" b="1" dirty="0"/>
              <a:t> V. Hrubý  </a:t>
            </a:r>
            <a:r>
              <a:rPr lang="cs-CZ" sz="2000" dirty="0"/>
              <a:t>–  1955:  převzal rozdělení při datování nálezů ze Starého města 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pohřebiště a kostel Na </a:t>
            </a:r>
            <a:r>
              <a:rPr lang="cs-CZ" sz="2000" dirty="0" err="1"/>
              <a:t>valách</a:t>
            </a:r>
            <a:r>
              <a:rPr lang="cs-CZ" sz="2000" dirty="0"/>
              <a:t>  (počátky:  1. p. 9. stol., stavba kostela kolem 900))</a:t>
            </a:r>
          </a:p>
          <a:p>
            <a:pPr marL="0" indent="0" algn="l">
              <a:buNone/>
            </a:pPr>
            <a:r>
              <a:rPr lang="cs-CZ" sz="2000" dirty="0"/>
              <a:t>                                      nálezy opřel o malty v hrobech:  starší bez malty, mladší s maltou   </a:t>
            </a:r>
          </a:p>
          <a:p>
            <a:pPr algn="l"/>
            <a:endParaRPr lang="cs-CZ" sz="2000" dirty="0"/>
          </a:p>
          <a:p>
            <a:pPr algn="l"/>
            <a:r>
              <a:rPr lang="cs-CZ" sz="1800" b="1" dirty="0"/>
              <a:t>B. Dostál  </a:t>
            </a:r>
            <a:r>
              <a:rPr lang="cs-CZ" sz="1800" dirty="0"/>
              <a:t>–  1965:  pro byzantsko-orientální šperk navrhl název </a:t>
            </a:r>
            <a:r>
              <a:rPr lang="cs-CZ" sz="1800" dirty="0" err="1"/>
              <a:t>veligradský</a:t>
            </a:r>
            <a:r>
              <a:rPr lang="cs-CZ" sz="1800" dirty="0"/>
              <a:t> podle místa výskytu (</a:t>
            </a:r>
            <a:r>
              <a:rPr lang="cs-CZ" sz="1800" dirty="0" err="1"/>
              <a:t>Veligrad</a:t>
            </a:r>
            <a:r>
              <a:rPr lang="cs-CZ" sz="1800" dirty="0"/>
              <a:t>-St. Město</a:t>
            </a:r>
          </a:p>
          <a:p>
            <a:pPr marL="0" indent="0" algn="l">
              <a:buNone/>
            </a:pPr>
            <a:r>
              <a:rPr lang="cs-CZ" sz="1800" dirty="0"/>
              <a:t>                      –  1966:  typologie:   a)  podunajský šperk (lidový)</a:t>
            </a:r>
          </a:p>
          <a:p>
            <a:pPr marL="0" indent="0" algn="l">
              <a:buNone/>
            </a:pPr>
            <a:r>
              <a:rPr lang="cs-CZ" sz="1800" dirty="0"/>
              <a:t>                                                           b)  byzantsko-orientální (honosné importy):</a:t>
            </a:r>
          </a:p>
          <a:p>
            <a:pPr marL="0" indent="0" algn="l">
              <a:buNone/>
            </a:pPr>
            <a:r>
              <a:rPr lang="cs-CZ" sz="1800" b="0" i="0" u="none" strike="noStrike" baseline="0" dirty="0"/>
              <a:t>                                                                 bubínkové, košíčkové, </a:t>
            </a:r>
            <a:r>
              <a:rPr lang="cs-CZ" sz="1800" b="0" i="0" u="none" strike="noStrike" baseline="0" dirty="0" err="1"/>
              <a:t>sloupečkové</a:t>
            </a:r>
            <a:r>
              <a:rPr lang="cs-CZ" sz="1800" b="0" i="0" u="none" strike="noStrike" baseline="0" dirty="0"/>
              <a:t>, </a:t>
            </a:r>
            <a:r>
              <a:rPr lang="cs-CZ" sz="1800" b="0" i="0" u="none" strike="noStrike" baseline="0" dirty="0" err="1"/>
              <a:t>lunicové</a:t>
            </a:r>
            <a:r>
              <a:rPr lang="cs-CZ" sz="1800" b="0" i="0" u="none" strike="noStrike" baseline="0" dirty="0"/>
              <a:t>, </a:t>
            </a:r>
            <a:r>
              <a:rPr lang="cs-CZ" sz="1800" b="0" i="0" u="none" strike="noStrike" baseline="0" dirty="0" err="1"/>
              <a:t>hrozníčkov</a:t>
            </a:r>
            <a:r>
              <a:rPr lang="cs-CZ" sz="1800" dirty="0" err="1"/>
              <a:t>é</a:t>
            </a:r>
            <a:endParaRPr lang="cs-CZ" sz="1800" b="0" i="0" u="none" strike="noStrike" baseline="0" dirty="0"/>
          </a:p>
          <a:p>
            <a:pPr marL="0" indent="0" algn="l">
              <a:buNone/>
            </a:pPr>
            <a:endParaRPr lang="cs-CZ" sz="2000" b="0" i="0" u="none" strike="noStrike" baseline="0" dirty="0"/>
          </a:p>
          <a:p>
            <a:pPr marL="0" indent="0" algn="l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33028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93D7787-D929-7346-6088-6093272DB3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891" t="19167" r="23507" b="6944"/>
          <a:stretch/>
        </p:blipFill>
        <p:spPr>
          <a:xfrm>
            <a:off x="1381125" y="-1"/>
            <a:ext cx="8810625" cy="683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94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9F6B193-A91C-BF9F-FDA2-D4094C045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5" t="16946" r="37344" b="9583"/>
          <a:stretch/>
        </p:blipFill>
        <p:spPr>
          <a:xfrm>
            <a:off x="182269" y="800100"/>
            <a:ext cx="4054535" cy="567420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11DF05-ACB9-7686-9993-1668A96325D2}"/>
              </a:ext>
            </a:extLst>
          </p:cNvPr>
          <p:cNvSpPr txBox="1"/>
          <p:nvPr/>
        </p:nvSpPr>
        <p:spPr>
          <a:xfrm>
            <a:off x="1233556" y="383697"/>
            <a:ext cx="1482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Hrozníčkové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964DF3B-8406-CF86-102B-721C5D8AA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2" t="19861" r="36484" b="6527"/>
          <a:stretch/>
        </p:blipFill>
        <p:spPr>
          <a:xfrm>
            <a:off x="4541547" y="845363"/>
            <a:ext cx="3596240" cy="498954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DCC9E6C-24BA-0277-5514-FBDEA365F31C}"/>
              </a:ext>
            </a:extLst>
          </p:cNvPr>
          <p:cNvSpPr txBox="1"/>
          <p:nvPr/>
        </p:nvSpPr>
        <p:spPr>
          <a:xfrm>
            <a:off x="5647159" y="569267"/>
            <a:ext cx="130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Bubínkové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47B97E-1F8A-FF63-923B-6106F21F8F53}"/>
              </a:ext>
            </a:extLst>
          </p:cNvPr>
          <p:cNvSpPr txBox="1"/>
          <p:nvPr/>
        </p:nvSpPr>
        <p:spPr>
          <a:xfrm>
            <a:off x="5618860" y="4876800"/>
            <a:ext cx="123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Košíčkové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5C04D4F-2F1E-248C-B044-F24AC2C28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56" t="20000" r="48360" b="5556"/>
          <a:stretch/>
        </p:blipFill>
        <p:spPr>
          <a:xfrm>
            <a:off x="8442530" y="845362"/>
            <a:ext cx="3453587" cy="498954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982E5F3-AB07-2BAF-3DB1-3EA8BEC3645C}"/>
              </a:ext>
            </a:extLst>
          </p:cNvPr>
          <p:cNvSpPr txBox="1"/>
          <p:nvPr/>
        </p:nvSpPr>
        <p:spPr>
          <a:xfrm>
            <a:off x="9403252" y="569267"/>
            <a:ext cx="1522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Sloupečkové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D28555-149E-2B92-7032-79F8D946759C}"/>
              </a:ext>
            </a:extLst>
          </p:cNvPr>
          <p:cNvSpPr txBox="1"/>
          <p:nvPr/>
        </p:nvSpPr>
        <p:spPr>
          <a:xfrm>
            <a:off x="9813470" y="2533530"/>
            <a:ext cx="1124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Lunicové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5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>
          <a:xfrm>
            <a:off x="838200" y="10795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Franská říše – 843:  dělení podle Verdunské smlouvy</a:t>
            </a:r>
            <a:br>
              <a:rPr lang="cs-CZ" altLang="cs-CZ" sz="2000" b="1" dirty="0"/>
            </a:br>
            <a:br>
              <a:rPr lang="cs-CZ" altLang="cs-CZ" sz="2800" dirty="0"/>
            </a:br>
            <a:endParaRPr lang="cs-CZ" altLang="cs-CZ" sz="2000" dirty="0"/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525" y="680309"/>
            <a:ext cx="8572500" cy="6069741"/>
          </a:xfrm>
        </p:spPr>
      </p:pic>
    </p:spTree>
    <p:extLst>
      <p:ext uri="{BB962C8B-B14F-4D97-AF65-F5344CB8AC3E}">
        <p14:creationId xmlns:p14="http://schemas.microsoft.com/office/powerpoint/2010/main" val="1712140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611DF05-ACB9-7686-9993-1668A96325D2}"/>
              </a:ext>
            </a:extLst>
          </p:cNvPr>
          <p:cNvSpPr txBox="1"/>
          <p:nvPr/>
        </p:nvSpPr>
        <p:spPr>
          <a:xfrm>
            <a:off x="740559" y="362786"/>
            <a:ext cx="1482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Hrozníčkové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DCC9E6C-24BA-0277-5514-FBDEA365F31C}"/>
              </a:ext>
            </a:extLst>
          </p:cNvPr>
          <p:cNvSpPr txBox="1"/>
          <p:nvPr/>
        </p:nvSpPr>
        <p:spPr>
          <a:xfrm>
            <a:off x="3648105" y="344771"/>
            <a:ext cx="130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Bubínkové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247B97E-1F8A-FF63-923B-6106F21F8F53}"/>
              </a:ext>
            </a:extLst>
          </p:cNvPr>
          <p:cNvSpPr txBox="1"/>
          <p:nvPr/>
        </p:nvSpPr>
        <p:spPr>
          <a:xfrm>
            <a:off x="1398754" y="3412958"/>
            <a:ext cx="1234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Košíčkové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82E5F3-AB07-2BAF-3DB1-3EA8BEC3645C}"/>
              </a:ext>
            </a:extLst>
          </p:cNvPr>
          <p:cNvSpPr txBox="1"/>
          <p:nvPr/>
        </p:nvSpPr>
        <p:spPr>
          <a:xfrm>
            <a:off x="9853556" y="344771"/>
            <a:ext cx="1522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Sloupečkové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D28555-149E-2B92-7032-79F8D946759C}"/>
              </a:ext>
            </a:extLst>
          </p:cNvPr>
          <p:cNvSpPr txBox="1"/>
          <p:nvPr/>
        </p:nvSpPr>
        <p:spPr>
          <a:xfrm>
            <a:off x="7063947" y="378784"/>
            <a:ext cx="1124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solidFill>
                  <a:srgbClr val="FF0000"/>
                </a:solidFill>
              </a:rPr>
              <a:t>Lunicové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8A4AEDC-3656-97ED-6BA2-EE00E8C28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12" b="31075"/>
          <a:stretch/>
        </p:blipFill>
        <p:spPr>
          <a:xfrm>
            <a:off x="261885" y="842462"/>
            <a:ext cx="2840367" cy="252792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6E12283-8170-BD1F-5B97-7F54A4975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130"/>
          <a:stretch/>
        </p:blipFill>
        <p:spPr>
          <a:xfrm>
            <a:off x="3160266" y="744881"/>
            <a:ext cx="3269335" cy="247997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268557A-0DAB-D134-9D4F-78C75FD46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" t="-1064" r="-1534" b="27368"/>
          <a:stretch/>
        </p:blipFill>
        <p:spPr>
          <a:xfrm>
            <a:off x="6309357" y="660112"/>
            <a:ext cx="3089640" cy="2564743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697ABA7A-F22D-7DDC-4C53-CF1A826DF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739" y="3907154"/>
            <a:ext cx="2685731" cy="2501087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E9E9793-F7E1-D3B1-DCE7-5635157266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72" b="13424"/>
          <a:stretch/>
        </p:blipFill>
        <p:spPr>
          <a:xfrm>
            <a:off x="9472773" y="858821"/>
            <a:ext cx="2466452" cy="242077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F9CE0C3E-E90C-BC70-3090-819F3028F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9764" y="3708483"/>
            <a:ext cx="1517186" cy="3012277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1DFD70B8-9F02-02B4-141D-675563E5C211}"/>
              </a:ext>
            </a:extLst>
          </p:cNvPr>
          <p:cNvSpPr txBox="1"/>
          <p:nvPr/>
        </p:nvSpPr>
        <p:spPr>
          <a:xfrm>
            <a:off x="7031245" y="3170328"/>
            <a:ext cx="1157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řetízkové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7EB65996-63AD-12D5-2022-0BCF1ED1E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723" y="3583201"/>
            <a:ext cx="2158491" cy="301227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42E71085-F238-981D-9B00-15F0B97A62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6472"/>
          <a:stretch/>
        </p:blipFill>
        <p:spPr>
          <a:xfrm>
            <a:off x="9140999" y="3603822"/>
            <a:ext cx="1590362" cy="3107747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30754504-D380-BE2A-36AB-A01FC2D2AE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1165"/>
          <a:stretch/>
        </p:blipFill>
        <p:spPr>
          <a:xfrm>
            <a:off x="10705999" y="3603822"/>
            <a:ext cx="1071825" cy="31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34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>
            <a:extLst>
              <a:ext uri="{FF2B5EF4-FFF2-40B4-BE49-F238E27FC236}">
                <a16:creationId xmlns:a16="http://schemas.microsoft.com/office/drawing/2014/main" id="{AFCACC4C-03F9-80EF-BE5C-CA9F8FE077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8217" y="404813"/>
            <a:ext cx="8404159" cy="43815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  <a:defRPr/>
            </a:pPr>
            <a:r>
              <a:rPr lang="cs-CZ" altLang="cs-CZ" sz="3300" b="1" dirty="0">
                <a:solidFill>
                  <a:srgbClr val="FF0000"/>
                </a:solidFill>
                <a:cs typeface="Calibri" panose="020F0502020204030204" pitchFamily="34" charset="0"/>
              </a:rPr>
              <a:t>Knoflíky  </a:t>
            </a:r>
            <a:r>
              <a:rPr lang="cs-CZ" altLang="cs-CZ" sz="2100" dirty="0">
                <a:cs typeface="Calibri" panose="020F0502020204030204" pitchFamily="34" charset="0"/>
              </a:rPr>
              <a:t>–  1.  skleněné s drátěným očkem, </a:t>
            </a:r>
            <a:r>
              <a:rPr lang="cs-CZ" sz="2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pol. 9. – poč. 10. stol. </a:t>
            </a:r>
          </a:p>
          <a:p>
            <a:pPr eaLnBrk="1" hangingPunct="1">
              <a:buFontTx/>
              <a:buNone/>
              <a:defRPr/>
            </a:pPr>
            <a:r>
              <a:rPr lang="cs-CZ" sz="21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–  </a:t>
            </a:r>
            <a:r>
              <a:rPr lang="cs-CZ" sz="2100" dirty="0">
                <a:effectLst/>
                <a:ea typeface="Times New Roman" panose="02020603050405020304" pitchFamily="18" charset="0"/>
              </a:rPr>
              <a:t>2.  kovové:  ze dvou částí z lisovaného plechu – </a:t>
            </a:r>
            <a:r>
              <a:rPr lang="cs-CZ" sz="21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gombíky</a:t>
            </a:r>
            <a:r>
              <a:rPr lang="cs-CZ" altLang="cs-CZ" sz="2100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  <a:p>
            <a:pPr marL="0" indent="0" eaLnBrk="1" hangingPunct="1">
              <a:buNone/>
              <a:defRPr/>
            </a:pPr>
            <a:r>
              <a:rPr lang="cs-CZ" sz="2100" dirty="0"/>
              <a:t>                                               párová šatní spínadla:  v hrobě u klíčních kostí</a:t>
            </a:r>
          </a:p>
          <a:p>
            <a:pPr marL="0" indent="0" eaLnBrk="1" hangingPunct="1">
              <a:buNone/>
              <a:defRPr/>
            </a:pPr>
            <a:r>
              <a:rPr lang="cs-CZ" sz="2100" dirty="0"/>
              <a:t>                                               rytá výzdoba, granulace, filigrán, puncování aj.</a:t>
            </a:r>
          </a:p>
          <a:p>
            <a:pPr eaLnBrk="1" hangingPunct="1">
              <a:defRPr/>
            </a:pPr>
            <a:r>
              <a:rPr lang="cs-CZ" sz="2100" dirty="0"/>
              <a:t>Z. </a:t>
            </a:r>
            <a:r>
              <a:rPr lang="cs-CZ" sz="2100" dirty="0" err="1"/>
              <a:t>Klanica</a:t>
            </a:r>
            <a:r>
              <a:rPr lang="cs-CZ" sz="2100" dirty="0"/>
              <a:t>:  6 skupin –  </a:t>
            </a:r>
            <a:r>
              <a:rPr lang="cs-CZ" sz="2100" b="0" i="0" u="none" strike="noStrike" baseline="0" dirty="0"/>
              <a:t>zlaté, pozlacené, </a:t>
            </a:r>
            <a:r>
              <a:rPr lang="nl-NL" sz="2100" b="0" i="0" u="none" strike="noStrike" baseline="0" dirty="0"/>
              <a:t>st</a:t>
            </a:r>
            <a:r>
              <a:rPr lang="cs-CZ" sz="2100" b="0" i="0" u="none" strike="noStrike" baseline="0" dirty="0" err="1"/>
              <a:t>říbrné</a:t>
            </a:r>
            <a:r>
              <a:rPr lang="nl-NL" sz="2100" b="0" i="0" u="none" strike="noStrike" baseline="0" dirty="0"/>
              <a:t>, m</a:t>
            </a:r>
            <a:r>
              <a:rPr lang="cs-CZ" sz="2100" b="0" i="0" u="none" strike="noStrike" baseline="0" dirty="0"/>
              <a:t>ě</a:t>
            </a:r>
            <a:r>
              <a:rPr lang="nl-NL" sz="2100" b="0" i="0" u="none" strike="noStrike" baseline="0" dirty="0"/>
              <a:t>dené, sklen</a:t>
            </a:r>
            <a:r>
              <a:rPr lang="cs-CZ" sz="2100" b="0" i="0" u="none" strike="noStrike" baseline="0" dirty="0"/>
              <a:t>ě</a:t>
            </a:r>
            <a:r>
              <a:rPr lang="nl-NL" sz="2100" b="0" i="0" u="none" strike="noStrike" baseline="0" dirty="0"/>
              <a:t>né</a:t>
            </a:r>
            <a:r>
              <a:rPr lang="cs-CZ" sz="2100" b="0" i="0" u="none" strike="noStrike" baseline="0" dirty="0"/>
              <a:t>, aj.</a:t>
            </a:r>
            <a:r>
              <a:rPr lang="cs-CZ" sz="2100" dirty="0"/>
              <a:t> </a:t>
            </a:r>
            <a:endParaRPr lang="cs-CZ" altLang="cs-CZ" sz="2100" b="1" dirty="0"/>
          </a:p>
          <a:p>
            <a:pPr eaLnBrk="1" hangingPunct="1">
              <a:defRPr/>
            </a:pPr>
            <a:r>
              <a:rPr lang="cs-CZ" altLang="cs-CZ" sz="2100" b="1" dirty="0"/>
              <a:t>S ptačími motivy  </a:t>
            </a:r>
            <a:r>
              <a:rPr lang="cs-CZ" altLang="cs-CZ" sz="2100" dirty="0"/>
              <a:t>– u nás celkem 3 figurálně zdobené</a:t>
            </a:r>
          </a:p>
          <a:p>
            <a:pPr marL="0" indent="0">
              <a:buNone/>
              <a:defRPr/>
            </a:pPr>
            <a:r>
              <a:rPr lang="cs-CZ" altLang="cs-CZ" sz="2100" dirty="0"/>
              <a:t>                                         Mikulčice - u baziliky, </a:t>
            </a:r>
            <a:r>
              <a:rPr lang="cs-CZ" altLang="cs-CZ" sz="2100" dirty="0" err="1"/>
              <a:t>Klášteřisko</a:t>
            </a:r>
            <a:r>
              <a:rPr lang="cs-CZ" altLang="cs-CZ" sz="2100" dirty="0"/>
              <a:t>, </a:t>
            </a:r>
            <a:r>
              <a:rPr lang="cs-CZ" altLang="cs-CZ" sz="2100" dirty="0" err="1"/>
              <a:t>Kostelisko</a:t>
            </a:r>
            <a:r>
              <a:rPr lang="cs-CZ" altLang="cs-CZ" sz="2100" dirty="0"/>
              <a:t> </a:t>
            </a:r>
          </a:p>
          <a:p>
            <a:pPr eaLnBrk="1" hangingPunct="1">
              <a:defRPr/>
            </a:pPr>
            <a:r>
              <a:rPr lang="cs-CZ" altLang="cs-CZ" sz="2100" b="1" dirty="0"/>
              <a:t>Spojovány </a:t>
            </a:r>
            <a:r>
              <a:rPr lang="cs-CZ" altLang="cs-CZ" sz="2100" dirty="0"/>
              <a:t>– s ozdobami </a:t>
            </a:r>
            <a:r>
              <a:rPr lang="cs-CZ" altLang="cs-CZ" sz="2100" b="1" dirty="0" err="1"/>
              <a:t>saltovo</a:t>
            </a:r>
            <a:r>
              <a:rPr lang="cs-CZ" altLang="cs-CZ" sz="2100" b="1" dirty="0"/>
              <a:t> – </a:t>
            </a:r>
            <a:r>
              <a:rPr lang="cs-CZ" altLang="cs-CZ" sz="2100" b="1" dirty="0" err="1"/>
              <a:t>majacké</a:t>
            </a:r>
            <a:r>
              <a:rPr lang="cs-CZ" altLang="cs-CZ" sz="2100" b="1" dirty="0"/>
              <a:t> kultury </a:t>
            </a:r>
            <a:endParaRPr lang="cs-CZ" altLang="cs-CZ" sz="2100" dirty="0"/>
          </a:p>
          <a:p>
            <a:pPr eaLnBrk="1" hangingPunct="1">
              <a:defRPr/>
            </a:pPr>
            <a:r>
              <a:rPr lang="cs-CZ" altLang="cs-CZ" sz="2100" b="1" dirty="0"/>
              <a:t>Analogie</a:t>
            </a:r>
            <a:r>
              <a:rPr lang="cs-CZ" altLang="cs-CZ" sz="2100" dirty="0"/>
              <a:t> – na Krymu, sv. Černomoří, Kavkaz, střední Asie  </a:t>
            </a:r>
          </a:p>
          <a:p>
            <a:pPr marL="0" indent="0">
              <a:buNone/>
              <a:defRPr/>
            </a:pPr>
            <a:r>
              <a:rPr lang="cs-CZ" altLang="cs-CZ" sz="2100" dirty="0"/>
              <a:t>                       – mohylové hroby v povodí řeky Kubáň </a:t>
            </a:r>
          </a:p>
          <a:p>
            <a:pPr marL="0" indent="0">
              <a:buNone/>
              <a:defRPr/>
            </a:pPr>
            <a:r>
              <a:rPr lang="cs-CZ" altLang="cs-CZ" sz="2100" dirty="0"/>
              <a:t>                       – okolí města </a:t>
            </a:r>
            <a:r>
              <a:rPr lang="cs-CZ" altLang="cs-CZ" sz="2100" dirty="0" err="1"/>
              <a:t>Majkop</a:t>
            </a:r>
            <a:r>
              <a:rPr lang="cs-CZ" altLang="cs-CZ" sz="21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2100" dirty="0"/>
              <a:t>                          (částečně vyloupeny) </a:t>
            </a:r>
          </a:p>
        </p:txBody>
      </p:sp>
      <p:pic>
        <p:nvPicPr>
          <p:cNvPr id="37891" name="Picture 6" descr="gombik_serial_stripky_archeologie_denik-380">
            <a:extLst>
              <a:ext uri="{FF2B5EF4-FFF2-40B4-BE49-F238E27FC236}">
                <a16:creationId xmlns:a16="http://schemas.microsoft.com/office/drawing/2014/main" id="{3C0637CD-E7FD-B38D-35D5-2E39FE638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649666"/>
            <a:ext cx="1245926" cy="298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Sokgombz">
            <a:extLst>
              <a:ext uri="{FF2B5EF4-FFF2-40B4-BE49-F238E27FC236}">
                <a16:creationId xmlns:a16="http://schemas.microsoft.com/office/drawing/2014/main" id="{6C2A771B-A5AE-1E42-9A8B-CD6AB585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09095"/>
            <a:ext cx="227171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Sokgombr">
            <a:extLst>
              <a:ext uri="{FF2B5EF4-FFF2-40B4-BE49-F238E27FC236}">
                <a16:creationId xmlns:a16="http://schemas.microsoft.com/office/drawing/2014/main" id="{CD38F4DD-1F0E-6169-7D77-77443019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477" y="4910249"/>
            <a:ext cx="3741739" cy="1632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05DBFB50-CE60-50D9-C6CB-2EBF29930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731263"/>
            <a:ext cx="3773628" cy="25834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C355BFF-80F1-5E23-52C8-63595A9A1F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169"/>
          <a:stretch/>
        </p:blipFill>
        <p:spPr>
          <a:xfrm>
            <a:off x="8534400" y="3641151"/>
            <a:ext cx="3478353" cy="28799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FF41CB7-4A2D-760F-0ACF-E6E0B232C7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68"/>
          <a:stretch/>
        </p:blipFill>
        <p:spPr>
          <a:xfrm>
            <a:off x="0" y="35957"/>
            <a:ext cx="6896100" cy="68698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474C209-C15A-4F5E-3B26-3A258B263160}"/>
              </a:ext>
            </a:extLst>
          </p:cNvPr>
          <p:cNvSpPr txBox="1"/>
          <p:nvPr/>
        </p:nvSpPr>
        <p:spPr>
          <a:xfrm>
            <a:off x="7200901" y="425470"/>
            <a:ext cx="499109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 err="1">
                <a:latin typeface="EtelkaTextPro-Bold"/>
              </a:rPr>
              <a:t>Povelkomoravský</a:t>
            </a:r>
            <a:r>
              <a:rPr lang="cs-CZ" sz="2000" b="1" i="0" u="none" strike="noStrike" baseline="0" dirty="0">
                <a:latin typeface="EtelkaTextPro-Bold"/>
              </a:rPr>
              <a:t> šperk s animálními motivy.</a:t>
            </a:r>
          </a:p>
          <a:p>
            <a:pPr algn="l"/>
            <a:endParaRPr lang="cs-CZ" sz="2000" b="1" i="0" u="none" strike="noStrike" baseline="0" dirty="0">
              <a:latin typeface="EtelkaTextPro-Bold"/>
            </a:endParaRPr>
          </a:p>
          <a:p>
            <a:pPr algn="l"/>
            <a:r>
              <a:rPr lang="cs-CZ" sz="2000" b="1" i="0" u="none" strike="noStrike" baseline="0" dirty="0">
                <a:solidFill>
                  <a:srgbClr val="333333"/>
                </a:solidFill>
                <a:latin typeface="EtelkaLight"/>
              </a:rPr>
              <a:t>Motivy typické pro tzv. pražskou dílnu</a:t>
            </a:r>
            <a:r>
              <a:rPr lang="cs-CZ" sz="2000" b="1" dirty="0">
                <a:solidFill>
                  <a:srgbClr val="333333"/>
                </a:solidFill>
                <a:latin typeface="EtelkaLight"/>
              </a:rPr>
              <a:t>:</a:t>
            </a:r>
            <a:r>
              <a:rPr lang="cs-CZ" sz="2000" b="1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Náušnice:   1–2, 5, 7</a:t>
            </a:r>
            <a:endParaRPr lang="cs-CZ" sz="200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Perly:  4, 6, 9 </a:t>
            </a:r>
          </a:p>
          <a:p>
            <a:pPr algn="l"/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Kaptogry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s animálními motivy:  3, 8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Praha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Lumbeho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zahrada (1, 7)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Stará Kouřim (2–4);</a:t>
            </a:r>
          </a:p>
          <a:p>
            <a:pPr algn="l"/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Light"/>
              </a:rPr>
              <a:t>Vyrava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 (5 – </a:t>
            </a:r>
            <a:r>
              <a:rPr lang="cs-CZ" sz="2000" dirty="0">
                <a:solidFill>
                  <a:srgbClr val="333333"/>
                </a:solidFill>
                <a:latin typeface="EtelkaLight"/>
              </a:rPr>
              <a:t>?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Čistěves (6 – depot);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Libice n. Cidlinou (8);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Praha – Václavské nám, Adria (9). </a:t>
            </a: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Light"/>
              </a:rPr>
              <a:t>Zlato (3, 5) a stříbro. </a:t>
            </a:r>
          </a:p>
          <a:p>
            <a:pPr algn="l"/>
            <a:endParaRPr lang="cs-CZ" sz="2000" dirty="0">
              <a:solidFill>
                <a:srgbClr val="333333"/>
              </a:solidFill>
              <a:latin typeface="EtelkaLight"/>
            </a:endParaRPr>
          </a:p>
          <a:p>
            <a:pPr algn="l"/>
            <a:r>
              <a:rPr lang="cs-CZ" sz="2000" b="0" i="0" u="none" strike="noStrike" baseline="0" dirty="0">
                <a:solidFill>
                  <a:srgbClr val="333333"/>
                </a:solidFill>
                <a:latin typeface="EtelkaTextPro"/>
              </a:rPr>
              <a:t>Boháčová, I. – </a:t>
            </a:r>
            <a:r>
              <a:rPr lang="cs-CZ" sz="2000" b="0" i="0" u="none" strike="noStrike" baseline="0" dirty="0" err="1">
                <a:solidFill>
                  <a:srgbClr val="333333"/>
                </a:solidFill>
                <a:latin typeface="EtelkaTextPro"/>
              </a:rPr>
              <a:t>Profantová</a:t>
            </a:r>
            <a:r>
              <a:rPr lang="cs-CZ" sz="2000" b="0" i="0" u="none" strike="noStrike" baseline="0" dirty="0">
                <a:solidFill>
                  <a:srgbClr val="333333"/>
                </a:solidFill>
                <a:latin typeface="EtelkaTextPro"/>
              </a:rPr>
              <a:t>, N., 2014: 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TextPro-Bold"/>
              </a:rPr>
              <a:t>Čechy a Velká Morava – svědectví archeologie. In: P. Kouřil (</a:t>
            </a:r>
            <a:r>
              <a:rPr lang="cs-CZ" sz="2000" i="0" u="none" strike="noStrike" baseline="0" dirty="0" err="1">
                <a:solidFill>
                  <a:srgbClr val="333333"/>
                </a:solidFill>
                <a:latin typeface="EtelkaTextPro-Bold"/>
              </a:rPr>
              <a:t>ed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TextPro-Bold"/>
              </a:rPr>
              <a:t>.), Velká Morava a počátky křesťanství, Brno</a:t>
            </a:r>
            <a:r>
              <a:rPr lang="cs-CZ" sz="2000" i="0" u="none" strike="noStrike" baseline="0" dirty="0">
                <a:solidFill>
                  <a:srgbClr val="333333"/>
                </a:solidFill>
                <a:latin typeface="EtelkaLight"/>
              </a:rPr>
              <a:t>, 134–144, obr. 3 </a:t>
            </a:r>
            <a:endParaRPr lang="cs-CZ" sz="2000" b="0" i="0" u="none" strike="noStrike" baseline="0" dirty="0">
              <a:solidFill>
                <a:srgbClr val="333333"/>
              </a:solidFill>
              <a:latin typeface="EtelkaLight"/>
            </a:endParaRPr>
          </a:p>
        </p:txBody>
      </p:sp>
    </p:spTree>
    <p:extLst>
      <p:ext uri="{BB962C8B-B14F-4D97-AF65-F5344CB8AC3E}">
        <p14:creationId xmlns:p14="http://schemas.microsoft.com/office/powerpoint/2010/main" val="40667666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1C69A34C-E27D-343F-D141-AF28E0BCC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lang="cs-CZ" altLang="cs-CZ" sz="2000" b="1" dirty="0">
                <a:solidFill>
                  <a:srgbClr val="FF0000"/>
                </a:solidFill>
              </a:rPr>
              <a:t>  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Středohradištní</a:t>
            </a:r>
            <a:r>
              <a:rPr lang="cs-CZ" altLang="cs-CZ" sz="3200" b="1" dirty="0">
                <a:solidFill>
                  <a:srgbClr val="FF0000"/>
                </a:solidFill>
              </a:rPr>
              <a:t> (velkomoravská) keramika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</a:t>
            </a:r>
            <a:r>
              <a:rPr lang="it-IT" altLang="cs-CZ" sz="2400" b="1" dirty="0">
                <a:solidFill>
                  <a:srgbClr val="FF0000"/>
                </a:solidFill>
              </a:rPr>
              <a:t>8.</a:t>
            </a:r>
            <a:r>
              <a:rPr lang="cs-CZ" altLang="cs-CZ" sz="2400" b="1" dirty="0">
                <a:solidFill>
                  <a:srgbClr val="FF0000"/>
                </a:solidFill>
              </a:rPr>
              <a:t>/</a:t>
            </a:r>
            <a:r>
              <a:rPr lang="it-IT" altLang="cs-CZ" sz="2400" b="1" dirty="0">
                <a:solidFill>
                  <a:srgbClr val="FF0000"/>
                </a:solidFill>
              </a:rPr>
              <a:t>9. až první pol</a:t>
            </a:r>
            <a:r>
              <a:rPr lang="cs-CZ" altLang="cs-CZ" sz="2400" b="1" dirty="0">
                <a:solidFill>
                  <a:srgbClr val="FF0000"/>
                </a:solidFill>
              </a:rPr>
              <a:t>.</a:t>
            </a:r>
            <a:r>
              <a:rPr lang="it-IT" altLang="cs-CZ" sz="2400" b="1" dirty="0">
                <a:solidFill>
                  <a:srgbClr val="FF0000"/>
                </a:solidFill>
              </a:rPr>
              <a:t> 10. stol</a:t>
            </a:r>
            <a:r>
              <a:rPr lang="cs-CZ" altLang="cs-CZ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AAF758-5782-3D9A-A533-47392172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52563"/>
            <a:ext cx="11811000" cy="54054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1800" b="1" dirty="0"/>
              <a:t>8./9. stol.   </a:t>
            </a:r>
            <a:r>
              <a:rPr lang="cs-CZ" sz="1800" dirty="0"/>
              <a:t>–  technologicky i výzdobně navazuje na keramiku podunajských tradic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</a:t>
            </a:r>
            <a:r>
              <a:rPr lang="cs-CZ" sz="1800" dirty="0"/>
              <a:t>–  regionální diferenciace hrnčířské výroby (technologie, profilace a výzdoba)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–  v centrech přechod od podomácké k řemeslné (sériové) produkci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 err="1">
                <a:solidFill>
                  <a:srgbClr val="FF0000"/>
                </a:solidFill>
              </a:rPr>
              <a:t>Blučinská</a:t>
            </a:r>
            <a:r>
              <a:rPr lang="cs-CZ" sz="1800" b="1" dirty="0">
                <a:solidFill>
                  <a:srgbClr val="FF0000"/>
                </a:solidFill>
              </a:rPr>
              <a:t> keramika  </a:t>
            </a:r>
            <a:r>
              <a:rPr lang="cs-CZ" sz="1800" dirty="0"/>
              <a:t>–  </a:t>
            </a:r>
            <a:r>
              <a:rPr lang="cs-CZ" sz="1800" b="1" dirty="0"/>
              <a:t>starší stupeň:   </a:t>
            </a:r>
            <a:r>
              <a:rPr lang="cs-CZ" sz="1800" dirty="0"/>
              <a:t>1. pol. 9. stol. (lokální varianty)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název:  J. </a:t>
            </a:r>
            <a:r>
              <a:rPr lang="cs-CZ" sz="1800" dirty="0" err="1"/>
              <a:t>Poulík</a:t>
            </a:r>
            <a:r>
              <a:rPr lang="cs-CZ" sz="1800" dirty="0"/>
              <a:t> (</a:t>
            </a:r>
            <a:r>
              <a:rPr lang="cs-CZ" sz="1800" dirty="0" err="1"/>
              <a:t>blučinský</a:t>
            </a:r>
            <a:r>
              <a:rPr lang="cs-CZ" sz="1800" dirty="0"/>
              <a:t> typ)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základní tvar:   vejčitý hrnec, strmá vlnice, obvodové rýhy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</a:t>
            </a:r>
            <a:r>
              <a:rPr lang="cs-CZ" sz="1800" dirty="0" err="1"/>
              <a:t>Pohansko</a:t>
            </a:r>
            <a:r>
              <a:rPr lang="cs-CZ" sz="1800" dirty="0"/>
              <a:t>:  B. Dostál (I.. skupina), J. Macháček (B. okruh)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Uherské Hradiště:  L. Galuška (1. typ ze tří)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–  </a:t>
            </a:r>
            <a:r>
              <a:rPr lang="cs-CZ" sz="1800" b="1" dirty="0"/>
              <a:t>mladší:  </a:t>
            </a:r>
            <a:r>
              <a:rPr lang="cs-CZ" sz="1800" dirty="0"/>
              <a:t>2. pol. 9. stol.,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sériová výroba v dílnách: centralizace, specializace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J. </a:t>
            </a:r>
            <a:r>
              <a:rPr lang="cs-CZ" sz="1800" dirty="0" err="1"/>
              <a:t>Poulík</a:t>
            </a:r>
            <a:r>
              <a:rPr lang="cs-CZ" sz="1800" dirty="0"/>
              <a:t>:  na území Staré Moravy rozlišil podle lokálních ker. Okruhů tři kmenové oblasti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dnes:   keramické okruhy neodráží kmenovou diferenciaci, ale rozsah distribuce výrobků</a:t>
            </a:r>
            <a:endParaRPr lang="cs-CZ" sz="1800" u="sng" dirty="0"/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04AC0652-21C3-CA95-EFCE-DF0D278B4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29166" r="34773" b="8333"/>
          <a:stretch>
            <a:fillRect/>
          </a:stretch>
        </p:blipFill>
        <p:spPr bwMode="auto">
          <a:xfrm>
            <a:off x="8355750" y="2438400"/>
            <a:ext cx="375247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3EC296-8D82-8E1B-9C50-4B7A2407E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6720"/>
            <a:ext cx="12334875" cy="643128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cs-CZ" sz="1600" b="1" dirty="0"/>
              <a:t>      –  </a:t>
            </a:r>
            <a:r>
              <a:rPr lang="cs-CZ" sz="1800" b="1" dirty="0">
                <a:solidFill>
                  <a:srgbClr val="FF0000"/>
                </a:solidFill>
              </a:rPr>
              <a:t>pomoravská:</a:t>
            </a:r>
            <a:r>
              <a:rPr lang="cs-CZ" sz="1800" dirty="0"/>
              <a:t>  soudkovitý hrnec, jednoduchá vlnice, rýhy, ojediněle vpichy, písčité těsto </a:t>
            </a:r>
          </a:p>
          <a:p>
            <a:pPr marL="0" indent="0">
              <a:buNone/>
              <a:defRPr/>
            </a:pPr>
            <a:r>
              <a:rPr lang="cs-CZ" sz="1800" dirty="0"/>
              <a:t>          V. Hrubý, L. Galuška:   keramika staroměstsko-uherskohradišťské aglomerace </a:t>
            </a:r>
          </a:p>
          <a:p>
            <a:pPr marL="0" indent="0">
              <a:buNone/>
              <a:defRPr/>
            </a:pPr>
            <a:r>
              <a:rPr lang="cs-CZ" sz="1800" dirty="0"/>
              <a:t>          rozsah:  střední Pomoraví ke Kroměříži, Holešovu, Přerovu (</a:t>
            </a:r>
            <a:r>
              <a:rPr lang="cs-CZ" sz="1800" dirty="0" err="1"/>
              <a:t>sev</a:t>
            </a:r>
            <a:r>
              <a:rPr lang="cs-CZ" sz="1800" dirty="0"/>
              <a:t>. Chřiby a Ždánický les)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na východě k Bratislavské (</a:t>
            </a:r>
            <a:r>
              <a:rPr lang="cs-CZ" sz="1800" dirty="0" err="1"/>
              <a:t>Devínské</a:t>
            </a:r>
            <a:r>
              <a:rPr lang="cs-CZ" sz="1800" dirty="0"/>
              <a:t>) bráně a do Pováží, na jihu k Dyji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–  </a:t>
            </a:r>
            <a:r>
              <a:rPr lang="cs-CZ" sz="1800" b="1" dirty="0" err="1">
                <a:solidFill>
                  <a:srgbClr val="FF0000"/>
                </a:solidFill>
              </a:rPr>
              <a:t>dolnověstonická</a:t>
            </a:r>
            <a:r>
              <a:rPr lang="cs-CZ" sz="1800" b="1" dirty="0">
                <a:solidFill>
                  <a:srgbClr val="FF0000"/>
                </a:solidFill>
              </a:rPr>
              <a:t>: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 err="1"/>
              <a:t>vývalkovitě</a:t>
            </a:r>
            <a:r>
              <a:rPr lang="cs-CZ" sz="1800" dirty="0"/>
              <a:t> odsazená výduť:  ž</a:t>
            </a:r>
            <a:r>
              <a:rPr lang="cs-CZ" sz="1800" dirty="0">
                <a:effectLst/>
              </a:rPr>
              <a:t>lábky a vývalky (žebra) </a:t>
            </a:r>
          </a:p>
          <a:p>
            <a:pPr marL="0" indent="0">
              <a:buNone/>
              <a:defRPr/>
            </a:pPr>
            <a:r>
              <a:rPr lang="cs-CZ" sz="1800" dirty="0"/>
              <a:t>         rozsah:  od Pavlovských vrhů po Brněnsko, Znojemsko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jde o hranici mezi znojemsko-brněnským a olomouckým údělem 11.–12. stol.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–  </a:t>
            </a:r>
            <a:r>
              <a:rPr lang="cs-CZ" sz="1800" b="1" dirty="0">
                <a:solidFill>
                  <a:srgbClr val="FF0000"/>
                </a:solidFill>
              </a:rPr>
              <a:t>mikulčická:  </a:t>
            </a:r>
            <a:r>
              <a:rPr lang="cs-CZ" sz="1800" dirty="0"/>
              <a:t>„keramika s kalichovitými </a:t>
            </a:r>
            <a:r>
              <a:rPr lang="cs-CZ" sz="1800" dirty="0" err="1"/>
              <a:t>prožlabenými</a:t>
            </a:r>
            <a:r>
              <a:rPr lang="cs-CZ" sz="1800" dirty="0"/>
              <a:t> okraji“ (J. </a:t>
            </a:r>
            <a:r>
              <a:rPr lang="cs-CZ" sz="1800" dirty="0" err="1"/>
              <a:t>Poulíka</a:t>
            </a:r>
            <a:r>
              <a:rPr lang="cs-CZ" sz="1800" dirty="0"/>
              <a:t>), „josefovský typ“ (Č. </a:t>
            </a:r>
            <a:r>
              <a:rPr lang="cs-CZ" sz="1800" dirty="0" err="1"/>
              <a:t>Stani</a:t>
            </a:r>
            <a:r>
              <a:rPr lang="cs-CZ" sz="1800" dirty="0"/>
              <a:t>)</a:t>
            </a:r>
          </a:p>
          <a:p>
            <a:pPr marL="0" indent="0">
              <a:buNone/>
              <a:defRPr/>
            </a:pPr>
            <a:r>
              <a:rPr lang="cs-CZ" sz="1800" dirty="0"/>
              <a:t>          vyčlenil J. Macháček a M. </a:t>
            </a:r>
            <a:r>
              <a:rPr lang="cs-CZ" sz="1800" dirty="0" err="1"/>
              <a:t>Mazuch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rozsah:  dolní tok Dyje a Moravy s centry v Mikulčicích a na </a:t>
            </a:r>
            <a:r>
              <a:rPr lang="cs-CZ" sz="1800" dirty="0" err="1"/>
              <a:t>Pohansku</a:t>
            </a:r>
            <a:r>
              <a:rPr lang="cs-CZ" sz="1800" dirty="0"/>
              <a:t> u Břeclavi.</a:t>
            </a:r>
          </a:p>
          <a:p>
            <a:pPr marL="0" indent="0">
              <a:buNone/>
              <a:defRPr/>
            </a:pPr>
            <a:r>
              <a:rPr lang="cs-CZ" sz="1800" dirty="0"/>
              <a:t>          Importy:  na Olomoucko (</a:t>
            </a:r>
            <a:r>
              <a:rPr lang="cs-CZ" sz="1800" dirty="0" err="1"/>
              <a:t>ol</a:t>
            </a:r>
            <a:r>
              <a:rPr lang="cs-CZ" sz="1800" dirty="0"/>
              <a:t>. hrad), Brněnsko (Líšeň) a Znojemsko (Kramolín)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     Keramika antických tvarů   </a:t>
            </a:r>
            <a:r>
              <a:rPr lang="cs-CZ" sz="1800" dirty="0"/>
              <a:t>–  9. stol.: liší se materiálově i technologicky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oranžově vypálená, vytáčená na kruhu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 </a:t>
            </a:r>
            <a:r>
              <a:rPr lang="cs-CZ" sz="1800" dirty="0" err="1"/>
              <a:t>amforky</a:t>
            </a:r>
            <a:r>
              <a:rPr lang="cs-CZ" sz="1800" dirty="0"/>
              <a:t>, džbánky, láhve, čutory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–   dříve:  byzantský původ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  <p:pic>
        <p:nvPicPr>
          <p:cNvPr id="15363" name="Obrázek 3">
            <a:extLst>
              <a:ext uri="{FF2B5EF4-FFF2-40B4-BE49-F238E27FC236}">
                <a16:creationId xmlns:a16="http://schemas.microsoft.com/office/drawing/2014/main" id="{03A3E782-7516-659D-B9D8-D5A364878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405" y="4991298"/>
            <a:ext cx="1562099" cy="176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4">
            <a:extLst>
              <a:ext uri="{FF2B5EF4-FFF2-40B4-BE49-F238E27FC236}">
                <a16:creationId xmlns:a16="http://schemas.microsoft.com/office/drawing/2014/main" id="{8E3F2A64-2994-93C6-A3A3-862D32B0B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8" t="26042" r="30673" b="10416"/>
          <a:stretch>
            <a:fillRect/>
          </a:stretch>
        </p:blipFill>
        <p:spPr bwMode="auto">
          <a:xfrm>
            <a:off x="9200722" y="1850027"/>
            <a:ext cx="2736502" cy="16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8">
            <a:extLst>
              <a:ext uri="{FF2B5EF4-FFF2-40B4-BE49-F238E27FC236}">
                <a16:creationId xmlns:a16="http://schemas.microsoft.com/office/drawing/2014/main" id="{B0F43A9E-C3F6-AED2-B574-A38109644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27083" r="33601" b="17708"/>
          <a:stretch>
            <a:fillRect/>
          </a:stretch>
        </p:blipFill>
        <p:spPr bwMode="auto">
          <a:xfrm>
            <a:off x="9217875" y="3879463"/>
            <a:ext cx="2650492" cy="16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81B76D1-9E74-F15C-319E-52886F578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438" t="27083" r="23125" b="13889"/>
          <a:stretch/>
        </p:blipFill>
        <p:spPr>
          <a:xfrm>
            <a:off x="9217875" y="217567"/>
            <a:ext cx="2719349" cy="142330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06C78A85-B801-C0A5-BBE9-99BEF621AF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-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Velkomoravská hradiště</a:t>
            </a:r>
          </a:p>
        </p:txBody>
      </p:sp>
      <p:sp>
        <p:nvSpPr>
          <p:cNvPr id="52227" name="Rectangle 5">
            <a:extLst>
              <a:ext uri="{FF2B5EF4-FFF2-40B4-BE49-F238E27FC236}">
                <a16:creationId xmlns:a16="http://schemas.microsoft.com/office/drawing/2014/main" id="{A120A300-9A3D-C88C-08DD-86F2AD66ED1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0099" y="971549"/>
            <a:ext cx="11391901" cy="59721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/>
              <a:t>Nejvýznamnější centra</a:t>
            </a:r>
            <a:r>
              <a:rPr lang="cs-CZ" altLang="cs-CZ" sz="1800" dirty="0"/>
              <a:t>   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navazovala na </a:t>
            </a:r>
            <a:r>
              <a:rPr lang="cs-CZ" altLang="cs-CZ" sz="1800" dirty="0" err="1"/>
              <a:t>předvelkomoravská</a:t>
            </a:r>
            <a:r>
              <a:rPr lang="cs-CZ" altLang="cs-CZ" sz="1800" dirty="0"/>
              <a:t> opevněná centra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–   základním článkem byly jednotlivé </a:t>
            </a:r>
            <a:r>
              <a:rPr lang="cs-CZ" altLang="cs-CZ" sz="1800" b="1" dirty="0"/>
              <a:t>hradské obce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 –   centra sídelních komor spádové oblasti:  členěná podle geografické polohy, velikosti, funkce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fortifikace:   mohutný opevňovací systém:  odráží vysoký stupeň organizace společnosti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–   sídla nositelů politické moci:   Mikulčice, Staré Město,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 u Břeclavi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2.  </a:t>
            </a:r>
            <a:r>
              <a:rPr lang="cs-CZ" altLang="cs-CZ" sz="1800" b="1" dirty="0"/>
              <a:t>Výšinná</a:t>
            </a:r>
            <a:r>
              <a:rPr lang="cs-CZ" altLang="cs-CZ" sz="1800" dirty="0"/>
              <a:t>  –  na ostrožnách a vrcholech kopců:  Brno-Líšeň, Zelená Hora, Znojmo-sv. </a:t>
            </a:r>
            <a:r>
              <a:rPr lang="cs-CZ" altLang="cs-CZ" sz="1800" dirty="0" err="1"/>
              <a:t>Hypolit</a:t>
            </a:r>
            <a:r>
              <a:rPr lang="cs-CZ" altLang="cs-CZ" sz="1800" dirty="0"/>
              <a:t>, Osvětimany, </a:t>
            </a:r>
            <a:r>
              <a:rPr lang="cs-CZ" altLang="cs-CZ" sz="1800" dirty="0" err="1"/>
              <a:t>Mařín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a)   na okraji sídelních oblastí:   Brno-Líšeň, Znojmo, </a:t>
            </a:r>
            <a:r>
              <a:rPr lang="cs-CZ" altLang="cs-CZ" sz="1800" dirty="0" err="1"/>
              <a:t>Gars-Thunau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rozloha:  cca 4 ha, vnitřně členěná s dlouhodobým osídlením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b)   na malých strmých ostrožnách do 1 ha:  Zelená Hora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1.  </a:t>
            </a:r>
            <a:r>
              <a:rPr lang="cs-CZ" altLang="cs-CZ" sz="1800" b="1" dirty="0"/>
              <a:t>Nížinná   </a:t>
            </a:r>
            <a:r>
              <a:rPr lang="cs-CZ" altLang="cs-CZ" sz="1800" dirty="0"/>
              <a:t>–  v nivách řek: Mikulčice, Staré Město-Uherské Hradiště, Břeclav-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, Strachotín, Rajhrad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skupina nížinných lokalit 13 – 28 ha s velmožským dvorcem uvnitř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hospodářská a správní střediska státu a útočiště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–   </a:t>
            </a:r>
            <a:r>
              <a:rPr lang="cs-CZ" altLang="cs-CZ" sz="1800" b="1" dirty="0"/>
              <a:t>velmožské dvorce</a:t>
            </a:r>
            <a:r>
              <a:rPr lang="cs-CZ" altLang="cs-CZ" sz="1800" dirty="0"/>
              <a:t>:  nový typ sídlištní struktury srovnávané  s karolínskými </a:t>
            </a:r>
            <a:r>
              <a:rPr lang="cs-CZ" altLang="cs-CZ" sz="1800" dirty="0" err="1"/>
              <a:t>curtis</a:t>
            </a:r>
            <a:r>
              <a:rPr lang="cs-CZ" altLang="cs-CZ" sz="1800" dirty="0"/>
              <a:t>, opevnění:  palisáda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členění:  obytná část (palác), sakrální (kostel) a hospodářská (dílenské okrsky)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</a:t>
            </a:r>
            <a:r>
              <a:rPr lang="cs-CZ" altLang="cs-CZ" sz="1800" dirty="0" err="1"/>
              <a:t>Pohansko</a:t>
            </a:r>
            <a:r>
              <a:rPr lang="cs-CZ" altLang="cs-CZ" sz="1800" dirty="0"/>
              <a:t>, Nejdek, Strachotín, Ducové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44EA4B3-828B-4390-152D-818B5DFD1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6" y="123950"/>
            <a:ext cx="11317983" cy="64343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5124891-067B-E471-0E1A-F8336E3602C1}"/>
              </a:ext>
            </a:extLst>
          </p:cNvPr>
          <p:cNvSpPr txBox="1"/>
          <p:nvPr/>
        </p:nvSpPr>
        <p:spPr>
          <a:xfrm>
            <a:off x="132436" y="3808393"/>
            <a:ext cx="16668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i="0" u="none" strike="noStrike" baseline="0" dirty="0">
                <a:latin typeface="GTAmerica-Regular"/>
              </a:rPr>
              <a:t> tři řady kůlů</a:t>
            </a:r>
          </a:p>
          <a:p>
            <a:pPr algn="l"/>
            <a:r>
              <a:rPr lang="cs-CZ" sz="2000" dirty="0">
                <a:latin typeface="GTAmerica-Regular"/>
              </a:rPr>
              <a:t>(lícová strana)</a:t>
            </a:r>
            <a:endParaRPr lang="cs-CZ" sz="20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BEB9BB0-186A-12A9-A520-2614A234A235}"/>
              </a:ext>
            </a:extLst>
          </p:cNvPr>
          <p:cNvSpPr txBox="1"/>
          <p:nvPr/>
        </p:nvSpPr>
        <p:spPr>
          <a:xfrm>
            <a:off x="7136345" y="5146851"/>
            <a:ext cx="15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0" u="none" strike="noStrike" baseline="0" dirty="0">
                <a:latin typeface="GTAmerica-Regular"/>
              </a:rPr>
              <a:t>původní terén</a:t>
            </a:r>
            <a:endParaRPr lang="cs-CZ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A7684AF-1661-E155-FCC3-D964E8725929}"/>
              </a:ext>
            </a:extLst>
          </p:cNvPr>
          <p:cNvSpPr txBox="1"/>
          <p:nvPr/>
        </p:nvSpPr>
        <p:spPr>
          <a:xfrm>
            <a:off x="3294129" y="4725121"/>
            <a:ext cx="18669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GTAmerica-Regular"/>
              </a:rPr>
              <a:t>Jílová vyrovnávka</a:t>
            </a:r>
            <a:endParaRPr lang="cs-CZ" b="1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76278ED-72C2-25F6-2A1B-A29DDF132764}"/>
              </a:ext>
            </a:extLst>
          </p:cNvPr>
          <p:cNvSpPr txBox="1"/>
          <p:nvPr/>
        </p:nvSpPr>
        <p:spPr>
          <a:xfrm>
            <a:off x="2095500" y="5893083"/>
            <a:ext cx="227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GTAmerica-Regular"/>
              </a:rPr>
              <a:t>Kamenná podezdívka</a:t>
            </a:r>
            <a:endParaRPr lang="cs-CZ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609B709-B816-CC8E-815F-68B9CA5CCB3F}"/>
              </a:ext>
            </a:extLst>
          </p:cNvPr>
          <p:cNvSpPr txBox="1"/>
          <p:nvPr/>
        </p:nvSpPr>
        <p:spPr>
          <a:xfrm>
            <a:off x="3715004" y="3746287"/>
            <a:ext cx="10251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čelní zeď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E5DC7AA-87D0-19B4-2EFA-2227390B0928}"/>
              </a:ext>
            </a:extLst>
          </p:cNvPr>
          <p:cNvSpPr txBox="1"/>
          <p:nvPr/>
        </p:nvSpPr>
        <p:spPr>
          <a:xfrm>
            <a:off x="5976797" y="3746287"/>
            <a:ext cx="19237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latin typeface="GTAmerica-Regular"/>
              </a:rPr>
              <a:t>dřevo-zemní jádro</a:t>
            </a:r>
            <a:endParaRPr lang="cs-CZ" b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761612E-D42B-3BB7-01E8-DAE51F43874C}"/>
              </a:ext>
            </a:extLst>
          </p:cNvPr>
          <p:cNvSpPr txBox="1"/>
          <p:nvPr/>
        </p:nvSpPr>
        <p:spPr>
          <a:xfrm>
            <a:off x="10325479" y="2295525"/>
            <a:ext cx="1752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u="none" strike="noStrike" baseline="0" dirty="0">
                <a:latin typeface="GTAmerica-Regular"/>
              </a:rPr>
              <a:t>rub dřevěné </a:t>
            </a:r>
          </a:p>
          <a:p>
            <a:r>
              <a:rPr lang="cs-CZ" b="1" i="0" u="none" strike="noStrike" baseline="0" dirty="0">
                <a:latin typeface="GTAmerica-Regular"/>
              </a:rPr>
              <a:t>stěny hradby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475577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08FF7C7-6D78-477A-8AD4-5A9C6C933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051" y="590550"/>
            <a:ext cx="6380164" cy="6096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       </a:t>
            </a:r>
            <a:r>
              <a:rPr lang="cs-CZ" altLang="cs-CZ" b="1" dirty="0">
                <a:solidFill>
                  <a:srgbClr val="FF0000"/>
                </a:solidFill>
              </a:rPr>
              <a:t>Železářství</a:t>
            </a:r>
          </a:p>
          <a:p>
            <a:pPr marL="0" indent="0"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600" dirty="0"/>
              <a:t> 1.  </a:t>
            </a:r>
            <a:r>
              <a:rPr lang="cs-CZ" altLang="cs-CZ" sz="1600" b="1" dirty="0"/>
              <a:t>severní Morava</a:t>
            </a:r>
            <a:r>
              <a:rPr lang="cs-CZ" altLang="cs-CZ" sz="1600" dirty="0"/>
              <a:t>:  </a:t>
            </a:r>
            <a:r>
              <a:rPr lang="cs-CZ" altLang="cs-CZ" sz="1600" b="1" dirty="0"/>
              <a:t>Želechovice</a:t>
            </a:r>
            <a:r>
              <a:rPr lang="cs-CZ" altLang="cs-CZ" sz="1600" dirty="0"/>
              <a:t>:  8. – poč. 9. stol.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(typ Želechovice)</a:t>
            </a:r>
          </a:p>
          <a:p>
            <a:pPr>
              <a:defRPr/>
            </a:pPr>
            <a:endParaRPr lang="cs-CZ" altLang="cs-CZ" sz="1350" dirty="0"/>
          </a:p>
          <a:p>
            <a:pPr>
              <a:defRPr/>
            </a:pPr>
            <a:r>
              <a:rPr lang="cs-CZ" altLang="cs-CZ" sz="1600" dirty="0"/>
              <a:t> 2.  </a:t>
            </a:r>
            <a:r>
              <a:rPr lang="cs-CZ" altLang="cs-CZ" sz="1600" b="1" dirty="0"/>
              <a:t>Moravský kras</a:t>
            </a:r>
            <a:r>
              <a:rPr lang="cs-CZ" altLang="cs-CZ" sz="1600" dirty="0"/>
              <a:t>:  16 hutí z 8 – 11. stol.</a:t>
            </a:r>
          </a:p>
          <a:p>
            <a:pPr>
              <a:buFontTx/>
              <a:buNone/>
              <a:defRPr/>
            </a:pPr>
            <a:r>
              <a:rPr lang="cs-CZ" altLang="cs-CZ" sz="1600" dirty="0"/>
              <a:t>                                           </a:t>
            </a:r>
            <a:r>
              <a:rPr lang="cs-CZ" altLang="cs-CZ" sz="1600" b="1" dirty="0"/>
              <a:t>2 typy pecí: </a:t>
            </a:r>
          </a:p>
          <a:p>
            <a:pPr>
              <a:buFontTx/>
              <a:buNone/>
              <a:defRPr/>
            </a:pPr>
            <a:r>
              <a:rPr lang="cs-CZ" altLang="cs-CZ" sz="1600" b="1" dirty="0"/>
              <a:t>                                       </a:t>
            </a:r>
            <a:r>
              <a:rPr lang="cs-CZ" altLang="cs-CZ" sz="1600" dirty="0"/>
              <a:t>a)  s tenkou hrudí (typ </a:t>
            </a:r>
            <a:r>
              <a:rPr lang="cs-CZ" altLang="cs-CZ" sz="1600" dirty="0" err="1"/>
              <a:t>Imola</a:t>
            </a:r>
            <a:r>
              <a:rPr lang="cs-CZ" altLang="cs-CZ" sz="1600" dirty="0"/>
              <a:t>)</a:t>
            </a:r>
          </a:p>
          <a:p>
            <a:pPr>
              <a:buFontTx/>
              <a:buNone/>
              <a:defRPr/>
            </a:pPr>
            <a:r>
              <a:rPr lang="cs-CZ" altLang="cs-CZ" sz="1600" dirty="0">
                <a:solidFill>
                  <a:srgbClr val="FF0000"/>
                </a:solidFill>
              </a:rPr>
              <a:t>                                       </a:t>
            </a:r>
            <a:r>
              <a:rPr lang="cs-CZ" altLang="cs-CZ" sz="1600" dirty="0"/>
              <a:t>b)  nadzemní šachtová (typ </a:t>
            </a:r>
            <a:r>
              <a:rPr lang="cs-CZ" altLang="cs-CZ" sz="1600" dirty="0" err="1"/>
              <a:t>Nemesker</a:t>
            </a:r>
            <a:r>
              <a:rPr lang="cs-CZ" altLang="cs-CZ" sz="1600" dirty="0"/>
              <a:t>)</a:t>
            </a:r>
          </a:p>
          <a:p>
            <a:pPr>
              <a:buFontTx/>
              <a:buNone/>
              <a:defRPr/>
            </a:pPr>
            <a:endParaRPr lang="cs-CZ" altLang="cs-CZ" sz="135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600" dirty="0"/>
              <a:t> 3.  </a:t>
            </a:r>
            <a:r>
              <a:rPr lang="cs-CZ" altLang="cs-CZ" sz="1600" b="1" dirty="0"/>
              <a:t>střední Čechy</a:t>
            </a:r>
            <a:r>
              <a:rPr lang="cs-CZ" altLang="cs-CZ" sz="1600" dirty="0"/>
              <a:t>:  </a:t>
            </a:r>
            <a:r>
              <a:rPr lang="cs-CZ" sz="1600" dirty="0"/>
              <a:t>Třebovle – </a:t>
            </a:r>
            <a:r>
              <a:rPr lang="cs-CZ" sz="1600" dirty="0" err="1"/>
              <a:t>Broučkov</a:t>
            </a:r>
            <a:r>
              <a:rPr lang="cs-CZ" sz="1600" dirty="0"/>
              <a:t> u Kolína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nález 1</a:t>
            </a:r>
            <a:r>
              <a:rPr lang="pl-PL" sz="1600" dirty="0"/>
              <a:t>893  (+ další 4)</a:t>
            </a: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(doklad  </a:t>
            </a:r>
            <a:r>
              <a:rPr lang="pl-PL" sz="1600" dirty="0"/>
              <a:t>přenosu technologie 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vyroby z Moravy do stř. Čech)</a:t>
            </a:r>
            <a:endParaRPr lang="cs-CZ" altLang="cs-CZ" sz="1600" dirty="0"/>
          </a:p>
          <a:p>
            <a:pPr>
              <a:defRPr/>
            </a:pPr>
            <a:endParaRPr lang="cs-CZ" altLang="cs-CZ" sz="1350" dirty="0"/>
          </a:p>
          <a:p>
            <a:pPr>
              <a:defRPr/>
            </a:pPr>
            <a:r>
              <a:rPr lang="pl-PL" sz="1600" b="1" dirty="0"/>
              <a:t>Polsko:</a:t>
            </a:r>
            <a:r>
              <a:rPr lang="pl-PL" sz="1600" dirty="0"/>
              <a:t>   Moczydlnica Klasztorna (</a:t>
            </a:r>
            <a:r>
              <a:rPr lang="cs-CZ" sz="1600" dirty="0"/>
              <a:t>9. – 10. stol.) 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analogické pece (typologicky i </a:t>
            </a:r>
            <a:r>
              <a:rPr lang="cs-CZ" sz="1600" dirty="0" err="1"/>
              <a:t>prům</a:t>
            </a:r>
            <a:r>
              <a:rPr lang="cs-CZ" sz="1600" dirty="0"/>
              <a:t>. nístěje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0,5 m)</a:t>
            </a:r>
            <a:endParaRPr lang="cs-CZ" altLang="cs-CZ" sz="1600" dirty="0"/>
          </a:p>
          <a:p>
            <a:pPr>
              <a:defRPr/>
            </a:pPr>
            <a:endParaRPr lang="cs-CZ" altLang="cs-CZ" sz="1500" dirty="0"/>
          </a:p>
          <a:p>
            <a:pPr>
              <a:defRPr/>
            </a:pPr>
            <a:endParaRPr lang="cs-CZ" altLang="cs-CZ" sz="1500" dirty="0"/>
          </a:p>
          <a:p>
            <a:pPr>
              <a:defRPr/>
            </a:pPr>
            <a:endParaRPr lang="cs-CZ" altLang="cs-CZ" sz="1500" dirty="0"/>
          </a:p>
          <a:p>
            <a:pPr>
              <a:defRPr/>
            </a:pPr>
            <a:endParaRPr lang="cs-CZ" sz="1500" dirty="0"/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64EBB4C6-EEB4-4827-815C-D084CC1DE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05154"/>
            <a:ext cx="4895850" cy="44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80FA864F-5B5A-4977-B1D7-B4144120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0383" y="4875620"/>
            <a:ext cx="4760117" cy="194745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1400" b="1" dirty="0">
                <a:solidFill>
                  <a:srgbClr val="FF0000"/>
                </a:solidFill>
                <a:latin typeface="+mn-lt"/>
              </a:rPr>
              <a:t>Základní typy raně středověkých pecí:</a:t>
            </a:r>
          </a:p>
          <a:p>
            <a:pPr eaLnBrk="1" hangingPunct="1">
              <a:defRPr/>
            </a:pPr>
            <a:endParaRPr lang="cs-CZ" altLang="cs-CZ" sz="1400" b="1" dirty="0">
              <a:latin typeface="+mn-lt"/>
            </a:endParaRPr>
          </a:p>
          <a:p>
            <a:pPr marL="0" indent="0">
              <a:buNone/>
              <a:defRPr/>
            </a:pPr>
            <a:r>
              <a:rPr lang="cs-CZ" altLang="cs-CZ" sz="1400" dirty="0">
                <a:latin typeface="+mn-lt"/>
              </a:rPr>
              <a:t>       a – pec typu  Želechovice:  8.– poč. 10. stol.</a:t>
            </a:r>
          </a:p>
          <a:p>
            <a:pPr marL="0" indent="0">
              <a:buNone/>
              <a:defRPr/>
            </a:pPr>
            <a:r>
              <a:rPr lang="cs-CZ" altLang="cs-CZ" sz="1400" dirty="0">
                <a:latin typeface="+mn-lt"/>
              </a:rPr>
              <a:t>       b – pec s tenkou hrudí:  8.– poč. 10. stol.</a:t>
            </a:r>
          </a:p>
          <a:p>
            <a:pPr marL="0" indent="0">
              <a:buNone/>
              <a:defRPr/>
            </a:pPr>
            <a:r>
              <a:rPr lang="cs-CZ" altLang="cs-CZ" sz="1400" dirty="0">
                <a:latin typeface="+mn-lt"/>
              </a:rPr>
              <a:t>       c – samostatná šachtová pec:  konec 10.–11. stol.</a:t>
            </a:r>
          </a:p>
          <a:p>
            <a:pPr marL="0" indent="0">
              <a:buNone/>
              <a:defRPr/>
            </a:pPr>
            <a:r>
              <a:rPr lang="cs-CZ" altLang="cs-CZ" sz="1400" dirty="0">
                <a:latin typeface="+mn-lt"/>
              </a:rPr>
              <a:t>       d – šachtová pec se zahloubenou nístějí: </a:t>
            </a:r>
          </a:p>
          <a:p>
            <a:pPr marL="0" indent="0">
              <a:buNone/>
              <a:defRPr/>
            </a:pPr>
            <a:r>
              <a:rPr lang="cs-CZ" altLang="cs-CZ" sz="1400" dirty="0">
                <a:latin typeface="+mn-lt"/>
              </a:rPr>
              <a:t>             konec 10.–11. stol.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F3934763-D806-4BC7-9C71-09CBB3F0B0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6100" y="238125"/>
            <a:ext cx="6172200" cy="85725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                           </a:t>
            </a:r>
            <a:r>
              <a:rPr lang="cs-CZ" altLang="cs-CZ" sz="2400" b="1" dirty="0" err="1">
                <a:solidFill>
                  <a:srgbClr val="FF0000"/>
                </a:solidFill>
              </a:rPr>
              <a:t>Sekerovité</a:t>
            </a:r>
            <a:r>
              <a:rPr lang="cs-CZ" altLang="cs-CZ" sz="2400" b="1" dirty="0">
                <a:solidFill>
                  <a:srgbClr val="FF0000"/>
                </a:solidFill>
              </a:rPr>
              <a:t> hřivny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4D93B4-1976-433F-B88C-9D19C37DF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1219200"/>
            <a:ext cx="9791700" cy="56388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1600" b="1" dirty="0"/>
              <a:t>Čechy  </a:t>
            </a:r>
            <a:r>
              <a:rPr lang="cs-CZ" sz="1600" dirty="0"/>
              <a:t>–  zcela chybí  (jediná ze sídliště v Miskovicích – Hořanech u Kutné Hory)</a:t>
            </a:r>
          </a:p>
          <a:p>
            <a:pPr>
              <a:defRPr/>
            </a:pPr>
            <a:r>
              <a:rPr lang="cs-CZ" sz="1600" b="1" dirty="0"/>
              <a:t>Morava  </a:t>
            </a:r>
            <a:r>
              <a:rPr lang="cs-CZ" sz="1600" dirty="0"/>
              <a:t>–  přes 700 ks. (v 90. letech); dříve spojovány s útoky Maďarů, dnes ekonomika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–  depoty z hřiven: Mikulčice IV, Staré Zámky II, </a:t>
            </a:r>
            <a:r>
              <a:rPr lang="pt-BR" sz="1600" dirty="0"/>
              <a:t>St</a:t>
            </a:r>
            <a:r>
              <a:rPr lang="cs-CZ" sz="1600" dirty="0"/>
              <a:t>.</a:t>
            </a:r>
            <a:r>
              <a:rPr lang="pt-BR" sz="1600" dirty="0"/>
              <a:t> město II a III</a:t>
            </a:r>
            <a:r>
              <a:rPr lang="cs-CZ" sz="1600" dirty="0"/>
              <a:t> </a:t>
            </a:r>
            <a:r>
              <a:rPr lang="cs-CZ" sz="1600" dirty="0" err="1"/>
              <a:t>Pohansko</a:t>
            </a:r>
            <a:r>
              <a:rPr lang="cs-CZ" sz="1600" dirty="0"/>
              <a:t> (75)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–  nálezy </a:t>
            </a:r>
            <a:r>
              <a:rPr lang="pl-PL" sz="1600" dirty="0"/>
              <a:t>i ze sídlištních objektů a vrstev (Mikulčice-Valy (314 ks.)</a:t>
            </a:r>
            <a:endParaRPr lang="cs-CZ" sz="1600" dirty="0"/>
          </a:p>
          <a:p>
            <a:pPr>
              <a:defRPr/>
            </a:pPr>
            <a:r>
              <a:rPr lang="cs-CZ" sz="1600" b="1" dirty="0"/>
              <a:t>Slovensko  </a:t>
            </a:r>
            <a:r>
              <a:rPr lang="cs-CZ" sz="1600" dirty="0"/>
              <a:t>–  D. </a:t>
            </a:r>
            <a:r>
              <a:rPr lang="cs-CZ" sz="1600" dirty="0" err="1"/>
              <a:t>Bialeková</a:t>
            </a:r>
            <a:r>
              <a:rPr lang="cs-CZ" sz="1600" dirty="0"/>
              <a:t>:  výskyt </a:t>
            </a:r>
            <a:r>
              <a:rPr lang="pl-PL" sz="1600" dirty="0"/>
              <a:t>od konce 8. do začátku 10. stol. (rozlišila 3 typy: I až III)</a:t>
            </a:r>
          </a:p>
          <a:p>
            <a:pPr>
              <a:defRPr/>
            </a:pPr>
            <a:r>
              <a:rPr lang="pl-PL" sz="1600" b="1" dirty="0"/>
              <a:t>Polsko, Maďarsko, Bulharsko, Slovinsko </a:t>
            </a:r>
            <a:r>
              <a:rPr lang="pl-PL" sz="1600" dirty="0"/>
              <a:t>(v říčním korytu řeky Lublanice)</a:t>
            </a:r>
          </a:p>
          <a:p>
            <a:pPr>
              <a:defRPr/>
            </a:pPr>
            <a:r>
              <a:rPr lang="pl-PL" sz="1600" b="1" dirty="0"/>
              <a:t>Skandinávie  </a:t>
            </a:r>
            <a:r>
              <a:rPr lang="pl-PL" sz="1600" dirty="0"/>
              <a:t>–  Norsko, Dánsko</a:t>
            </a:r>
            <a:endParaRPr lang="cs-CZ" sz="1600" dirty="0"/>
          </a:p>
          <a:p>
            <a:pPr marL="0" indent="0">
              <a:buNone/>
              <a:defRPr/>
            </a:pPr>
            <a:endParaRPr lang="cs-CZ" sz="1200" dirty="0"/>
          </a:p>
          <a:p>
            <a:pPr>
              <a:defRPr/>
            </a:pPr>
            <a:r>
              <a:rPr lang="cs-CZ" sz="1600" b="1" dirty="0"/>
              <a:t>Příčiny ukládání  </a:t>
            </a:r>
            <a:r>
              <a:rPr lang="cs-CZ" sz="1600" dirty="0"/>
              <a:t>–  majetek ukrytý před nebezpečím nebo kvůli vojenské či politické krizi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–  funkce:  jednoznačně nezodpovězena, na VM </a:t>
            </a:r>
            <a:r>
              <a:rPr lang="cs-CZ" sz="1600" dirty="0" err="1"/>
              <a:t>předmincovní</a:t>
            </a:r>
            <a:r>
              <a:rPr lang="cs-CZ" sz="1600" dirty="0"/>
              <a:t> platidlo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–  B. Novotný pokládal deponování za doklad agrárního kultu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–  F. </a:t>
            </a:r>
            <a:r>
              <a:rPr lang="cs-CZ" sz="1600" dirty="0" err="1"/>
              <a:t>Curta</a:t>
            </a:r>
            <a:r>
              <a:rPr lang="cs-CZ" sz="1600" dirty="0"/>
              <a:t>:  daně odváděné obyvatelstvem do centra</a:t>
            </a:r>
            <a:endParaRPr lang="cs-CZ" sz="1600" b="1" dirty="0"/>
          </a:p>
          <a:p>
            <a:pPr>
              <a:defRPr/>
            </a:pPr>
            <a:endParaRPr lang="cs-CZ" sz="1200" b="1" dirty="0"/>
          </a:p>
          <a:p>
            <a:pPr>
              <a:defRPr/>
            </a:pPr>
            <a:r>
              <a:rPr lang="cs-CZ" sz="1600" b="1" dirty="0"/>
              <a:t>Bořivoj Dostál  </a:t>
            </a:r>
            <a:r>
              <a:rPr lang="cs-CZ" sz="1600" dirty="0"/>
              <a:t>–  směnný ekvivalent vedle lněných šátečků (Ibrahim Ibn </a:t>
            </a:r>
            <a:r>
              <a:rPr lang="cs-CZ" sz="1600" dirty="0" err="1"/>
              <a:t>Jakúb</a:t>
            </a:r>
            <a:r>
              <a:rPr lang="cs-CZ" sz="1600" dirty="0"/>
              <a:t>: 10 za jeden peníz (</a:t>
            </a:r>
            <a:r>
              <a:rPr lang="cs-CZ" sz="1600" dirty="0" err="1"/>
              <a:t>kinšár</a:t>
            </a:r>
            <a:r>
              <a:rPr lang="cs-CZ" sz="1600" dirty="0"/>
              <a:t>) – denár?)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–   forma symbolického </a:t>
            </a:r>
            <a:r>
              <a:rPr lang="cs-CZ" sz="1600" dirty="0" err="1"/>
              <a:t>předmincovního</a:t>
            </a:r>
            <a:r>
              <a:rPr lang="cs-CZ" sz="1600" dirty="0"/>
              <a:t> platidla na VM (4 typy)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–   přepočítal hodnotu hřivny vůči jiným komoditám:</a:t>
            </a:r>
          </a:p>
          <a:p>
            <a:pPr marL="0" indent="0">
              <a:buNone/>
              <a:defRPr/>
            </a:pPr>
            <a:r>
              <a:rPr lang="cs-CZ" sz="1200" dirty="0"/>
              <a:t>                             </a:t>
            </a:r>
          </a:p>
          <a:p>
            <a:pPr marL="0" indent="0">
              <a:buNone/>
              <a:defRPr/>
            </a:pPr>
            <a:r>
              <a:rPr lang="cs-CZ" sz="1600" dirty="0"/>
              <a:t>         </a:t>
            </a:r>
            <a:r>
              <a:rPr lang="cs-CZ" sz="1600" b="1" dirty="0"/>
              <a:t>Hřivna:  </a:t>
            </a:r>
            <a:r>
              <a:rPr lang="cs-CZ" sz="1600" dirty="0"/>
              <a:t>3,7 libry železa = 1,5 denárů = 15 slepic = pšenice pro člověka na 45 dní =  ječmen pro koně na 60 dní </a:t>
            </a:r>
          </a:p>
          <a:p>
            <a:pPr marL="0" indent="0">
              <a:buNone/>
              <a:defRPr/>
            </a:pPr>
            <a:endParaRPr lang="cs-CZ" sz="12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9FEFCAE9-5C50-43CB-AA2A-9A51F4A595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62125" y="120541"/>
            <a:ext cx="3324225" cy="1143000"/>
          </a:xfrm>
        </p:spPr>
        <p:txBody>
          <a:bodyPr/>
          <a:lstStyle/>
          <a:p>
            <a:pPr eaLnBrk="1" hangingPunct="1"/>
            <a:r>
              <a:rPr lang="cs-CZ" altLang="cs-CZ" sz="3200" b="1" dirty="0" err="1">
                <a:solidFill>
                  <a:srgbClr val="FF0000"/>
                </a:solidFill>
              </a:rPr>
              <a:t>Sekerovité</a:t>
            </a:r>
            <a:r>
              <a:rPr lang="cs-CZ" altLang="cs-CZ" sz="3200" b="1" dirty="0">
                <a:solidFill>
                  <a:srgbClr val="FF0000"/>
                </a:solidFill>
              </a:rPr>
              <a:t> hřivny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590378D4-2B2B-409C-B51E-6416D9ABA2BF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559991" y="1263541"/>
            <a:ext cx="6083301" cy="4454525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Slovensko:  </a:t>
            </a:r>
            <a:r>
              <a:rPr lang="cs-CZ" altLang="cs-CZ" sz="2000" b="1" dirty="0" err="1"/>
              <a:t>Bíňa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Pobedim</a:t>
            </a:r>
            <a:r>
              <a:rPr lang="cs-CZ" altLang="cs-CZ" sz="2000" b="1" dirty="0"/>
              <a:t>, Bojná</a:t>
            </a:r>
            <a:r>
              <a:rPr lang="cs-CZ" altLang="cs-CZ" sz="2000" dirty="0"/>
              <a:t>,  </a:t>
            </a:r>
            <a:r>
              <a:rPr lang="cs-CZ" altLang="cs-CZ" sz="2000" b="1" dirty="0"/>
              <a:t>Pružina, 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                     </a:t>
            </a:r>
            <a:r>
              <a:rPr lang="cs-CZ" altLang="cs-CZ" sz="2000" b="1" dirty="0" err="1"/>
              <a:t>Gajary</a:t>
            </a:r>
            <a:r>
              <a:rPr lang="cs-CZ" altLang="cs-CZ" sz="2000" b="1" dirty="0"/>
              <a:t>-pustina, </a:t>
            </a:r>
            <a:r>
              <a:rPr lang="cs-CZ" altLang="cs-CZ" sz="2000" b="1" dirty="0" err="1"/>
              <a:t>Vrablicovo</a:t>
            </a:r>
            <a:r>
              <a:rPr lang="cs-CZ" altLang="cs-CZ" sz="2000" b="1" dirty="0"/>
              <a:t>, </a:t>
            </a:r>
            <a:r>
              <a:rPr lang="cs-CZ" altLang="cs-CZ" sz="2000" b="1" dirty="0" err="1"/>
              <a:t>Kúty</a:t>
            </a:r>
            <a:r>
              <a:rPr lang="cs-CZ" altLang="cs-CZ" sz="2000" dirty="0"/>
              <a:t> </a:t>
            </a:r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Morava: </a:t>
            </a:r>
            <a:r>
              <a:rPr lang="cs-CZ" altLang="cs-CZ" sz="2000" b="1" dirty="0" err="1"/>
              <a:t>Pohansko</a:t>
            </a:r>
            <a:r>
              <a:rPr lang="cs-CZ" altLang="cs-CZ" sz="2000" b="1" dirty="0"/>
              <a:t>, </a:t>
            </a:r>
          </a:p>
          <a:p>
            <a:pPr eaLnBrk="1" hangingPunct="1"/>
            <a:r>
              <a:rPr lang="cs-CZ" altLang="cs-CZ" sz="2000" b="1" dirty="0"/>
              <a:t>3 skupiny:  200 – 700g</a:t>
            </a:r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                     80 – 120g </a:t>
            </a:r>
          </a:p>
          <a:p>
            <a:pPr marL="0" indent="0" eaLnBrk="1" hangingPunct="1">
              <a:buNone/>
            </a:pPr>
            <a:r>
              <a:rPr lang="cs-CZ" altLang="cs-CZ" sz="2000" b="1" dirty="0"/>
              <a:t>                           60 – 80g </a:t>
            </a:r>
          </a:p>
        </p:txBody>
      </p:sp>
      <p:pic>
        <p:nvPicPr>
          <p:cNvPr id="36868" name="Picture 4" descr="hrivny+pobedim">
            <a:extLst>
              <a:ext uri="{FF2B5EF4-FFF2-40B4-BE49-F238E27FC236}">
                <a16:creationId xmlns:a16="http://schemas.microsoft.com/office/drawing/2014/main" id="{88CD8B2B-2553-4AF5-9C91-82E32CFBD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260231"/>
            <a:ext cx="2457450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DECC5C1E-1476-4E2B-AFB0-D0B0B0162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354" y="4597769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 err="1">
                <a:latin typeface="+mn-lt"/>
              </a:rPr>
              <a:t>Pobedim</a:t>
            </a:r>
            <a:r>
              <a:rPr lang="cs-CZ" altLang="cs-CZ" sz="1600" b="1" dirty="0">
                <a:latin typeface="+mn-lt"/>
              </a:rPr>
              <a:t> </a:t>
            </a:r>
          </a:p>
        </p:txBody>
      </p:sp>
      <p:pic>
        <p:nvPicPr>
          <p:cNvPr id="36871" name="Picture 7" descr="8">
            <a:extLst>
              <a:ext uri="{FF2B5EF4-FFF2-40B4-BE49-F238E27FC236}">
                <a16:creationId xmlns:a16="http://schemas.microsoft.com/office/drawing/2014/main" id="{BCDB6FF2-1F64-42D0-8A00-438652B3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173968"/>
            <a:ext cx="3165474" cy="346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426413_10150640700102347_669457346_8789549_1846936043_n">
            <a:extLst>
              <a:ext uri="{FF2B5EF4-FFF2-40B4-BE49-F238E27FC236}">
                <a16:creationId xmlns:a16="http://schemas.microsoft.com/office/drawing/2014/main" id="{C3D8CFA8-8AE3-48A5-AEF0-FAD633C3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67" y="3752122"/>
            <a:ext cx="3852070" cy="278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Text Box 9">
            <a:extLst>
              <a:ext uri="{FF2B5EF4-FFF2-40B4-BE49-F238E27FC236}">
                <a16:creationId xmlns:a16="http://schemas.microsoft.com/office/drawing/2014/main" id="{1223B999-6ED3-4781-8B63-0F78DEA4E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813" y="6514306"/>
            <a:ext cx="26514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latin typeface="+mn-lt"/>
              </a:rPr>
              <a:t>Hradisko Pružina (9/10. stol.)</a:t>
            </a:r>
          </a:p>
        </p:txBody>
      </p:sp>
      <p:pic>
        <p:nvPicPr>
          <p:cNvPr id="36874" name="Picture 10" descr="bojna%CC%81">
            <a:extLst>
              <a:ext uri="{FF2B5EF4-FFF2-40B4-BE49-F238E27FC236}">
                <a16:creationId xmlns:a16="http://schemas.microsoft.com/office/drawing/2014/main" id="{06C45269-A968-4B91-A6D6-8DD99B449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572" y="3662339"/>
            <a:ext cx="4960143" cy="309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FC70F4-6F2A-EE6A-CC74-F96C14A6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825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F2B11A-EC28-0E46-15D1-71368ADB7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201738"/>
            <a:ext cx="11820525" cy="5808661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cs-CZ" sz="7200" b="1" dirty="0">
                <a:effectLst/>
                <a:ea typeface="Times New Roman" panose="02020603050405020304" pitchFamily="18" charset="0"/>
              </a:rPr>
              <a:t>konec 8. stol</a:t>
            </a:r>
            <a:r>
              <a:rPr lang="cs-CZ" sz="7200" dirty="0">
                <a:effectLst/>
                <a:ea typeface="Times New Roman" panose="02020603050405020304" pitchFamily="18" charset="0"/>
              </a:rPr>
              <a:t>. –  dovršen integrační proces </a:t>
            </a:r>
            <a:r>
              <a:rPr lang="cs-CZ" sz="7200" dirty="0" err="1">
                <a:effectLst/>
                <a:ea typeface="Times New Roman" panose="02020603050405020304" pitchFamily="18" charset="0"/>
              </a:rPr>
              <a:t>naddunajských</a:t>
            </a:r>
            <a:r>
              <a:rPr lang="cs-CZ" sz="7200" dirty="0">
                <a:effectLst/>
                <a:ea typeface="Times New Roman" panose="02020603050405020304" pitchFamily="18" charset="0"/>
              </a:rPr>
              <a:t> Slovanů,</a:t>
            </a:r>
          </a:p>
          <a:p>
            <a:pPr algn="just"/>
            <a:r>
              <a:rPr lang="cs-CZ" sz="7200" b="1" dirty="0">
                <a:ea typeface="Times New Roman" panose="02020603050405020304" pitchFamily="18" charset="0"/>
              </a:rPr>
              <a:t>p</a:t>
            </a:r>
            <a:r>
              <a:rPr lang="cs-CZ" sz="7200" b="1" dirty="0">
                <a:effectLst/>
                <a:ea typeface="Times New Roman" panose="02020603050405020304" pitchFamily="18" charset="0"/>
              </a:rPr>
              <a:t>oč. 9.   </a:t>
            </a:r>
            <a:r>
              <a:rPr lang="cs-CZ" sz="7200" dirty="0">
                <a:effectLst/>
                <a:ea typeface="Times New Roman" panose="02020603050405020304" pitchFamily="18" charset="0"/>
              </a:rPr>
              <a:t>–  vznik dvou územních jednotek:   </a:t>
            </a:r>
            <a:r>
              <a:rPr lang="cs-CZ" sz="7200" b="1" dirty="0">
                <a:effectLst/>
                <a:ea typeface="Times New Roman" panose="02020603050405020304" pitchFamily="18" charset="0"/>
              </a:rPr>
              <a:t>Stará Morava a </a:t>
            </a:r>
            <a:r>
              <a:rPr lang="cs-CZ" sz="7200" b="1" dirty="0" err="1">
                <a:effectLst/>
                <a:ea typeface="Times New Roman" panose="02020603050405020304" pitchFamily="18" charset="0"/>
              </a:rPr>
              <a:t>Nitransko</a:t>
            </a:r>
            <a:r>
              <a:rPr lang="cs-CZ" sz="7200" b="1" dirty="0">
                <a:effectLst/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cs-CZ" sz="7200" dirty="0">
                <a:ea typeface="Times New Roman" panose="02020603050405020304" pitchFamily="18" charset="0"/>
              </a:rPr>
              <a:t>                   </a:t>
            </a:r>
            <a:r>
              <a:rPr lang="cs-CZ" sz="7200" dirty="0">
                <a:effectLst/>
                <a:ea typeface="Times New Roman" panose="02020603050405020304" pitchFamily="18" charset="0"/>
              </a:rPr>
              <a:t>–   sjednocení:</a:t>
            </a:r>
            <a:r>
              <a:rPr lang="cs-CZ" sz="7200" b="1" dirty="0">
                <a:effectLst/>
                <a:ea typeface="Times New Roman" panose="02020603050405020304" pitchFamily="18" charset="0"/>
              </a:rPr>
              <a:t>   Velká Moravia (</a:t>
            </a:r>
            <a:r>
              <a:rPr lang="cs-CZ" sz="7200" b="1" dirty="0" err="1">
                <a:ea typeface="Times New Roman" panose="02020603050405020304" pitchFamily="18" charset="0"/>
              </a:rPr>
              <a:t>M</a:t>
            </a:r>
            <a:r>
              <a:rPr lang="cs-CZ" sz="7200" b="1" dirty="0" err="1">
                <a:effectLst/>
                <a:ea typeface="Times New Roman" panose="02020603050405020304" pitchFamily="18" charset="0"/>
              </a:rPr>
              <a:t>egale</a:t>
            </a:r>
            <a:r>
              <a:rPr lang="cs-CZ" sz="72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7200" b="1" dirty="0" err="1">
                <a:effectLst/>
                <a:ea typeface="Times New Roman" panose="02020603050405020304" pitchFamily="18" charset="0"/>
              </a:rPr>
              <a:t>Morabia</a:t>
            </a:r>
            <a:r>
              <a:rPr lang="cs-CZ" sz="7200" b="1" dirty="0">
                <a:effectLst/>
                <a:ea typeface="Times New Roman" panose="02020603050405020304" pitchFamily="18" charset="0"/>
              </a:rPr>
              <a:t>) </a:t>
            </a:r>
          </a:p>
          <a:p>
            <a:pPr marL="0" indent="0" algn="just">
              <a:buNone/>
            </a:pPr>
            <a:r>
              <a:rPr lang="cs-CZ" sz="7200" dirty="0">
                <a:ea typeface="Times New Roman" panose="02020603050405020304" pitchFamily="18" charset="0"/>
              </a:rPr>
              <a:t>                   </a:t>
            </a:r>
            <a:r>
              <a:rPr lang="cs-CZ" sz="7200" dirty="0">
                <a:effectLst/>
                <a:ea typeface="Times New Roman" panose="02020603050405020304" pitchFamily="18" charset="0"/>
              </a:rPr>
              <a:t>–   název v </a:t>
            </a:r>
            <a:r>
              <a:rPr lang="cs-CZ" altLang="cs-CZ" sz="7200" dirty="0">
                <a:cs typeface="Calibri" panose="020F0502020204030204" pitchFamily="34" charset="0"/>
              </a:rPr>
              <a:t>pol. 10. stol.:   </a:t>
            </a:r>
            <a:r>
              <a:rPr lang="cs-CZ" altLang="cs-CZ" sz="7200" dirty="0" err="1">
                <a:cs typeface="Calibri" panose="020F0502020204030204" pitchFamily="34" charset="0"/>
              </a:rPr>
              <a:t>byantský</a:t>
            </a:r>
            <a:r>
              <a:rPr lang="cs-CZ" altLang="cs-CZ" sz="7200" dirty="0">
                <a:cs typeface="Calibri" panose="020F0502020204030204" pitchFamily="34" charset="0"/>
              </a:rPr>
              <a:t> císař Konstantin </a:t>
            </a:r>
            <a:r>
              <a:rPr lang="cs-CZ" altLang="cs-CZ" sz="7200" dirty="0" err="1">
                <a:cs typeface="Calibri" panose="020F0502020204030204" pitchFamily="34" charset="0"/>
              </a:rPr>
              <a:t>Porfyrogenetos</a:t>
            </a:r>
            <a:r>
              <a:rPr lang="cs-CZ" altLang="cs-CZ" sz="7200" dirty="0">
                <a:cs typeface="Calibri" panose="020F0502020204030204" pitchFamily="34" charset="0"/>
              </a:rPr>
              <a:t> (De </a:t>
            </a:r>
            <a:r>
              <a:rPr lang="cs-CZ" altLang="cs-CZ" sz="7200" dirty="0" err="1">
                <a:cs typeface="Calibri" panose="020F0502020204030204" pitchFamily="34" charset="0"/>
              </a:rPr>
              <a:t>administrando</a:t>
            </a:r>
            <a:r>
              <a:rPr lang="cs-CZ" altLang="cs-CZ" sz="7200" dirty="0">
                <a:cs typeface="Calibri" panose="020F0502020204030204" pitchFamily="34" charset="0"/>
              </a:rPr>
              <a:t> </a:t>
            </a:r>
            <a:r>
              <a:rPr lang="cs-CZ" altLang="cs-CZ" sz="7200" dirty="0" err="1">
                <a:cs typeface="Calibri" panose="020F0502020204030204" pitchFamily="34" charset="0"/>
              </a:rPr>
              <a:t>imperio</a:t>
            </a:r>
            <a:r>
              <a:rPr lang="cs-CZ" altLang="cs-CZ" sz="7200" dirty="0">
                <a:cs typeface="Calibri" panose="020F0502020204030204" pitchFamily="34" charset="0"/>
              </a:rPr>
              <a:t>) </a:t>
            </a:r>
          </a:p>
          <a:p>
            <a:pPr marL="0" indent="0" eaLnBrk="1" hangingPunct="1">
              <a:buNone/>
            </a:pPr>
            <a:endParaRPr lang="cs-CZ" altLang="cs-CZ" sz="7200" dirty="0">
              <a:cs typeface="Calibri" panose="020F0502020204030204" pitchFamily="34" charset="0"/>
            </a:endParaRPr>
          </a:p>
          <a:p>
            <a:pPr algn="just"/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7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a)  latinské</a:t>
            </a:r>
            <a:r>
              <a:rPr lang="cs-CZ" sz="7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 </a:t>
            </a:r>
          </a:p>
          <a:p>
            <a:pPr marL="0" indent="0" algn="just">
              <a:buNone/>
            </a:pP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Annales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regni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Francorum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–  Letopisy království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Fanků</a:t>
            </a:r>
            <a:endParaRPr lang="cs-CZ" sz="72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72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Annales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fuldenses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–  Letopisy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fuldského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opatství (</a:t>
            </a:r>
            <a:r>
              <a:rPr lang="cs-CZ" sz="7200" dirty="0">
                <a:ea typeface="Times New Roman" panose="02020603050405020304" pitchFamily="18" charset="0"/>
                <a:cs typeface="Calibri" panose="020F0502020204030204" pitchFamily="34" charset="0"/>
              </a:rPr>
              <a:t>u Frankfurtu n. M.) </a:t>
            </a:r>
            <a:endParaRPr lang="cs-CZ" sz="72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De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conversione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Bagoariorum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et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Carantanorum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libelus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 O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pokřestění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Bavorů a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Korutanců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(v </a:t>
            </a:r>
            <a:r>
              <a:rPr lang="cs-CZ" sz="7200" dirty="0"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alcburku)</a:t>
            </a:r>
          </a:p>
          <a:p>
            <a:pPr marL="0" indent="0">
              <a:buNone/>
            </a:pPr>
            <a:endParaRPr lang="cs-CZ" sz="72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7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b)  arabské:</a:t>
            </a:r>
            <a:r>
              <a:rPr lang="cs-CZ" sz="7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</a:p>
          <a:p>
            <a:pPr marL="0" indent="0" algn="just">
              <a:buNone/>
            </a:pPr>
            <a:r>
              <a:rPr lang="cs-CZ" sz="72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Ibn </a:t>
            </a:r>
            <a:r>
              <a:rPr lang="cs-CZ" sz="72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Rust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– arabský cestovatel (zmínka o Svatoplukovi)</a:t>
            </a:r>
          </a:p>
          <a:p>
            <a:pPr marL="0" indent="0" algn="just">
              <a:buNone/>
            </a:pP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cs-CZ" sz="72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cs-CZ" sz="72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c)  staroslověnské</a:t>
            </a:r>
            <a:r>
              <a:rPr lang="cs-CZ" sz="72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</a:t>
            </a:r>
          </a:p>
          <a:p>
            <a:pPr marL="0" indent="0" algn="just">
              <a:buNone/>
            </a:pP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Životy Konstantina a Metoděje  –  tzv. Panonské legendy</a:t>
            </a:r>
            <a:r>
              <a:rPr lang="cs-CZ" sz="7200" dirty="0"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cs-CZ" sz="7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hlaholské písmo) </a:t>
            </a:r>
          </a:p>
          <a:p>
            <a:pPr marL="0" indent="0" algn="l">
              <a:buNone/>
            </a:pPr>
            <a:r>
              <a:rPr lang="cs-CZ" sz="7200" dirty="0">
                <a:solidFill>
                  <a:srgbClr val="333333"/>
                </a:solidFill>
              </a:rPr>
              <a:t>                                                                         (</a:t>
            </a:r>
            <a:r>
              <a:rPr lang="cs-CZ" sz="7200" b="0" i="0" u="none" strike="noStrike" baseline="0" dirty="0">
                <a:solidFill>
                  <a:srgbClr val="333333"/>
                </a:solidFill>
              </a:rPr>
              <a:t>napsány po vzoru byzantských legend)</a:t>
            </a:r>
            <a:endParaRPr lang="cs-CZ" sz="7200" dirty="0">
              <a:effectLst/>
              <a:ea typeface="Times New Roman" panose="02020603050405020304" pitchFamily="18" charset="0"/>
            </a:endParaRPr>
          </a:p>
          <a:p>
            <a:pPr algn="just"/>
            <a:endParaRPr lang="cs-CZ" sz="8000" dirty="0"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8000" dirty="0">
                <a:effectLst/>
                <a:ea typeface="Times New Roman" panose="02020603050405020304" pitchFamily="18" charset="0"/>
              </a:rPr>
              <a:t> 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3467076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1EFE0B-FBBD-EFB6-4F91-7A5F17C7B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07" t="19584" r="39062" b="23235"/>
          <a:stretch/>
        </p:blipFill>
        <p:spPr>
          <a:xfrm>
            <a:off x="466726" y="-39421"/>
            <a:ext cx="5796660" cy="68974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E76462-95DC-A6D4-3D58-471DAD7E60BD}"/>
              </a:ext>
            </a:extLst>
          </p:cNvPr>
          <p:cNvSpPr txBox="1"/>
          <p:nvPr/>
        </p:nvSpPr>
        <p:spPr>
          <a:xfrm>
            <a:off x="6385814" y="757861"/>
            <a:ext cx="526034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 u="none" strike="noStrike" baseline="0" dirty="0">
                <a:solidFill>
                  <a:srgbClr val="FF0000"/>
                </a:solidFill>
                <a:latin typeface="EtelkaTextPro-Bold"/>
              </a:rPr>
              <a:t>Mikulčice – Valy</a:t>
            </a:r>
            <a:r>
              <a:rPr lang="cs-CZ" sz="2400" b="1" dirty="0">
                <a:solidFill>
                  <a:srgbClr val="FF0000"/>
                </a:solidFill>
                <a:latin typeface="EtelkaTextPro-Bold"/>
              </a:rPr>
              <a:t>:</a:t>
            </a:r>
            <a:endParaRPr lang="cs-CZ" sz="2400" b="1" i="0" u="none" strike="noStrike" baseline="0" dirty="0">
              <a:solidFill>
                <a:srgbClr val="FF0000"/>
              </a:solidFill>
              <a:latin typeface="EtelkaTextPro-Bold"/>
            </a:endParaRPr>
          </a:p>
          <a:p>
            <a:pPr algn="l"/>
            <a:endParaRPr lang="cs-CZ" sz="2400" b="1" i="0" u="none" strike="noStrike" baseline="0" dirty="0">
              <a:solidFill>
                <a:srgbClr val="FF0000"/>
              </a:solidFill>
              <a:latin typeface="EtelkaTextPro-Bold"/>
            </a:endParaRP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Situační plán aglomerace: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 – SZ brána předhradí;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2 – Z brána akropole;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3 – SV brána akropole;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4 – příkop mezi předhradím a akropolí;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5 – příkop jižně od baziliky;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6 – příkop mezi bazilikou a „palácem“;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7 – palisádové ohrazení u baziliky (3. kostel);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8 – stopy palisád nebo plotů u „paláce“;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 9 – cesta a palisáda kolem 4. kostela;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10 – průběh zaniklých říčních ramen;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11 – opevněni;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12 – brána;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13 – most;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14 – příkop;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15 – ohrazení;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16 – pohřebiště, skupina hrobů;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17 – prozkoumaná plocha;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18 – terénní hrana; </a:t>
            </a:r>
          </a:p>
          <a:p>
            <a:pPr algn="l"/>
            <a:r>
              <a:rPr lang="cs-CZ" sz="1600" b="0" i="0" u="none" strike="noStrike" baseline="0" dirty="0">
                <a:solidFill>
                  <a:srgbClr val="333333"/>
                </a:solidFill>
                <a:latin typeface="EtelkaLight"/>
              </a:rPr>
              <a:t>19 – zavedené číslování kostelů. 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0BD330D-43C2-0706-32D8-C5C69BA3A067}"/>
              </a:ext>
            </a:extLst>
          </p:cNvPr>
          <p:cNvSpPr txBox="1"/>
          <p:nvPr/>
        </p:nvSpPr>
        <p:spPr>
          <a:xfrm>
            <a:off x="3886200" y="3266240"/>
            <a:ext cx="6783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palác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978DCC9-66BF-2D29-4794-EC5107298723}"/>
              </a:ext>
            </a:extLst>
          </p:cNvPr>
          <p:cNvSpPr txBox="1"/>
          <p:nvPr/>
        </p:nvSpPr>
        <p:spPr>
          <a:xfrm>
            <a:off x="4863675" y="2505075"/>
            <a:ext cx="12323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šperkařská </a:t>
            </a:r>
          </a:p>
          <a:p>
            <a:r>
              <a:rPr lang="cs-CZ" dirty="0"/>
              <a:t>    dílna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956D78E-77E8-F093-F0B8-8E2388AC9825}"/>
              </a:ext>
            </a:extLst>
          </p:cNvPr>
          <p:cNvSpPr txBox="1"/>
          <p:nvPr/>
        </p:nvSpPr>
        <p:spPr>
          <a:xfrm>
            <a:off x="2742066" y="3829050"/>
            <a:ext cx="102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akropole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E1B50BE-DC6C-381D-3B9A-C5595F7FC608}"/>
              </a:ext>
            </a:extLst>
          </p:cNvPr>
          <p:cNvSpPr txBox="1"/>
          <p:nvPr/>
        </p:nvSpPr>
        <p:spPr>
          <a:xfrm>
            <a:off x="1285825" y="2320409"/>
            <a:ext cx="111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předhradí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BA17A6-B45B-7465-769E-FB0B17243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6" t="35945" r="23913" b="28919"/>
          <a:stretch/>
        </p:blipFill>
        <p:spPr>
          <a:xfrm>
            <a:off x="8877300" y="0"/>
            <a:ext cx="3314700" cy="193188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0E247D6-AB5C-50D0-6F98-942DD9D37A8A}"/>
              </a:ext>
            </a:extLst>
          </p:cNvPr>
          <p:cNvSpPr txBox="1"/>
          <p:nvPr/>
        </p:nvSpPr>
        <p:spPr>
          <a:xfrm>
            <a:off x="11101609" y="1562548"/>
            <a:ext cx="903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bazilika</a:t>
            </a:r>
          </a:p>
        </p:txBody>
      </p:sp>
      <p:pic>
        <p:nvPicPr>
          <p:cNvPr id="11" name="Obrázek 1">
            <a:extLst>
              <a:ext uri="{FF2B5EF4-FFF2-40B4-BE49-F238E27FC236}">
                <a16:creationId xmlns:a16="http://schemas.microsoft.com/office/drawing/2014/main" id="{F782C9FE-147F-413C-9443-80CC455D1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5" t="22974" r="37869" b="14563"/>
          <a:stretch>
            <a:fillRect/>
          </a:stretch>
        </p:blipFill>
        <p:spPr bwMode="auto">
          <a:xfrm>
            <a:off x="9935156" y="3429000"/>
            <a:ext cx="2069649" cy="305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A7D90C4-973D-4E43-9CE6-B16295FBC615}"/>
              </a:ext>
            </a:extLst>
          </p:cNvPr>
          <p:cNvSpPr txBox="1"/>
          <p:nvPr/>
        </p:nvSpPr>
        <p:spPr>
          <a:xfrm>
            <a:off x="10363408" y="6417394"/>
            <a:ext cx="18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Rombické šipky</a:t>
            </a:r>
          </a:p>
          <a:p>
            <a:r>
              <a:rPr lang="cs-CZ" sz="1400" b="1" dirty="0"/>
              <a:t>   (nomádské)</a:t>
            </a:r>
          </a:p>
        </p:txBody>
      </p:sp>
    </p:spTree>
    <p:extLst>
      <p:ext uri="{BB962C8B-B14F-4D97-AF65-F5344CB8AC3E}">
        <p14:creationId xmlns:p14="http://schemas.microsoft.com/office/powerpoint/2010/main" val="32650302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F2BCEEC-5769-B1E6-6BC3-AA8CA42EB8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6588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Maďaři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A3CE65E-60AA-0AD2-82BE-3C2CE04BF37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33351" y="885825"/>
            <a:ext cx="12258674" cy="6108701"/>
          </a:xfrm>
        </p:spPr>
        <p:txBody>
          <a:bodyPr>
            <a:normAutofit/>
          </a:bodyPr>
          <a:lstStyle/>
          <a:p>
            <a:pPr marL="609600" indent="-609600">
              <a:defRPr/>
            </a:pPr>
            <a:r>
              <a:rPr lang="cs-CZ" altLang="cs-CZ" sz="1800" b="1" dirty="0"/>
              <a:t>6.stol.:  </a:t>
            </a:r>
            <a:r>
              <a:rPr lang="cs-CZ" altLang="cs-CZ" sz="1800" dirty="0"/>
              <a:t>nomádské </a:t>
            </a:r>
            <a:r>
              <a:rPr lang="cs-CZ" altLang="cs-CZ" sz="1800" dirty="0" err="1">
                <a:cs typeface="Arial" panose="020B0604020202020204" pitchFamily="34" charset="0"/>
              </a:rPr>
              <a:t>polousedlé</a:t>
            </a:r>
            <a:r>
              <a:rPr lang="cs-CZ" altLang="cs-CZ" sz="1800" dirty="0">
                <a:cs typeface="Arial" panose="020B0604020202020204" pitchFamily="34" charset="0"/>
              </a:rPr>
              <a:t> obyvatelstvo: ze </a:t>
            </a:r>
            <a:r>
              <a:rPr lang="cs-CZ" altLang="cs-CZ" sz="1800" dirty="0" err="1">
                <a:cs typeface="Arial" panose="020B0604020202020204" pitchFamily="34" charset="0"/>
              </a:rPr>
              <a:t>stř</a:t>
            </a:r>
            <a:r>
              <a:rPr lang="cs-CZ" altLang="cs-CZ" sz="1800" dirty="0">
                <a:cs typeface="Arial" panose="020B0604020202020204" pitchFamily="34" charset="0"/>
              </a:rPr>
              <a:t>. Uralu k jihu do stepí jižního </a:t>
            </a:r>
            <a:r>
              <a:rPr lang="cs-CZ" altLang="cs-CZ" sz="1800" dirty="0" err="1">
                <a:cs typeface="Arial" panose="020B0604020202020204" pitchFamily="34" charset="0"/>
              </a:rPr>
              <a:t>Zauralí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cs-CZ" altLang="cs-CZ" sz="1800" b="1" dirty="0">
                <a:cs typeface="Arial" panose="020B0604020202020204" pitchFamily="34" charset="0"/>
              </a:rPr>
              <a:t>Pol. 8. stol.  </a:t>
            </a:r>
            <a:r>
              <a:rPr lang="cs-CZ" altLang="cs-CZ" sz="1800" dirty="0">
                <a:cs typeface="Arial" panose="020B0604020202020204" pitchFamily="34" charset="0"/>
              </a:rPr>
              <a:t>–</a:t>
            </a:r>
            <a:r>
              <a:rPr lang="cs-CZ" altLang="cs-CZ" sz="1800" b="1" dirty="0">
                <a:cs typeface="Arial" panose="020B0604020202020204" pitchFamily="34" charset="0"/>
              </a:rPr>
              <a:t>   </a:t>
            </a:r>
            <a:r>
              <a:rPr lang="cs-CZ" sz="1800" dirty="0"/>
              <a:t>z jižního Uralu vyhnání </a:t>
            </a:r>
            <a:r>
              <a:rPr lang="cs-CZ" sz="1800" dirty="0" err="1"/>
              <a:t>Pečeněhy</a:t>
            </a:r>
            <a:r>
              <a:rPr lang="cs-CZ" sz="1800" dirty="0"/>
              <a:t> do dolního Povolží v sousedství Chazarů 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–   osamostatnění </a:t>
            </a:r>
            <a:r>
              <a:rPr lang="cs-CZ" altLang="cs-CZ" sz="1800" dirty="0" err="1">
                <a:cs typeface="Arial" panose="020B0604020202020204" pitchFamily="34" charset="0"/>
              </a:rPr>
              <a:t>protomaďarského</a:t>
            </a:r>
            <a:r>
              <a:rPr lang="cs-CZ" altLang="cs-CZ" sz="1800" dirty="0">
                <a:cs typeface="Arial" panose="020B0604020202020204" pitchFamily="34" charset="0"/>
              </a:rPr>
              <a:t> etnika od </a:t>
            </a:r>
            <a:r>
              <a:rPr lang="cs-CZ" altLang="cs-CZ" sz="1800" dirty="0" err="1">
                <a:cs typeface="Arial" panose="020B0604020202020204" pitchFamily="34" charset="0"/>
              </a:rPr>
              <a:t>západoturkického</a:t>
            </a:r>
            <a:r>
              <a:rPr lang="cs-CZ" altLang="cs-CZ" sz="1800" dirty="0">
                <a:cs typeface="Arial" panose="020B0604020202020204" pitchFamily="34" charset="0"/>
              </a:rPr>
              <a:t> chazarského </a:t>
            </a:r>
            <a:r>
              <a:rPr lang="cs-CZ" altLang="cs-CZ" sz="1800" dirty="0" err="1">
                <a:cs typeface="Arial" panose="020B0604020202020204" pitchFamily="34" charset="0"/>
              </a:rPr>
              <a:t>kaganátu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dokládají:  kočovnické komplexy </a:t>
            </a:r>
            <a:r>
              <a:rPr lang="cs-CZ" altLang="cs-CZ" sz="1800" b="1" dirty="0" err="1">
                <a:cs typeface="Arial" panose="020B0604020202020204" pitchFamily="34" charset="0"/>
              </a:rPr>
              <a:t>pozdněkuštarenkovsko-karakupovského</a:t>
            </a:r>
            <a:r>
              <a:rPr lang="cs-CZ" altLang="cs-CZ" sz="1800" b="1" dirty="0">
                <a:cs typeface="Arial" panose="020B0604020202020204" pitchFamily="34" charset="0"/>
              </a:rPr>
              <a:t> typu: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</a:t>
            </a:r>
            <a:r>
              <a:rPr lang="cs-CZ" altLang="cs-CZ" sz="1800" dirty="0" err="1">
                <a:cs typeface="Arial" panose="020B0604020202020204" pitchFamily="34" charset="0"/>
              </a:rPr>
              <a:t>Sineglazovo</a:t>
            </a:r>
            <a:r>
              <a:rPr lang="cs-CZ" altLang="cs-CZ" sz="1800" dirty="0">
                <a:cs typeface="Arial" panose="020B0604020202020204" pitchFamily="34" charset="0"/>
              </a:rPr>
              <a:t> (mohylník, 1908), </a:t>
            </a:r>
            <a:r>
              <a:rPr lang="cs-CZ" altLang="cs-CZ" sz="1800" dirty="0" err="1">
                <a:cs typeface="Arial" panose="020B0604020202020204" pitchFamily="34" charset="0"/>
              </a:rPr>
              <a:t>Ujelce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cs typeface="Arial" panose="020B0604020202020204" pitchFamily="34" charset="0"/>
              </a:rPr>
              <a:t>Lagerevo</a:t>
            </a:r>
            <a:r>
              <a:rPr lang="cs-CZ" altLang="cs-CZ" sz="1800" dirty="0">
                <a:cs typeface="Arial" panose="020B0604020202020204" pitchFamily="34" charset="0"/>
              </a:rPr>
              <a:t>, </a:t>
            </a:r>
            <a:r>
              <a:rPr lang="cs-CZ" altLang="cs-CZ" sz="1800" dirty="0" err="1">
                <a:cs typeface="Arial" panose="020B0604020202020204" pitchFamily="34" charset="0"/>
              </a:rPr>
              <a:t>Karanajevo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609600" indent="-609600">
              <a:defRPr/>
            </a:pPr>
            <a:r>
              <a:rPr lang="cs-CZ" altLang="cs-CZ" sz="1800" b="1" dirty="0"/>
              <a:t>Poč. 9. stol.  </a:t>
            </a:r>
            <a:r>
              <a:rPr lang="cs-CZ" altLang="cs-CZ" sz="1800" dirty="0"/>
              <a:t>–  </a:t>
            </a:r>
            <a:r>
              <a:rPr lang="cs-CZ" altLang="cs-CZ" sz="1800" dirty="0">
                <a:cs typeface="Arial" panose="020B0604020202020204" pitchFamily="34" charset="0"/>
              </a:rPr>
              <a:t>posun do oblasti </a:t>
            </a:r>
            <a:r>
              <a:rPr lang="cs-CZ" altLang="cs-CZ" sz="1800" dirty="0" err="1">
                <a:cs typeface="Arial" panose="020B0604020202020204" pitchFamily="34" charset="0"/>
              </a:rPr>
              <a:t>vých</a:t>
            </a:r>
            <a:r>
              <a:rPr lang="cs-CZ" altLang="cs-CZ" sz="1800" dirty="0">
                <a:cs typeface="Arial" panose="020B0604020202020204" pitchFamily="34" charset="0"/>
              </a:rPr>
              <a:t>. od dolního Donu a Dněstru do </a:t>
            </a:r>
            <a:r>
              <a:rPr lang="cs-CZ" altLang="cs-CZ" sz="1800" b="1" dirty="0">
                <a:cs typeface="Arial" panose="020B0604020202020204" pitchFamily="34" charset="0"/>
              </a:rPr>
              <a:t>tzv. </a:t>
            </a:r>
            <a:r>
              <a:rPr lang="cs-CZ" altLang="cs-CZ" sz="1800" b="1" dirty="0" err="1">
                <a:cs typeface="Arial" panose="020B0604020202020204" pitchFamily="34" charset="0"/>
              </a:rPr>
              <a:t>Levedie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Konstantin </a:t>
            </a:r>
            <a:r>
              <a:rPr lang="cs-CZ" altLang="cs-CZ" sz="1800" b="1" dirty="0" err="1">
                <a:cs typeface="Arial" panose="020B0604020202020204" pitchFamily="34" charset="0"/>
              </a:rPr>
              <a:t>Porfyrogenetos</a:t>
            </a:r>
            <a:r>
              <a:rPr lang="cs-CZ" altLang="cs-CZ" sz="1800" dirty="0">
                <a:cs typeface="Arial" panose="020B0604020202020204" pitchFamily="34" charset="0"/>
              </a:rPr>
              <a:t>:  podle uherského vůdce </a:t>
            </a:r>
            <a:r>
              <a:rPr lang="cs-CZ" altLang="cs-CZ" sz="1800" dirty="0" err="1">
                <a:cs typeface="Arial" panose="020B0604020202020204" pitchFamily="34" charset="0"/>
              </a:rPr>
              <a:t>Levediho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cs-CZ" altLang="cs-CZ" sz="1800" dirty="0">
                <a:cs typeface="Arial" panose="020B0604020202020204" pitchFamily="34" charset="0"/>
              </a:rPr>
              <a:t>                                   </a:t>
            </a:r>
            <a:r>
              <a:rPr lang="cs-CZ" altLang="cs-CZ" sz="1800" b="1" dirty="0">
                <a:cs typeface="Arial" panose="020B0604020202020204" pitchFamily="34" charset="0"/>
              </a:rPr>
              <a:t>Geograf Bavorský:   </a:t>
            </a:r>
            <a:r>
              <a:rPr lang="cs-CZ" altLang="cs-CZ" sz="1800" dirty="0">
                <a:cs typeface="Arial" panose="020B0604020202020204" pitchFamily="34" charset="0"/>
              </a:rPr>
              <a:t> nazývá je </a:t>
            </a:r>
            <a:r>
              <a:rPr lang="cs-CZ" altLang="cs-CZ" sz="1800" dirty="0" err="1">
                <a:cs typeface="Arial" panose="020B0604020202020204" pitchFamily="34" charset="0"/>
              </a:rPr>
              <a:t>Ungare</a:t>
            </a:r>
            <a:r>
              <a:rPr lang="cs-CZ" altLang="cs-CZ" sz="1800" dirty="0">
                <a:cs typeface="Arial" panose="020B0604020202020204" pitchFamily="34" charset="0"/>
              </a:rPr>
              <a:t> a zemi Magna </a:t>
            </a:r>
            <a:r>
              <a:rPr lang="cs-CZ" altLang="cs-CZ" sz="1800" dirty="0" err="1">
                <a:cs typeface="Arial" panose="020B0604020202020204" pitchFamily="34" charset="0"/>
              </a:rPr>
              <a:t>Ungaria</a:t>
            </a:r>
            <a:endParaRPr lang="cs-CZ" altLang="cs-CZ" sz="18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cs-CZ" altLang="cs-CZ" sz="1800" dirty="0">
              <a:cs typeface="Arial" panose="020B0604020202020204" pitchFamily="34" charset="0"/>
            </a:endParaRPr>
          </a:p>
          <a:p>
            <a:pPr marL="609600" indent="-609600">
              <a:defRPr/>
            </a:pPr>
            <a:r>
              <a:rPr lang="cs-CZ" altLang="cs-CZ" sz="1800" b="1" dirty="0"/>
              <a:t>Pol. 9. stol. </a:t>
            </a:r>
            <a:r>
              <a:rPr lang="cs-CZ" altLang="cs-CZ" sz="1800" dirty="0"/>
              <a:t>– posun do prostoru severně od Černého moře: tzv. </a:t>
            </a:r>
            <a:r>
              <a:rPr lang="cs-CZ" altLang="cs-CZ" sz="1800" dirty="0" err="1"/>
              <a:t>Atelkuzu</a:t>
            </a:r>
            <a:r>
              <a:rPr lang="cs-CZ" altLang="cs-CZ" sz="1800" dirty="0"/>
              <a:t>:  Meziříčí mezi Dněprem a Dněstrem</a:t>
            </a:r>
          </a:p>
          <a:p>
            <a:pPr marL="609600" indent="-609600">
              <a:defRPr/>
            </a:pPr>
            <a:r>
              <a:rPr lang="cs-CZ" altLang="cs-CZ" sz="1800" b="1" dirty="0"/>
              <a:t>902</a:t>
            </a:r>
            <a:r>
              <a:rPr lang="cs-CZ" altLang="cs-CZ" sz="1800" dirty="0"/>
              <a:t>  –  Moravané odrazili maďarský útok</a:t>
            </a:r>
          </a:p>
          <a:p>
            <a:pPr marL="609600" indent="-609600">
              <a:defRPr/>
            </a:pPr>
            <a:r>
              <a:rPr lang="cs-CZ" altLang="cs-CZ" sz="1800" b="1" dirty="0"/>
              <a:t>904</a:t>
            </a:r>
            <a:r>
              <a:rPr lang="cs-CZ" altLang="cs-CZ" sz="1800" dirty="0"/>
              <a:t>  –   likvidace maďarských vyjednavačů vůdce </a:t>
            </a:r>
            <a:r>
              <a:rPr lang="cs-CZ" altLang="cs-CZ" sz="1800" dirty="0" err="1"/>
              <a:t>Kusala</a:t>
            </a:r>
            <a:r>
              <a:rPr lang="cs-CZ" altLang="cs-CZ" sz="1800" dirty="0"/>
              <a:t> v Bavorsku</a:t>
            </a:r>
          </a:p>
          <a:p>
            <a:pPr marL="609600" indent="-609600">
              <a:defRPr/>
            </a:pPr>
            <a:r>
              <a:rPr lang="cs-CZ" altLang="cs-CZ" sz="1800" b="1" dirty="0"/>
              <a:t>905/6  </a:t>
            </a:r>
            <a:r>
              <a:rPr lang="cs-CZ" altLang="cs-CZ" sz="1800" dirty="0"/>
              <a:t>–  bitva v okolí Nitry (?)  </a:t>
            </a:r>
          </a:p>
          <a:p>
            <a:pPr marL="609600" indent="-609600">
              <a:defRPr/>
            </a:pPr>
            <a:r>
              <a:rPr lang="cs-CZ" altLang="cs-CZ" sz="1800" b="1" dirty="0"/>
              <a:t>907</a:t>
            </a:r>
            <a:r>
              <a:rPr lang="cs-CZ" altLang="cs-CZ" sz="1800" dirty="0"/>
              <a:t>  –  bitva u Bratislavy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B659FDDA-C32D-E6D5-CC03-C0676AE76A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19111" r="3112" b="8000"/>
          <a:stretch/>
        </p:blipFill>
        <p:spPr>
          <a:xfrm>
            <a:off x="843280" y="486730"/>
            <a:ext cx="10800080" cy="637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584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>
            <a:extLst>
              <a:ext uri="{FF2B5EF4-FFF2-40B4-BE49-F238E27FC236}">
                <a16:creationId xmlns:a16="http://schemas.microsoft.com/office/drawing/2014/main" id="{660B36A2-795D-CFBA-4AA2-16A89107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Staromaďarské nálezy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</a:t>
            </a:r>
            <a:r>
              <a:rPr lang="cs-CZ" altLang="cs-CZ" sz="2800" b="1" dirty="0">
                <a:solidFill>
                  <a:srgbClr val="FF0000"/>
                </a:solidFill>
              </a:rPr>
              <a:t>Čechy, Morava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EC52467-52FE-2BD4-3EEE-7E388D933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343024"/>
            <a:ext cx="10934699" cy="5514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Kování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Litoměřicko:   </a:t>
            </a:r>
            <a:r>
              <a:rPr lang="cs-CZ" altLang="cs-CZ" sz="1800" dirty="0"/>
              <a:t>největší kolekce staromaďarských kování na sever od  Karpatské kotliny (67 ks)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kování nemají analogie (kování držadla kožených tašek)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–   </a:t>
            </a:r>
            <a:r>
              <a:rPr lang="cs-CZ" altLang="cs-CZ" sz="1800" b="1" dirty="0"/>
              <a:t>Rubín u Podbořan, Tismice </a:t>
            </a: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Kostěné předměty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Budeč:  </a:t>
            </a:r>
            <a:r>
              <a:rPr lang="cs-CZ" altLang="cs-CZ" sz="1800" dirty="0"/>
              <a:t> kostěné obložení reflexního luku (obr. 7/13)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</a:t>
            </a:r>
            <a:r>
              <a:rPr lang="cs-CZ" altLang="cs-CZ" sz="1800" b="1" dirty="0"/>
              <a:t>Libice:  </a:t>
            </a:r>
            <a:r>
              <a:rPr lang="cs-CZ" altLang="cs-CZ" sz="1800" dirty="0"/>
              <a:t> chránič dírek sedla (obr. 7/11)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Třmen</a:t>
            </a:r>
            <a:r>
              <a:rPr lang="cs-CZ" altLang="cs-CZ" sz="1800" b="1" dirty="0"/>
              <a:t>  –  Kolín:  </a:t>
            </a:r>
            <a:r>
              <a:rPr lang="cs-CZ" altLang="cs-CZ" sz="1800" dirty="0"/>
              <a:t>s dolů prohnutým stupátkem </a:t>
            </a:r>
            <a:r>
              <a:rPr lang="cs-CZ" altLang="cs-CZ" sz="1800" dirty="0" err="1"/>
              <a:t>char</a:t>
            </a:r>
            <a:r>
              <a:rPr lang="cs-CZ" altLang="cs-CZ" sz="1800" dirty="0"/>
              <a:t>. pro měkkou obuv nomádů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Udidlo, korál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Stavenice u Olomouce</a:t>
            </a: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Šavle</a:t>
            </a:r>
            <a:r>
              <a:rPr lang="cs-CZ" altLang="cs-CZ" sz="1800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Nemilany u Olomouce </a:t>
            </a:r>
            <a:r>
              <a:rPr lang="cs-CZ" altLang="cs-CZ" sz="1800" dirty="0"/>
              <a:t>(poč. 10. stol.), Mikulčice</a:t>
            </a:r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Šipka s rozeklaným ostřím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</a:t>
            </a:r>
            <a:r>
              <a:rPr lang="cs-CZ" sz="1800" b="1" dirty="0" err="1"/>
              <a:t>Pohansko</a:t>
            </a:r>
            <a:r>
              <a:rPr lang="cs-CZ" sz="1800" b="1" dirty="0"/>
              <a:t> u Břeclavi </a:t>
            </a:r>
            <a:r>
              <a:rPr lang="cs-CZ" sz="1800" dirty="0"/>
              <a:t>- Lesní školka</a:t>
            </a: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Šipky reflexního luku   </a:t>
            </a:r>
            <a:r>
              <a:rPr lang="cs-CZ" altLang="cs-CZ" sz="1800" b="1" dirty="0"/>
              <a:t>– </a:t>
            </a:r>
            <a:r>
              <a:rPr lang="cs-CZ" altLang="cs-CZ" sz="1800" dirty="0"/>
              <a:t> </a:t>
            </a:r>
            <a:r>
              <a:rPr lang="cs-CZ" altLang="cs-CZ" sz="1800" b="1" dirty="0"/>
              <a:t>Mikulčice (80 ks.)</a:t>
            </a:r>
            <a:r>
              <a:rPr lang="cs-CZ" altLang="cs-CZ" sz="1800" dirty="0"/>
              <a:t>, </a:t>
            </a:r>
            <a:r>
              <a:rPr lang="cs-CZ" altLang="cs-CZ" sz="1800" b="1" dirty="0"/>
              <a:t>Staré Zámky u Líšně</a:t>
            </a:r>
            <a:r>
              <a:rPr lang="cs-CZ" altLang="cs-CZ" sz="1800" dirty="0"/>
              <a:t>, </a:t>
            </a:r>
            <a:r>
              <a:rPr lang="cs-CZ" altLang="cs-CZ" sz="1800" b="1" dirty="0"/>
              <a:t>Hradec u Němětic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–  </a:t>
            </a:r>
            <a:r>
              <a:rPr lang="cs-CZ" sz="1800" b="1" dirty="0" err="1"/>
              <a:t>Pohansko</a:t>
            </a:r>
            <a:r>
              <a:rPr lang="cs-CZ" sz="1800" dirty="0"/>
              <a:t>:   ve velmožském dvorci pohřbeni muži s válečnými zraněními: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H 20 :   muž s 2 rombickými šipkami u klíční kosti a v pánvi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H 275:  nartex kostela:  muž s rombickou šipkou v hrudníku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–  doklad maďarských nájezdů na Velkou Moravu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BCBE2-76AE-72A1-29B6-A36CF78EE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390525"/>
            <a:ext cx="11849100" cy="6677025"/>
          </a:xfrm>
        </p:spPr>
        <p:txBody>
          <a:bodyPr>
            <a:noAutofit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Olomouc  </a:t>
            </a:r>
            <a:r>
              <a:rPr lang="cs-CZ" sz="1800" dirty="0"/>
              <a:t> –   </a:t>
            </a:r>
            <a:r>
              <a:rPr lang="cs-CZ" sz="1800" b="1" dirty="0"/>
              <a:t>8./9. stol.:  </a:t>
            </a:r>
            <a:r>
              <a:rPr lang="cs-CZ" sz="1800" dirty="0"/>
              <a:t>přesun centra po zániku Povelu (předhradí fungovalo do pol. 9. stol.)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: 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expanze mojmírovské Moravy, kontrola obchodních cest a železářských středisek 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Olomoucký kopec:   </a:t>
            </a:r>
            <a:r>
              <a:rPr lang="pl-PL" sz="1800" i="0" u="none" strike="noStrike" baseline="0" dirty="0">
                <a:solidFill>
                  <a:srgbClr val="333333"/>
                </a:solidFill>
              </a:rPr>
              <a:t>nad soutokem Moravy a Bystřice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akropole na Václavském navrší (1,4 ha), Předhradí (</a:t>
            </a:r>
            <a:r>
              <a:rPr lang="it-IT" sz="1800" b="0" i="0" u="none" strike="noStrike" baseline="0" dirty="0">
                <a:solidFill>
                  <a:srgbClr val="333333"/>
                </a:solidFill>
              </a:rPr>
              <a:t>10,3 ha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) na Petrském nám.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– 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Petrské - </a:t>
            </a:r>
            <a:r>
              <a:rPr lang="it-IT" sz="1800" b="1" i="0" u="none" strike="noStrike" baseline="0" dirty="0">
                <a:solidFill>
                  <a:srgbClr val="333333"/>
                </a:solidFill>
              </a:rPr>
              <a:t>tzv. Předhrad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í: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1. pol. 9. stol.:  nejstarší osídlení na Biskupském nám. a Křížkovského ul.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dvorec:  palisáda, obilnice (dávky), bradatice, šperky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keramika s kalichovitými okraji (podobná mikulčické)</a:t>
            </a:r>
            <a:endParaRPr lang="cs-CZ" sz="180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kostel (?):   židovská malta,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viráže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střešní krytina, hroby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1141:  románský dvorec olomouckých biskupů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333333"/>
                </a:solidFill>
              </a:rPr>
              <a:t>                                                                                                                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translace od sv. Petra ke sv. Václavu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–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Václavské: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akropole: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konec 9. stol.: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hlinitokamenný val, uvnitř a pod: velkomor. střepy, nálezy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                                                vně:   18 H (v jednom deltoidní šipka) z 1. pol. 10. stol. </a:t>
            </a: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                                                                              palác:  zahloubený suterén s prkennou podlahou </a:t>
            </a:r>
          </a:p>
          <a:p>
            <a:pPr marL="0" indent="0" algn="l">
              <a:buNone/>
            </a:pPr>
            <a:r>
              <a:rPr lang="pl-PL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                                        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10,5 × 8 m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,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hl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. </a:t>
            </a:r>
            <a:r>
              <a:rPr lang="pt-BR" sz="1800" b="0" i="0" u="none" strike="noStrike" baseline="0" dirty="0">
                <a:solidFill>
                  <a:srgbClr val="333333"/>
                </a:solidFill>
              </a:rPr>
              <a:t>2,5 m</a:t>
            </a:r>
            <a:r>
              <a:rPr lang="cs-CZ" sz="1800" dirty="0">
                <a:solidFill>
                  <a:srgbClr val="333333"/>
                </a:solidFill>
              </a:rPr>
              <a:t>  (u katedrály)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  <a:r>
              <a:rPr lang="pl-PL" sz="1800" dirty="0">
                <a:solidFill>
                  <a:srgbClr val="333333"/>
                </a:solidFill>
              </a:rPr>
              <a:t>     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pl-PL" sz="1800" dirty="0">
                <a:solidFill>
                  <a:srgbClr val="333333"/>
                </a:solidFill>
              </a:rPr>
              <a:t>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                                                                      </a:t>
            </a:r>
            <a:r>
              <a:rPr lang="pl-PL" sz="1800" b="1" i="0" u="none" strike="noStrike" baseline="0" dirty="0">
                <a:solidFill>
                  <a:srgbClr val="333333"/>
                </a:solidFill>
              </a:rPr>
              <a:t>2. pol. 10. stol.: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skořepinové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opevnění s čelní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i zadní kamennou plentou    </a:t>
            </a:r>
            <a:endParaRPr lang="cs-CZ" sz="1800" b="0" i="0" u="none" strike="noStrike" baseline="0" dirty="0">
              <a:solidFill>
                <a:srgbClr val="333333"/>
              </a:solidFill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                        –  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Michalské, </a:t>
            </a:r>
            <a:r>
              <a:rPr lang="cs-CZ" sz="1800" b="1" i="0" u="none" strike="noStrike" baseline="0" dirty="0" err="1">
                <a:solidFill>
                  <a:srgbClr val="333333"/>
                </a:solidFill>
              </a:rPr>
              <a:t>Blažejské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:   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nálezy </a:t>
            </a:r>
            <a:r>
              <a:rPr lang="cs-CZ" sz="1800" i="0" u="none" strike="noStrike" baseline="0" dirty="0" err="1">
                <a:solidFill>
                  <a:srgbClr val="333333"/>
                </a:solidFill>
              </a:rPr>
              <a:t>středohradištní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 keramiky </a:t>
            </a:r>
          </a:p>
          <a:p>
            <a:pPr marL="0" indent="0" algn="l">
              <a:buNone/>
            </a:pPr>
            <a:r>
              <a:rPr lang="cs-CZ" sz="1800" i="0" u="none" strike="noStrike" baseline="0" dirty="0">
                <a:solidFill>
                  <a:srgbClr val="333333"/>
                </a:solidFill>
              </a:rPr>
              <a:t>                          –   další nálezy na území města: 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Pekařská ul. (13 H),  Horní nám., Ostružnická ul. 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</a:rPr>
              <a:t> </a:t>
            </a:r>
            <a:endParaRPr lang="pl-PL" sz="1800" b="0" i="0" u="none" strike="noStrike" baseline="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215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4C7E7F-4AD3-2A19-678E-03918E70E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024718"/>
            <a:ext cx="7180684" cy="509871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D213CC-4296-075F-A32F-20BC53CBF777}"/>
              </a:ext>
            </a:extLst>
          </p:cNvPr>
          <p:cNvSpPr txBox="1"/>
          <p:nvPr/>
        </p:nvSpPr>
        <p:spPr>
          <a:xfrm>
            <a:off x="7600950" y="405923"/>
            <a:ext cx="472249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i="0" u="none" strike="noStrike" baseline="0" dirty="0">
                <a:solidFill>
                  <a:srgbClr val="FF0000"/>
                </a:solidFill>
              </a:rPr>
              <a:t>Olomouc.</a:t>
            </a:r>
          </a:p>
          <a:p>
            <a:pPr algn="l"/>
            <a:endParaRPr lang="cs-CZ" sz="2000" b="1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A – Michalské návrší; 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B – Petrské návrší (Předhradí);</a:t>
            </a:r>
          </a:p>
          <a:p>
            <a:pPr algn="l"/>
            <a:r>
              <a:rPr lang="cs-CZ" sz="1800" b="1" i="0" u="none" strike="noStrike" baseline="0" dirty="0">
                <a:solidFill>
                  <a:srgbClr val="333333"/>
                </a:solidFill>
              </a:rPr>
              <a:t>C – Václavské návrší;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D – lokační město.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Červen: rozsah hradiště,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šipkou označena brána.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 – kostel sv. Petra;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2 – kostel Panny Marie;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3 – kostel sv. Michala;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4 – kostel sv. Blažeje a náměstí;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5 –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šrafovaně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prvotní osídlení (dvorec)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6 – </a:t>
            </a:r>
            <a:r>
              <a:rPr lang="cs-CZ" dirty="0">
                <a:solidFill>
                  <a:srgbClr val="333333"/>
                </a:solidFill>
              </a:rPr>
              <a:t>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řemeslnicko-kupecké podhradí: 2. p. 10. st.; 7 – Sokolská ulice;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8 – pohřebiště v Tereziánské zbrojnici (13 H);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9 – pohřebiště ve Wurmově ulici (5 H);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10 – pohřebiště v tzv. kočárovnách;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11 – pohřebiště na Horním nám (u sloupu)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12 – pohřebiště 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Hornim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 nám. (u kašny); 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13 – pohřebiště (?) v Ostružnické ulici;</a:t>
            </a:r>
          </a:p>
          <a:p>
            <a:pPr algn="l"/>
            <a:r>
              <a:rPr lang="cs-CZ" sz="1800" b="0" i="0" u="none" strike="noStrike" baseline="0" dirty="0">
                <a:solidFill>
                  <a:srgbClr val="333333"/>
                </a:solidFill>
              </a:rPr>
              <a:t>14 – pohřebiště v Pekařské ulici.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35C2199-88CC-4EC9-EDCE-5620F7828E23}"/>
              </a:ext>
            </a:extLst>
          </p:cNvPr>
          <p:cNvSpPr txBox="1"/>
          <p:nvPr/>
        </p:nvSpPr>
        <p:spPr>
          <a:xfrm>
            <a:off x="5345500" y="1408781"/>
            <a:ext cx="102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akropole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DD30271-A2AB-C1A6-7CF2-FDD253EB4039}"/>
              </a:ext>
            </a:extLst>
          </p:cNvPr>
          <p:cNvSpPr txBox="1"/>
          <p:nvPr/>
        </p:nvSpPr>
        <p:spPr>
          <a:xfrm>
            <a:off x="3638550" y="2238375"/>
            <a:ext cx="1119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předhradí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CDD562B-EA6A-6251-B0C7-A85FAA970EEC}"/>
              </a:ext>
            </a:extLst>
          </p:cNvPr>
          <p:cNvSpPr txBox="1"/>
          <p:nvPr/>
        </p:nvSpPr>
        <p:spPr>
          <a:xfrm>
            <a:off x="438150" y="4806586"/>
            <a:ext cx="190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Středověké město</a:t>
            </a:r>
          </a:p>
        </p:txBody>
      </p:sp>
    </p:spTree>
    <p:extLst>
      <p:ext uri="{BB962C8B-B14F-4D97-AF65-F5344CB8AC3E}">
        <p14:creationId xmlns:p14="http://schemas.microsoft.com/office/powerpoint/2010/main" val="32970899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Nadpis 1">
            <a:extLst>
              <a:ext uri="{FF2B5EF4-FFF2-40B4-BE49-F238E27FC236}">
                <a16:creationId xmlns:a16="http://schemas.microsoft.com/office/drawing/2014/main" id="{F1C31065-EEEF-E12D-591D-9431C3A86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7" y="88900"/>
            <a:ext cx="3189287" cy="901700"/>
          </a:xfrm>
        </p:spPr>
        <p:txBody>
          <a:bodyPr/>
          <a:lstStyle/>
          <a:p>
            <a:r>
              <a:rPr lang="cs-CZ" altLang="cs-CZ" sz="2400" b="1" dirty="0">
                <a:solidFill>
                  <a:srgbClr val="FF0000"/>
                </a:solidFill>
              </a:rPr>
              <a:t>Olomouc – Nemilany 1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dirty="0">
                <a:solidFill>
                  <a:srgbClr val="FF0000"/>
                </a:solidFill>
              </a:rPr>
              <a:t>     </a:t>
            </a:r>
            <a:r>
              <a:rPr lang="cs-CZ" altLang="cs-CZ" sz="2400" b="1" dirty="0">
                <a:solidFill>
                  <a:srgbClr val="FF0000"/>
                </a:solidFill>
              </a:rPr>
              <a:t>„Na kopci“ </a:t>
            </a:r>
          </a:p>
        </p:txBody>
      </p:sp>
      <p:sp>
        <p:nvSpPr>
          <p:cNvPr id="89091" name="Zástupný symbol pro text 3">
            <a:extLst>
              <a:ext uri="{FF2B5EF4-FFF2-40B4-BE49-F238E27FC236}">
                <a16:creationId xmlns:a16="http://schemas.microsoft.com/office/drawing/2014/main" id="{00D96771-E06B-B463-EF2C-07486E29C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1950" y="1268413"/>
            <a:ext cx="5381625" cy="558641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b="1" dirty="0"/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 kostrové pohřebiště a osada z 9.- 10. stol.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54 H + 3 koňské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Meč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H 41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ze svářkového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damasku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nápis: +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UlFBeRHt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+)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–  na pravém boku mladého muže ve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vydřevené hrobové jámě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(3,6 x 2 x 1,5 m, Z–V) 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Milodary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nůž, dřevěné vědro, vaječné skořápky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Původ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porýnské dílny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Šavle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–  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H 64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u pravé ruky mladého muže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vydřevené komoře</a:t>
            </a: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(3,3x1,9x1,1 m,  Z–V)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Milodary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–  hrot kopí (dolů), nůž, kosti kura dom.</a:t>
            </a:r>
          </a:p>
          <a:p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Původ: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prostředí JV Evropy </a:t>
            </a:r>
          </a:p>
          <a:p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(podobné –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Pečeněhové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či Bulhaři)</a:t>
            </a:r>
          </a:p>
        </p:txBody>
      </p:sp>
      <p:pic>
        <p:nvPicPr>
          <p:cNvPr id="89092" name="Zástupný symbol pro obsah 4">
            <a:extLst>
              <a:ext uri="{FF2B5EF4-FFF2-40B4-BE49-F238E27FC236}">
                <a16:creationId xmlns:a16="http://schemas.microsoft.com/office/drawing/2014/main" id="{7082C33B-B121-D765-9B31-2BF1ACC8E7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3" t="18500" r="30630" b="9641"/>
          <a:stretch>
            <a:fillRect/>
          </a:stretch>
        </p:blipFill>
        <p:spPr>
          <a:xfrm>
            <a:off x="5472850" y="0"/>
            <a:ext cx="6481026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17C9DF-2D22-FC7B-9BC2-27D60C367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657225"/>
            <a:ext cx="11496674" cy="6200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000" b="1" dirty="0"/>
              <a:t>Dokumenty o politických osudech Moravanů a jejich říše:</a:t>
            </a:r>
            <a:endParaRPr lang="cs-CZ" sz="2000" b="1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MMFH: </a:t>
            </a:r>
            <a:r>
              <a:rPr lang="cs-CZ" sz="2400" b="1" dirty="0" err="1">
                <a:solidFill>
                  <a:srgbClr val="FF0000"/>
                </a:solidFill>
              </a:rPr>
              <a:t>Magnae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Moraviae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fontes</a:t>
            </a:r>
            <a:r>
              <a:rPr lang="cs-CZ" sz="2400" b="1" dirty="0">
                <a:solidFill>
                  <a:srgbClr val="FF0000"/>
                </a:solidFill>
              </a:rPr>
              <a:t> historici. Spisy University J. E. Purkyně v Brně. </a:t>
            </a:r>
          </a:p>
          <a:p>
            <a:pPr marL="0" indent="0">
              <a:buNone/>
              <a:defRPr/>
            </a:pPr>
            <a:r>
              <a:rPr lang="cs-CZ" sz="1800" b="1" dirty="0"/>
              <a:t>      I.</a:t>
            </a:r>
            <a:r>
              <a:rPr lang="cs-CZ" sz="1800" dirty="0"/>
              <a:t>  (kroniky, letopisy) </a:t>
            </a:r>
            <a:r>
              <a:rPr lang="cs-CZ" sz="1800" dirty="0" err="1"/>
              <a:t>ed</a:t>
            </a:r>
            <a:r>
              <a:rPr lang="cs-CZ" sz="1800" dirty="0"/>
              <a:t>. L. E. Havlík (Brno 1966, 2008).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II.</a:t>
            </a:r>
            <a:r>
              <a:rPr lang="cs-CZ" sz="1800" dirty="0"/>
              <a:t>  (legendy, liturgické texty) </a:t>
            </a:r>
            <a:r>
              <a:rPr lang="cs-CZ" sz="1800" dirty="0" err="1"/>
              <a:t>ed</a:t>
            </a:r>
            <a:r>
              <a:rPr lang="cs-CZ" sz="1800" dirty="0"/>
              <a:t>. L. E. Havlík (Brno 1967).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III.</a:t>
            </a:r>
            <a:r>
              <a:rPr lang="cs-CZ" sz="1800" dirty="0"/>
              <a:t>  (listiny, listy, historické spisy) </a:t>
            </a:r>
            <a:r>
              <a:rPr lang="cs-CZ" sz="1800" dirty="0" err="1"/>
              <a:t>ed</a:t>
            </a:r>
            <a:r>
              <a:rPr lang="cs-CZ" sz="1800" dirty="0"/>
              <a:t>. L. E. Havlík (Brno 1969).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IV.</a:t>
            </a:r>
            <a:r>
              <a:rPr lang="cs-CZ" sz="1800" dirty="0"/>
              <a:t>  (zákony, právní texty, dodatky) </a:t>
            </a:r>
            <a:r>
              <a:rPr lang="cs-CZ" sz="1800" dirty="0" err="1"/>
              <a:t>ed</a:t>
            </a:r>
            <a:r>
              <a:rPr lang="cs-CZ" sz="1800" dirty="0"/>
              <a:t>. L. E. Havlík (Brno 1971).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1" dirty="0"/>
              <a:t>V.</a:t>
            </a:r>
            <a:r>
              <a:rPr lang="cs-CZ" sz="1800" dirty="0"/>
              <a:t>  (rejstříky) </a:t>
            </a:r>
            <a:r>
              <a:rPr lang="cs-CZ" sz="1800" dirty="0" err="1"/>
              <a:t>ed</a:t>
            </a:r>
            <a:r>
              <a:rPr lang="cs-CZ" sz="1800" dirty="0"/>
              <a:t>. L. E. Havlík (1977).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b="1" dirty="0"/>
              <a:t>Staroslověnské legendy: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b="1" dirty="0"/>
              <a:t>      Životy (Život Konstantinův a Život Metodějův)</a:t>
            </a:r>
            <a:r>
              <a:rPr lang="cs-CZ" sz="1800" dirty="0"/>
              <a:t> - konec 9. stol., o </a:t>
            </a:r>
          </a:p>
          <a:p>
            <a:pPr marL="0" indent="0">
              <a:buNone/>
              <a:defRPr/>
            </a:pPr>
            <a:r>
              <a:rPr lang="cs-CZ" sz="1800" dirty="0"/>
              <a:t>      christianizaci Velké Moravy, životě světců (tzv. Moravsko-panonské legendy)</a:t>
            </a:r>
          </a:p>
          <a:p>
            <a:pPr marL="0" indent="0">
              <a:buNone/>
              <a:defRPr/>
            </a:pPr>
            <a:r>
              <a:rPr lang="cs-CZ" sz="1800" b="1" dirty="0"/>
              <a:t>      I. staroslověnská legenda o sv. Václavu </a:t>
            </a:r>
            <a:r>
              <a:rPr lang="cs-CZ" sz="1800" dirty="0"/>
              <a:t>– vznik po Václavově smrti  </a:t>
            </a:r>
          </a:p>
          <a:p>
            <a:pPr marL="0" indent="0">
              <a:buNone/>
              <a:defRPr/>
            </a:pPr>
            <a:r>
              <a:rPr lang="cs-CZ" sz="1800" b="1" dirty="0"/>
              <a:t>      II.</a:t>
            </a:r>
            <a:r>
              <a:rPr lang="cs-CZ" sz="1800" b="1" i="1" dirty="0"/>
              <a:t> </a:t>
            </a:r>
            <a:r>
              <a:rPr lang="cs-CZ" sz="1800" b="1" dirty="0"/>
              <a:t>staroslověnská legenda o sv. Václavu - před r. 1050</a:t>
            </a:r>
            <a:r>
              <a:rPr lang="cs-CZ" sz="1800" dirty="0"/>
              <a:t> – překlad </a:t>
            </a:r>
            <a:r>
              <a:rPr lang="cs-CZ" sz="1800" dirty="0" err="1"/>
              <a:t>Gumpolda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do staroslověnštiny, doplněno o pasáže z </a:t>
            </a:r>
            <a:r>
              <a:rPr lang="cs-CZ" sz="1800" dirty="0" err="1"/>
              <a:t>Crescente</a:t>
            </a:r>
            <a:r>
              <a:rPr lang="cs-CZ" sz="1800" dirty="0"/>
              <a:t> fide.</a:t>
            </a:r>
            <a:endParaRPr lang="cs-CZ" alt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  </a:t>
            </a:r>
            <a:endParaRPr lang="cs-CZ" sz="18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F52DE66-0FAA-479C-9653-DB685DB1B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" t="22917" r="68155" b="18750"/>
          <a:stretch>
            <a:fillRect/>
          </a:stretch>
        </p:blipFill>
        <p:spPr bwMode="auto">
          <a:xfrm>
            <a:off x="8392675" y="2222182"/>
            <a:ext cx="3096379" cy="44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31019"/>
            <a:ext cx="10515600" cy="1325563"/>
          </a:xfrm>
        </p:spPr>
        <p:txBody>
          <a:bodyPr/>
          <a:lstStyle/>
          <a:p>
            <a:r>
              <a:rPr lang="cs-CZ" altLang="cs-CZ" sz="4400" b="1" dirty="0">
                <a:solidFill>
                  <a:srgbClr val="FF0000"/>
                </a:solidFill>
              </a:rPr>
              <a:t>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Velká Morava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9048" y="1171575"/>
            <a:ext cx="11852952" cy="5686425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1900" b="1" dirty="0">
                <a:cs typeface="Calibri" panose="020F0502020204030204" pitchFamily="34" charset="0"/>
              </a:rPr>
              <a:t>811   </a:t>
            </a:r>
            <a:r>
              <a:rPr lang="cs-CZ" altLang="cs-CZ" sz="1900" dirty="0">
                <a:cs typeface="Calibri" panose="020F0502020204030204" pitchFamily="34" charset="0"/>
              </a:rPr>
              <a:t>–</a:t>
            </a:r>
            <a:r>
              <a:rPr lang="cs-CZ" altLang="cs-CZ" sz="1900" b="1" dirty="0">
                <a:cs typeface="Calibri" panose="020F0502020204030204" pitchFamily="34" charset="0"/>
              </a:rPr>
              <a:t>   </a:t>
            </a:r>
            <a:r>
              <a:rPr lang="cs-CZ" altLang="cs-CZ" sz="1900" dirty="0">
                <a:cs typeface="Calibri" panose="020F0502020204030204" pitchFamily="34" charset="0"/>
              </a:rPr>
              <a:t>knížata podunajských Slovanů přítomna v Cáchách:  </a:t>
            </a:r>
            <a:r>
              <a:rPr lang="pl-PL" sz="1900" b="0" i="0" u="none" strike="noStrike" baseline="0" dirty="0">
                <a:solidFill>
                  <a:srgbClr val="333333"/>
                </a:solidFill>
              </a:rPr>
              <a:t>Karlovci Moravu pokládali za součast </a:t>
            </a:r>
            <a:r>
              <a:rPr lang="cs-CZ" sz="1900" b="0" i="0" u="none" strike="noStrike" baseline="0" dirty="0">
                <a:solidFill>
                  <a:srgbClr val="333333"/>
                </a:solidFill>
              </a:rPr>
              <a:t>říše </a:t>
            </a:r>
            <a:endParaRPr lang="cs-CZ" altLang="cs-CZ" sz="1900" dirty="0">
              <a:cs typeface="Calibri" panose="020F0502020204030204" pitchFamily="34" charset="0"/>
            </a:endParaRPr>
          </a:p>
          <a:p>
            <a:pPr algn="l"/>
            <a:r>
              <a:rPr lang="cs-CZ" altLang="cs-CZ" sz="1900" b="1" dirty="0">
                <a:cs typeface="Calibri" panose="020F0502020204030204" pitchFamily="34" charset="0"/>
              </a:rPr>
              <a:t>817 </a:t>
            </a:r>
            <a:r>
              <a:rPr lang="cs-CZ" altLang="cs-CZ" sz="1900" dirty="0">
                <a:cs typeface="Calibri" panose="020F0502020204030204" pitchFamily="34" charset="0"/>
              </a:rPr>
              <a:t>  –   Moravané podřízeni Ludvíku </a:t>
            </a:r>
            <a:r>
              <a:rPr lang="cs-CZ" altLang="cs-CZ" sz="1900" dirty="0" err="1">
                <a:cs typeface="Calibri" panose="020F0502020204030204" pitchFamily="34" charset="0"/>
              </a:rPr>
              <a:t>Pobožnénu</a:t>
            </a:r>
            <a:endParaRPr lang="cs-CZ" altLang="cs-CZ" sz="1900" dirty="0">
              <a:cs typeface="Calibri" panose="020F0502020204030204" pitchFamily="34" charset="0"/>
            </a:endParaRPr>
          </a:p>
          <a:p>
            <a:r>
              <a:rPr lang="cs-CZ" altLang="cs-CZ" sz="1900" b="1" dirty="0">
                <a:cs typeface="Calibri" panose="020F0502020204030204" pitchFamily="34" charset="0"/>
              </a:rPr>
              <a:t>822   </a:t>
            </a:r>
            <a:r>
              <a:rPr lang="cs-CZ" altLang="cs-CZ" sz="1900" dirty="0">
                <a:cs typeface="Calibri" panose="020F0502020204030204" pitchFamily="34" charset="0"/>
              </a:rPr>
              <a:t>–</a:t>
            </a:r>
            <a:r>
              <a:rPr lang="cs-CZ" altLang="cs-CZ" sz="1900" b="1" dirty="0">
                <a:cs typeface="Calibri" panose="020F0502020204030204" pitchFamily="34" charset="0"/>
              </a:rPr>
              <a:t> </a:t>
            </a:r>
            <a:r>
              <a:rPr lang="cs-CZ" altLang="cs-CZ" sz="1900" dirty="0">
                <a:cs typeface="Calibri" panose="020F0502020204030204" pitchFamily="34" charset="0"/>
              </a:rPr>
              <a:t>  na říšském sněmu ve Frankfurtu přítomni „</a:t>
            </a:r>
            <a:r>
              <a:rPr lang="cs-CZ" altLang="cs-CZ" sz="1900" b="1" dirty="0" err="1">
                <a:cs typeface="Calibri" panose="020F0502020204030204" pitchFamily="34" charset="0"/>
              </a:rPr>
              <a:t>legati</a:t>
            </a:r>
            <a:r>
              <a:rPr lang="cs-CZ" altLang="cs-CZ" sz="1900" b="1" dirty="0">
                <a:cs typeface="Calibri" panose="020F0502020204030204" pitchFamily="34" charset="0"/>
              </a:rPr>
              <a:t> </a:t>
            </a:r>
            <a:r>
              <a:rPr lang="cs-CZ" altLang="cs-CZ" sz="1900" b="1" dirty="0" err="1">
                <a:cs typeface="Calibri" panose="020F0502020204030204" pitchFamily="34" charset="0"/>
              </a:rPr>
              <a:t>Marvanorum</a:t>
            </a:r>
            <a:r>
              <a:rPr lang="cs-CZ" altLang="cs-CZ" sz="1900" dirty="0">
                <a:cs typeface="Calibri" panose="020F0502020204030204" pitchFamily="34" charset="0"/>
              </a:rPr>
              <a:t>“ </a:t>
            </a:r>
          </a:p>
          <a:p>
            <a:pPr algn="l"/>
            <a:r>
              <a:rPr lang="cs-CZ" altLang="cs-CZ" sz="1900" b="1" dirty="0">
                <a:solidFill>
                  <a:srgbClr val="333333"/>
                </a:solidFill>
                <a:cs typeface="Calibri" panose="020F0502020204030204" pitchFamily="34" charset="0"/>
              </a:rPr>
              <a:t>833   </a:t>
            </a:r>
            <a:r>
              <a:rPr lang="cs-CZ" altLang="cs-CZ" sz="1900" dirty="0">
                <a:solidFill>
                  <a:srgbClr val="333333"/>
                </a:solidFill>
                <a:cs typeface="Calibri" panose="020F0502020204030204" pitchFamily="34" charset="0"/>
              </a:rPr>
              <a:t>–</a:t>
            </a:r>
            <a:r>
              <a:rPr lang="cs-CZ" altLang="cs-CZ" sz="1900" b="1" dirty="0">
                <a:solidFill>
                  <a:srgbClr val="333333"/>
                </a:solidFill>
                <a:cs typeface="Calibri" panose="020F0502020204030204" pitchFamily="34" charset="0"/>
              </a:rPr>
              <a:t>   </a:t>
            </a:r>
            <a:r>
              <a:rPr lang="cs-CZ" altLang="cs-CZ" sz="1900" b="1" dirty="0">
                <a:cs typeface="Calibri" panose="020F0502020204030204" pitchFamily="34" charset="0"/>
              </a:rPr>
              <a:t>Mojmír I</a:t>
            </a:r>
            <a:r>
              <a:rPr lang="cs-CZ" altLang="cs-CZ" sz="1900" dirty="0">
                <a:cs typeface="Calibri" panose="020F0502020204030204" pitchFamily="34" charset="0"/>
              </a:rPr>
              <a:t>. </a:t>
            </a:r>
            <a:r>
              <a:rPr lang="cs-CZ" sz="19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(† 845/846):  </a:t>
            </a:r>
            <a:r>
              <a:rPr lang="cs-CZ" altLang="cs-CZ" sz="1900" b="1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cs-CZ" altLang="cs-CZ" sz="1900" dirty="0">
                <a:cs typeface="Calibri" panose="020F0502020204030204" pitchFamily="34" charset="0"/>
              </a:rPr>
              <a:t>připojil </a:t>
            </a:r>
            <a:r>
              <a:rPr lang="cs-CZ" altLang="cs-CZ" sz="1900" b="1" dirty="0" err="1">
                <a:cs typeface="Calibri" panose="020F0502020204030204" pitchFamily="34" charset="0"/>
              </a:rPr>
              <a:t>Nitransko</a:t>
            </a:r>
            <a:r>
              <a:rPr lang="cs-CZ" altLang="cs-CZ" sz="1900" dirty="0">
                <a:cs typeface="Calibri" panose="020F0502020204030204" pitchFamily="34" charset="0"/>
              </a:rPr>
              <a:t>, z něhož vyhnal </a:t>
            </a:r>
            <a:r>
              <a:rPr lang="cs-CZ" altLang="cs-CZ" sz="1900" b="1" dirty="0" err="1">
                <a:cs typeface="Calibri" panose="020F0502020204030204" pitchFamily="34" charset="0"/>
              </a:rPr>
              <a:t>Pribinu</a:t>
            </a:r>
            <a:r>
              <a:rPr lang="cs-CZ" altLang="cs-CZ" sz="1900" dirty="0">
                <a:cs typeface="Calibri" panose="020F0502020204030204" pitchFamily="34" charset="0"/>
              </a:rPr>
              <a:t>, který v místě „</a:t>
            </a:r>
            <a:r>
              <a:rPr lang="cs-CZ" altLang="cs-CZ" sz="1900" dirty="0" err="1">
                <a:cs typeface="Calibri" panose="020F0502020204030204" pitchFamily="34" charset="0"/>
              </a:rPr>
              <a:t>Nitravě</a:t>
            </a:r>
            <a:r>
              <a:rPr lang="cs-CZ" altLang="cs-CZ" sz="1900" dirty="0">
                <a:cs typeface="Calibri" panose="020F0502020204030204" pitchFamily="34" charset="0"/>
              </a:rPr>
              <a:t>“ postavil v </a:t>
            </a:r>
            <a:r>
              <a:rPr lang="cs-CZ" altLang="cs-CZ" sz="1900" dirty="0" err="1">
                <a:cs typeface="Calibri" panose="020F0502020204030204" pitchFamily="34" charset="0"/>
              </a:rPr>
              <a:t>rocce</a:t>
            </a:r>
            <a:endParaRPr lang="cs-CZ" altLang="cs-CZ" sz="1900" dirty="0"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altLang="cs-CZ" sz="1900" dirty="0">
                <a:cs typeface="Calibri" panose="020F0502020204030204" pitchFamily="34" charset="0"/>
              </a:rPr>
              <a:t>                                                              </a:t>
            </a:r>
            <a:r>
              <a:rPr lang="cs-CZ" altLang="cs-CZ" sz="1900" b="1" dirty="0">
                <a:cs typeface="Calibri" panose="020F0502020204030204" pitchFamily="34" charset="0"/>
              </a:rPr>
              <a:t>828 </a:t>
            </a:r>
            <a:r>
              <a:rPr lang="cs-CZ" altLang="cs-CZ" sz="1900" dirty="0">
                <a:cs typeface="Calibri" panose="020F0502020204030204" pitchFamily="34" charset="0"/>
              </a:rPr>
              <a:t> kostel vysvěcený salcburským arcibiskupem </a:t>
            </a:r>
            <a:r>
              <a:rPr lang="cs-CZ" altLang="cs-CZ" sz="1900" dirty="0" err="1">
                <a:cs typeface="Calibri" panose="020F0502020204030204" pitchFamily="34" charset="0"/>
              </a:rPr>
              <a:t>Adalramem</a:t>
            </a:r>
            <a:r>
              <a:rPr lang="cs-CZ" altLang="cs-CZ" sz="1900" dirty="0">
                <a:cs typeface="Calibri" panose="020F0502020204030204" pitchFamily="34" charset="0"/>
              </a:rPr>
              <a:t> </a:t>
            </a:r>
          </a:p>
          <a:p>
            <a:pPr marL="0" indent="0" eaLnBrk="1" hangingPunct="1">
              <a:buNone/>
            </a:pPr>
            <a:r>
              <a:rPr lang="cs-CZ" altLang="cs-CZ" sz="1900" dirty="0">
                <a:cs typeface="Calibri" panose="020F0502020204030204" pitchFamily="34" charset="0"/>
              </a:rPr>
              <a:t>                    </a:t>
            </a:r>
            <a:r>
              <a:rPr lang="cs-CZ" altLang="cs-CZ" sz="1900" b="1" dirty="0" err="1">
                <a:cs typeface="Calibri" panose="020F0502020204030204" pitchFamily="34" charset="0"/>
              </a:rPr>
              <a:t>Pribina</a:t>
            </a:r>
            <a:r>
              <a:rPr lang="cs-CZ" altLang="cs-CZ" sz="1900" b="1" dirty="0">
                <a:cs typeface="Calibri" panose="020F0502020204030204" pitchFamily="34" charset="0"/>
              </a:rPr>
              <a:t>: </a:t>
            </a:r>
            <a:r>
              <a:rPr lang="cs-CZ" altLang="cs-CZ" sz="1900" dirty="0">
                <a:cs typeface="Calibri" panose="020F0502020204030204" pitchFamily="34" charset="0"/>
              </a:rPr>
              <a:t> se synem </a:t>
            </a:r>
            <a:r>
              <a:rPr lang="cs-CZ" altLang="cs-CZ" sz="1900" dirty="0" err="1">
                <a:cs typeface="Calibri" panose="020F0502020204030204" pitchFamily="34" charset="0"/>
              </a:rPr>
              <a:t>Kocelem</a:t>
            </a:r>
            <a:r>
              <a:rPr lang="cs-CZ" altLang="cs-CZ" sz="1900" dirty="0">
                <a:cs typeface="Calibri" panose="020F0502020204030204" pitchFamily="34" charset="0"/>
              </a:rPr>
              <a:t> uprchl pod ochranu </a:t>
            </a:r>
            <a:r>
              <a:rPr lang="cs-CZ" sz="19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franckého hraběte </a:t>
            </a:r>
            <a:r>
              <a:rPr lang="cs-CZ" sz="1900" b="0" i="0" u="none" strike="noStrike" baseline="0" dirty="0" err="1">
                <a:solidFill>
                  <a:srgbClr val="333333"/>
                </a:solidFill>
                <a:cs typeface="Calibri" panose="020F0502020204030204" pitchFamily="34" charset="0"/>
              </a:rPr>
              <a:t>Ratboda</a:t>
            </a:r>
            <a:r>
              <a:rPr lang="cs-CZ" sz="19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</a:t>
            </a:r>
          </a:p>
          <a:p>
            <a:pPr marL="0" indent="0" eaLnBrk="1" hangingPunct="1">
              <a:buNone/>
            </a:pPr>
            <a:r>
              <a:rPr lang="cs-CZ" sz="19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                       </a:t>
            </a:r>
            <a:r>
              <a:rPr lang="cs-CZ" altLang="cs-CZ" sz="1900" b="1" dirty="0">
                <a:cs typeface="Calibri" panose="020F0502020204030204" pitchFamily="34" charset="0"/>
              </a:rPr>
              <a:t>846:</a:t>
            </a:r>
            <a:r>
              <a:rPr lang="cs-CZ" altLang="cs-CZ" sz="1900" dirty="0">
                <a:cs typeface="Calibri" panose="020F0502020204030204" pitchFamily="34" charset="0"/>
              </a:rPr>
              <a:t>  pokřtěn, od Ludvíka Němce dostal </a:t>
            </a:r>
            <a:r>
              <a:rPr lang="cs-CZ" altLang="cs-CZ" sz="1900" dirty="0" err="1">
                <a:cs typeface="Calibri" panose="020F0502020204030204" pitchFamily="34" charset="0"/>
              </a:rPr>
              <a:t>Zadunajsko</a:t>
            </a:r>
            <a:r>
              <a:rPr lang="cs-CZ" altLang="cs-CZ" sz="1900" dirty="0">
                <a:cs typeface="Calibri" panose="020F0502020204030204" pitchFamily="34" charset="0"/>
              </a:rPr>
              <a:t> (hradisko </a:t>
            </a:r>
            <a:r>
              <a:rPr lang="cs-CZ" altLang="cs-CZ" sz="1900" dirty="0" err="1">
                <a:cs typeface="Calibri" panose="020F0502020204030204" pitchFamily="34" charset="0"/>
              </a:rPr>
              <a:t>Blatnograd-Mosapurg</a:t>
            </a:r>
            <a:r>
              <a:rPr lang="cs-CZ" altLang="cs-CZ" sz="1900" dirty="0">
                <a:cs typeface="Calibri" panose="020F0502020204030204" pitchFamily="34" charset="0"/>
              </a:rPr>
              <a:t>) </a:t>
            </a:r>
          </a:p>
          <a:p>
            <a:pPr marL="0" indent="0" algn="l">
              <a:buNone/>
            </a:pPr>
            <a:r>
              <a:rPr lang="cs-CZ" altLang="cs-CZ" sz="1900" dirty="0">
                <a:cs typeface="Calibri" panose="020F0502020204030204" pitchFamily="34" charset="0"/>
              </a:rPr>
              <a:t>                                    </a:t>
            </a:r>
            <a:r>
              <a:rPr lang="cs-CZ" altLang="cs-CZ" sz="1900" b="1" dirty="0">
                <a:cs typeface="Calibri" panose="020F0502020204030204" pitchFamily="34" charset="0"/>
              </a:rPr>
              <a:t>60. léta:</a:t>
            </a:r>
            <a:r>
              <a:rPr lang="cs-CZ" altLang="cs-CZ" sz="1900" dirty="0">
                <a:cs typeface="Calibri" panose="020F0502020204030204" pitchFamily="34" charset="0"/>
              </a:rPr>
              <a:t>    nitranským údělným knížetem</a:t>
            </a:r>
            <a:r>
              <a:rPr lang="cs-CZ" sz="19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Rostislavův synovec</a:t>
            </a:r>
            <a:r>
              <a:rPr lang="cs-CZ" sz="1900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cs-CZ" sz="19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Svatopluk</a:t>
            </a:r>
            <a:endParaRPr lang="cs-CZ" altLang="cs-CZ" sz="1900" dirty="0">
              <a:cs typeface="Calibri" panose="020F0502020204030204" pitchFamily="34" charset="0"/>
            </a:endParaRPr>
          </a:p>
          <a:p>
            <a:pPr algn="just"/>
            <a:r>
              <a:rPr lang="cs-CZ" sz="1900" b="1" dirty="0">
                <a:effectLst/>
                <a:ea typeface="Times New Roman" panose="02020603050405020304" pitchFamily="18" charset="0"/>
              </a:rPr>
              <a:t>843 </a:t>
            </a:r>
            <a:r>
              <a:rPr lang="cs-CZ" sz="1900" b="1" i="1" dirty="0">
                <a:effectLst/>
                <a:ea typeface="Times New Roman" panose="02020603050405020304" pitchFamily="18" charset="0"/>
              </a:rPr>
              <a:t>  </a:t>
            </a:r>
            <a:r>
              <a:rPr lang="cs-CZ" sz="1900" i="1" dirty="0">
                <a:effectLst/>
                <a:ea typeface="Times New Roman" panose="02020603050405020304" pitchFamily="18" charset="0"/>
              </a:rPr>
              <a:t>– </a:t>
            </a:r>
            <a:r>
              <a:rPr lang="cs-CZ" sz="1900" dirty="0">
                <a:effectLst/>
                <a:ea typeface="Times New Roman" panose="02020603050405020304" pitchFamily="18" charset="0"/>
              </a:rPr>
              <a:t>  Ludvík Němec jako vládce východofranské říše přikročil k reformě správy nad slovanskými kmeny</a:t>
            </a:r>
          </a:p>
          <a:p>
            <a:endParaRPr lang="cs-CZ" altLang="cs-CZ" sz="1900" b="1" dirty="0"/>
          </a:p>
          <a:p>
            <a:r>
              <a:rPr lang="cs-CZ" altLang="cs-CZ" sz="1900" b="1" dirty="0"/>
              <a:t>Tzv. Geograf Bavorský   </a:t>
            </a:r>
            <a:r>
              <a:rPr lang="cs-CZ" altLang="cs-CZ" sz="1900" dirty="0"/>
              <a:t>– </a:t>
            </a:r>
            <a:r>
              <a:rPr lang="cs-CZ" altLang="cs-CZ" sz="1900" b="1" dirty="0"/>
              <a:t>  </a:t>
            </a:r>
            <a:r>
              <a:rPr lang="cs-CZ" altLang="cs-CZ" sz="1900" dirty="0" err="1"/>
              <a:t>Descriptio</a:t>
            </a:r>
            <a:r>
              <a:rPr lang="cs-CZ" altLang="cs-CZ" sz="1900" dirty="0"/>
              <a:t> </a:t>
            </a:r>
            <a:r>
              <a:rPr lang="cs-CZ" altLang="cs-CZ" sz="1900" dirty="0" err="1"/>
              <a:t>civitatum</a:t>
            </a:r>
            <a:r>
              <a:rPr lang="cs-CZ" altLang="cs-CZ" sz="1900" dirty="0"/>
              <a:t> et </a:t>
            </a:r>
            <a:r>
              <a:rPr lang="cs-CZ" altLang="cs-CZ" sz="1900" dirty="0" err="1"/>
              <a:t>religionum</a:t>
            </a:r>
            <a:r>
              <a:rPr lang="cs-CZ" altLang="cs-CZ" sz="1900" dirty="0"/>
              <a:t> ad </a:t>
            </a:r>
            <a:r>
              <a:rPr lang="cs-CZ" altLang="cs-CZ" sz="1900" dirty="0" err="1"/>
              <a:t>septemtrionalem</a:t>
            </a:r>
            <a:r>
              <a:rPr lang="cs-CZ" altLang="cs-CZ" sz="1900" dirty="0"/>
              <a:t> </a:t>
            </a:r>
            <a:r>
              <a:rPr lang="cs-CZ" altLang="cs-CZ" sz="1900" dirty="0" err="1"/>
              <a:t>plagam</a:t>
            </a:r>
            <a:r>
              <a:rPr lang="cs-CZ" altLang="cs-CZ" sz="1900" dirty="0"/>
              <a:t> </a:t>
            </a:r>
            <a:r>
              <a:rPr lang="cs-CZ" altLang="cs-CZ" sz="1900" dirty="0" err="1"/>
              <a:t>Danubii</a:t>
            </a:r>
            <a:r>
              <a:rPr lang="cs-CZ" altLang="cs-CZ" sz="1900" dirty="0"/>
              <a:t> </a:t>
            </a:r>
          </a:p>
          <a:p>
            <a:pPr marL="0" indent="0">
              <a:buNone/>
            </a:pPr>
            <a:r>
              <a:rPr lang="cs-CZ" altLang="cs-CZ" sz="1900" dirty="0"/>
              <a:t>                                               –   </a:t>
            </a:r>
            <a:r>
              <a:rPr lang="cs-CZ" altLang="cs-CZ" sz="1900" b="1" dirty="0"/>
              <a:t>843:  </a:t>
            </a:r>
            <a:r>
              <a:rPr lang="cs-CZ" altLang="cs-CZ" sz="1900" dirty="0">
                <a:cs typeface="Calibri" panose="020F0502020204030204" pitchFamily="34" charset="0"/>
              </a:rPr>
              <a:t>soupis </a:t>
            </a:r>
            <a:r>
              <a:rPr lang="cs-CZ" sz="19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sídlišť a zemí sousedících s Franckou říší na sever od Dunaje</a:t>
            </a:r>
            <a:endParaRPr lang="cs-CZ" altLang="cs-CZ" sz="1900" dirty="0"/>
          </a:p>
          <a:p>
            <a:pPr>
              <a:buNone/>
            </a:pPr>
            <a:r>
              <a:rPr lang="cs-CZ" altLang="cs-CZ" sz="1900" dirty="0"/>
              <a:t>                                               –   </a:t>
            </a:r>
            <a:r>
              <a:rPr lang="cs-CZ" sz="1900" dirty="0">
                <a:solidFill>
                  <a:srgbClr val="333333"/>
                </a:solidFill>
                <a:cs typeface="Calibri" panose="020F0502020204030204" pitchFamily="34" charset="0"/>
              </a:rPr>
              <a:t>jmenováni </a:t>
            </a:r>
            <a:r>
              <a:rPr lang="cs-CZ" sz="19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Moravané s 11 obcemi </a:t>
            </a:r>
            <a:r>
              <a:rPr lang="cs-CZ" sz="1900" i="1" dirty="0">
                <a:solidFill>
                  <a:srgbClr val="333333"/>
                </a:solidFill>
                <a:cs typeface="Calibri" panose="020F0502020204030204" pitchFamily="34" charset="0"/>
              </a:rPr>
              <a:t>(</a:t>
            </a:r>
            <a:r>
              <a:rPr lang="cs-CZ" altLang="cs-CZ" sz="1900" dirty="0" err="1"/>
              <a:t>Merharii</a:t>
            </a:r>
            <a:r>
              <a:rPr lang="cs-CZ" altLang="cs-CZ" sz="1900" dirty="0"/>
              <a:t> </a:t>
            </a:r>
            <a:r>
              <a:rPr lang="cs-CZ" altLang="cs-CZ" sz="1900" dirty="0" err="1"/>
              <a:t>habent</a:t>
            </a:r>
            <a:r>
              <a:rPr lang="cs-CZ" altLang="cs-CZ" sz="1900" dirty="0"/>
              <a:t> XI </a:t>
            </a:r>
            <a:r>
              <a:rPr lang="cs-CZ" altLang="cs-CZ" sz="1900" dirty="0" err="1"/>
              <a:t>civitates</a:t>
            </a:r>
            <a:r>
              <a:rPr lang="cs-CZ" altLang="cs-CZ" sz="1900" i="1" dirty="0"/>
              <a:t>)</a:t>
            </a:r>
            <a:r>
              <a:rPr lang="cs-CZ" altLang="cs-CZ" sz="19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     –   XXX hradských měst  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     –   sídliště:   správní, vojenská, obchodní, </a:t>
            </a:r>
            <a:r>
              <a:rPr lang="cs-CZ" altLang="cs-CZ" sz="1900" dirty="0" err="1"/>
              <a:t>výrobmí</a:t>
            </a:r>
            <a:r>
              <a:rPr lang="cs-CZ" altLang="cs-CZ" sz="1900" dirty="0"/>
              <a:t> a kultovní centra </a:t>
            </a:r>
          </a:p>
          <a:p>
            <a:pPr eaLnBrk="1" hangingPunct="1">
              <a:buFontTx/>
              <a:buNone/>
            </a:pPr>
            <a:r>
              <a:rPr lang="cs-CZ" altLang="cs-CZ" sz="1900" dirty="0"/>
              <a:t>                                               –   (Velkou) Moravu lokalizuje do povodí srbské Moravy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2572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445F95-51DA-53E1-6AA2-C08BF9E4B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000125"/>
            <a:ext cx="11639550" cy="623887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1800" b="1" dirty="0">
                <a:cs typeface="Calibri" panose="020F0502020204030204" pitchFamily="34" charset="0"/>
              </a:rPr>
              <a:t>846  </a:t>
            </a:r>
            <a:r>
              <a:rPr lang="cs-CZ" altLang="cs-CZ" sz="1800" b="1" i="1" dirty="0">
                <a:cs typeface="Calibri" panose="020F0502020204030204" pitchFamily="34" charset="0"/>
              </a:rPr>
              <a:t> </a:t>
            </a:r>
            <a:r>
              <a:rPr lang="cs-CZ" altLang="cs-CZ" sz="1800" dirty="0">
                <a:cs typeface="Calibri" panose="020F0502020204030204" pitchFamily="34" charset="0"/>
              </a:rPr>
              <a:t>–   Ludvík Němec zbavil Mojmíra vlády a dosadil synovce </a:t>
            </a:r>
            <a:r>
              <a:rPr lang="cs-CZ" altLang="cs-CZ" sz="1800" b="1" dirty="0">
                <a:cs typeface="Calibri" panose="020F0502020204030204" pitchFamily="34" charset="0"/>
              </a:rPr>
              <a:t>Rostislava</a:t>
            </a:r>
            <a:r>
              <a:rPr lang="cs-CZ" altLang="cs-CZ" sz="1800" dirty="0">
                <a:cs typeface="Calibri" panose="020F0502020204030204" pitchFamily="34" charset="0"/>
              </a:rPr>
              <a:t> (846 –869) </a:t>
            </a:r>
          </a:p>
          <a:p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853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</a:t>
            </a:r>
            <a:r>
              <a:rPr lang="cs-CZ" sz="1800" b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Rostislav se spojil s Bulhary (hranice na Tise) a zaútočil proti východofranské říši</a:t>
            </a:r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854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–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říšské vojsko přitáhlo k pevnosti Rostislava, který pronásledoval ustupující Franky</a:t>
            </a:r>
          </a:p>
          <a:p>
            <a:pPr algn="just"/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860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–   žádost o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zřízení samostatné moravské církevní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provincie s vlastnim biskupem v čele:</a:t>
            </a:r>
          </a:p>
          <a:p>
            <a:pPr marL="0" indent="0" algn="just">
              <a:buNone/>
            </a:pPr>
            <a:r>
              <a:rPr lang="pl-PL" sz="1800" dirty="0">
                <a:solidFill>
                  <a:srgbClr val="333333"/>
                </a:solidFill>
              </a:rPr>
              <a:t>                    do Říma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 papeži Mikuláši I.  –   odmítnuto </a:t>
            </a:r>
          </a:p>
          <a:p>
            <a:pPr algn="l"/>
            <a:r>
              <a:rPr lang="cs-CZ" sz="1800" b="1" dirty="0">
                <a:effectLst/>
                <a:ea typeface="Times New Roman" panose="02020603050405020304" pitchFamily="18" charset="0"/>
              </a:rPr>
              <a:t>863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    –  </a:t>
            </a:r>
            <a:r>
              <a:rPr lang="cs-CZ" sz="1800" dirty="0">
                <a:ea typeface="Times New Roman" panose="02020603050405020304" pitchFamily="18" charset="0"/>
              </a:rPr>
              <a:t>  žádost </a:t>
            </a:r>
            <a:r>
              <a:rPr lang="cs-CZ" sz="1800" dirty="0" err="1">
                <a:ea typeface="Times New Roman" panose="02020603050405020304" pitchFamily="18" charset="0"/>
              </a:rPr>
              <a:t>b</a:t>
            </a:r>
            <a:r>
              <a:rPr lang="cs-CZ" sz="1800" b="0" i="0" u="none" strike="noStrike" baseline="0" dirty="0" err="1">
                <a:solidFill>
                  <a:srgbClr val="333333"/>
                </a:solidFill>
              </a:rPr>
              <a:t>yz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. císaři Michaelu III.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:   Konstantin a Metoděj (slovanské písmo, překlad církevních knih)</a:t>
            </a:r>
            <a:endParaRPr lang="cs-CZ" sz="18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/>
            <a:r>
              <a:rPr lang="cs-CZ" sz="1800" b="1" dirty="0">
                <a:solidFill>
                  <a:srgbClr val="333333"/>
                </a:solidFill>
              </a:rPr>
              <a:t>864    </a:t>
            </a:r>
            <a:r>
              <a:rPr lang="cs-CZ" sz="1800" dirty="0">
                <a:solidFill>
                  <a:srgbClr val="333333"/>
                </a:solidFill>
              </a:rPr>
              <a:t>– </a:t>
            </a:r>
            <a:r>
              <a:rPr lang="cs-CZ" sz="1800" b="1" dirty="0">
                <a:solidFill>
                  <a:srgbClr val="333333"/>
                </a:solidFill>
              </a:rPr>
              <a:t>  </a:t>
            </a:r>
            <a:r>
              <a:rPr lang="cs-CZ" sz="1800" dirty="0">
                <a:solidFill>
                  <a:srgbClr val="333333"/>
                </a:solidFill>
              </a:rPr>
              <a:t>Rostislav</a:t>
            </a:r>
            <a:r>
              <a:rPr lang="cs-CZ" sz="1800" b="1" dirty="0">
                <a:solidFill>
                  <a:srgbClr val="333333"/>
                </a:solidFill>
              </a:rPr>
              <a:t> </a:t>
            </a:r>
            <a:r>
              <a:rPr lang="cs-CZ" sz="1800" dirty="0">
                <a:solidFill>
                  <a:srgbClr val="333333"/>
                </a:solidFill>
              </a:rPr>
              <a:t>zajat </a:t>
            </a:r>
            <a:r>
              <a:rPr lang="cs-CZ" sz="1800" b="0" i="0" u="none" strike="noStrike" baseline="0" dirty="0">
                <a:solidFill>
                  <a:srgbClr val="333333"/>
                </a:solidFill>
              </a:rPr>
              <a:t>Ludvikem </a:t>
            </a:r>
            <a:r>
              <a:rPr lang="pl-PL" sz="1800" b="0" i="0" u="none" strike="noStrike" baseline="0" dirty="0">
                <a:solidFill>
                  <a:srgbClr val="333333"/>
                </a:solidFill>
              </a:rPr>
              <a:t>Němcem u Děvína </a:t>
            </a:r>
            <a:r>
              <a:rPr lang="pl-PL" sz="1800" b="0" u="none" strike="noStrike" baseline="0" dirty="0">
                <a:solidFill>
                  <a:srgbClr val="333333"/>
                </a:solidFill>
              </a:rPr>
              <a:t>(„Dowina“</a:t>
            </a:r>
            <a:r>
              <a:rPr lang="pl-PL" sz="1800" b="0" i="1" u="none" strike="noStrike" baseline="0" dirty="0">
                <a:solidFill>
                  <a:srgbClr val="333333"/>
                </a:solidFill>
              </a:rPr>
              <a:t>)</a:t>
            </a:r>
            <a:r>
              <a:rPr lang="pl-PL" sz="1800" b="0" u="none" strike="noStrike" baseline="0" dirty="0">
                <a:solidFill>
                  <a:srgbClr val="333333"/>
                </a:solidFill>
              </a:rPr>
              <a:t>, Ludvíku Němci slíbil věrnost</a:t>
            </a:r>
            <a:endParaRPr lang="cs-CZ" sz="1800" b="1" dirty="0">
              <a:solidFill>
                <a:srgbClr val="333333"/>
              </a:solidFill>
            </a:endParaRPr>
          </a:p>
          <a:p>
            <a:pPr algn="just"/>
            <a:r>
              <a:rPr lang="cs-CZ" sz="1800" b="1" i="0" u="none" strike="noStrike" baseline="0" dirty="0">
                <a:solidFill>
                  <a:srgbClr val="333333"/>
                </a:solidFill>
              </a:rPr>
              <a:t>869   </a:t>
            </a:r>
            <a:r>
              <a:rPr lang="cs-CZ" sz="1800" b="1" dirty="0">
                <a:solidFill>
                  <a:srgbClr val="333333"/>
                </a:solidFill>
              </a:rPr>
              <a:t> </a:t>
            </a:r>
            <a:r>
              <a:rPr lang="cs-CZ" sz="1800" dirty="0">
                <a:solidFill>
                  <a:srgbClr val="333333"/>
                </a:solidFill>
              </a:rPr>
              <a:t>–</a:t>
            </a:r>
            <a:r>
              <a:rPr lang="cs-CZ" sz="1800" b="1" i="0" u="none" strike="noStrike" baseline="0" dirty="0">
                <a:solidFill>
                  <a:srgbClr val="333333"/>
                </a:solidFill>
              </a:rPr>
              <a:t>   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výprava nástupce </a:t>
            </a:r>
            <a:r>
              <a:rPr lang="cs-CZ" sz="1800" i="0" u="none" strike="noStrike" baseline="0" dirty="0" err="1">
                <a:solidFill>
                  <a:srgbClr val="333333"/>
                </a:solidFill>
              </a:rPr>
              <a:t>Karlomana</a:t>
            </a:r>
            <a:r>
              <a:rPr lang="cs-CZ" sz="1800" i="0" u="none" strike="noStrike" baseline="0" dirty="0">
                <a:solidFill>
                  <a:srgbClr val="333333"/>
                </a:solidFill>
              </a:rPr>
              <a:t> </a:t>
            </a:r>
            <a:r>
              <a:rPr lang="cs-CZ" sz="1800" dirty="0">
                <a:effectLst/>
                <a:ea typeface="Times New Roman" panose="02020603050405020304" pitchFamily="18" charset="0"/>
              </a:rPr>
              <a:t>nebyla úspěšná a skončila u „nevýslovné Rostislavovy pevnosti“</a:t>
            </a:r>
          </a:p>
          <a:p>
            <a:pPr algn="just"/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870   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–  </a:t>
            </a:r>
            <a:r>
              <a:rPr lang="cs-CZ" sz="1800" b="1" dirty="0">
                <a:solidFill>
                  <a:srgbClr val="333333"/>
                </a:solidFill>
                <a:cs typeface="Calibri" panose="020F0502020204030204" pitchFamily="34" charset="0"/>
              </a:rPr>
              <a:t> </a:t>
            </a:r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Svatopluk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(† 894)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se spojil s Franky:  o svatodušních svátcích na lovu zajal Rostislava,</a:t>
            </a:r>
          </a:p>
          <a:p>
            <a:pPr marL="0" indent="0" algn="just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     kterého v poutech odeslal </a:t>
            </a:r>
            <a:r>
              <a:rPr lang="cs-CZ" sz="18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Karlomanovi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 ten </a:t>
            </a: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obsadil zemi a uloupil knížecí poklad </a:t>
            </a:r>
          </a:p>
          <a:p>
            <a:pPr marL="0" indent="0" algn="just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cs typeface="Calibri" panose="020F0502020204030204" pitchFamily="34" charset="0"/>
              </a:rPr>
              <a:t>             –    Rostislav </a:t>
            </a:r>
            <a:r>
              <a:rPr lang="cs-CZ" sz="1800" dirty="0">
                <a:solidFill>
                  <a:srgbClr val="333333"/>
                </a:solidFill>
                <a:cs typeface="Calibri" panose="020F0502020204030204" pitchFamily="34" charset="0"/>
              </a:rPr>
              <a:t>oslepen zemřel v bavorském klášteře   (Metoděj zajat)</a:t>
            </a:r>
          </a:p>
          <a:p>
            <a:r>
              <a:rPr lang="cs-CZ" sz="1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871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–    vládou byli pověřeni franští markrabí Vilém a </a:t>
            </a:r>
            <a:r>
              <a:rPr lang="cs-CZ" sz="18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Engišalk</a:t>
            </a: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: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Svatopluk byl falešně obviněn a uvězněn </a:t>
            </a:r>
          </a:p>
          <a:p>
            <a:pPr marL="0" indent="0">
              <a:buNone/>
            </a:pP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–    proti Frankům vzniklo povstání vedené Slavomírem, které Svatopluk slíbil pacifikovat, </a:t>
            </a:r>
          </a:p>
          <a:p>
            <a:pPr marL="0" indent="0">
              <a:buNone/>
            </a:pPr>
            <a:r>
              <a:rPr lang="cs-CZ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</a:t>
            </a:r>
            <a:r>
              <a:rPr lang="cs-CZ" sz="18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když vstoupil do Rostislavova města, postavil se proti Frankům   (tzv. dvojí zrada) </a:t>
            </a:r>
            <a:endParaRPr lang="cs-CZ" altLang="cs-CZ" sz="1800" b="1" dirty="0">
              <a:solidFill>
                <a:srgbClr val="333333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523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A25EF7-82FD-3362-CBF6-3502C6EE2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5" y="723900"/>
            <a:ext cx="11553825" cy="6134100"/>
          </a:xfrm>
        </p:spPr>
        <p:txBody>
          <a:bodyPr>
            <a:noAutofit/>
          </a:bodyPr>
          <a:lstStyle/>
          <a:p>
            <a:pPr algn="l"/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874 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  </a:t>
            </a: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mír ve </a:t>
            </a:r>
            <a:r>
              <a:rPr lang="cs-CZ" alt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Forchheimu</a:t>
            </a: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(věrnost říši)</a:t>
            </a: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: 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platba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Tributum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pacis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(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 Moravu se vrátil Metoděj † 885) </a:t>
            </a: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l"/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880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–   papež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 VIII.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vydal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bulu</a:t>
            </a:r>
            <a:r>
              <a:rPr lang="cs-CZ" sz="18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Industriae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Tuae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Horlivosti Tvé</a:t>
            </a:r>
            <a:r>
              <a:rPr lang="cs-CZ" sz="18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v níž povolil slovanskou liturgii 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Svatoplukovy výboje: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70. léta 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proti pohanským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Vislanům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Krakovsko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883/884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 do Panonie  </a:t>
            </a:r>
            <a:endParaRPr lang="cs-CZ" sz="1800" u="sng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</a:t>
            </a:r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890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–  Arnulf (syn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Karlomana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potvrdil svrchovanost nad Čechami</a:t>
            </a:r>
          </a:p>
          <a:p>
            <a:pPr marL="0" indent="0">
              <a:buNone/>
            </a:pPr>
            <a:endParaRPr lang="cs-CZ" altLang="cs-CZ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894 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po smrti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Svatopluka vládli synové: 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Mojmír II. (matka česká kněžna </a:t>
            </a:r>
            <a:r>
              <a:rPr lang="cs-CZ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Svatožizń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Svatopluk II. (matka </a:t>
            </a:r>
            <a:r>
              <a:rPr lang="en-US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Gisel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sestr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Arnulfa</a:t>
            </a:r>
            <a:r>
              <a:rPr lang="en-US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Korutansk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</a:t>
            </a:r>
            <a:r>
              <a:rPr lang="cs-CZ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  <a:endParaRPr lang="cs-CZ" altLang="cs-CZ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895  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 od Moravy se odtrhly Čechy</a:t>
            </a:r>
          </a:p>
          <a:p>
            <a:r>
              <a:rPr lang="cs-CZ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901/2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–    Moravané spojenci Bavorů:    první nájezdy Maďarů  </a:t>
            </a:r>
          </a:p>
          <a:p>
            <a:r>
              <a:rPr lang="pl-PL" sz="1800" b="1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905–906</a:t>
            </a:r>
            <a:r>
              <a:rPr lang="pl-PL" sz="1800" b="0" i="0" u="none" strike="noStrike" baseline="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–   bitva v okoli Nitry (?)</a:t>
            </a:r>
            <a:endParaRPr lang="cs-CZ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906/907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nájezdy Maďarů a zpustošení hradišť: Mikulčice,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Pohansko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, St. Zámky</a:t>
            </a: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907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bitva u Bratislavy:    osídlení se stahuje na jihozápadní a střední Moravu („vylidnění“ Moravy)</a:t>
            </a:r>
          </a:p>
          <a:p>
            <a:r>
              <a:rPr lang="cs-CZ" alt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955  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–   Maďary porazil Ota I. v bitvě na Lechu (u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Augsburku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013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9891</TotalTime>
  <Words>7053</Words>
  <Application>Microsoft Office PowerPoint</Application>
  <PresentationFormat>Širokoúhlá obrazovka</PresentationFormat>
  <Paragraphs>772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5" baseType="lpstr">
      <vt:lpstr>Ainslie-NorBooIt</vt:lpstr>
      <vt:lpstr>Arial</vt:lpstr>
      <vt:lpstr>Calibri</vt:lpstr>
      <vt:lpstr>Calibri Light</vt:lpstr>
      <vt:lpstr>EtelkaLight</vt:lpstr>
      <vt:lpstr>EtelkaTextPro</vt:lpstr>
      <vt:lpstr>EtelkaTextPro-Bold</vt:lpstr>
      <vt:lpstr>GTAmerica-Regular</vt:lpstr>
      <vt:lpstr>Motiv Office</vt:lpstr>
      <vt:lpstr>Základy archeologie </vt:lpstr>
      <vt:lpstr>Prezentace aplikace PowerPoint</vt:lpstr>
      <vt:lpstr>                Mocenské síly v Evropě</vt:lpstr>
      <vt:lpstr>                  Franská říše – 843:  dělení podle Verdunské smlouvy  </vt:lpstr>
      <vt:lpstr>                                 Prameny</vt:lpstr>
      <vt:lpstr>Prezentace aplikace PowerPoint</vt:lpstr>
      <vt:lpstr>                            Velká Morava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Křesťanství v Čechách</vt:lpstr>
      <vt:lpstr>                                Archeologické projevy křesťanství</vt:lpstr>
      <vt:lpstr>                           Sakrální architektura</vt:lpstr>
      <vt:lpstr>Prezentace aplikace PowerPoint</vt:lpstr>
      <vt:lpstr>Prezentace aplikace PowerPoint</vt:lpstr>
      <vt:lpstr>Prezentace aplikace PowerPoint</vt:lpstr>
      <vt:lpstr>Prezentace aplikace PowerPoint</vt:lpstr>
      <vt:lpstr>             Socioekonomická diferenciace</vt:lpstr>
      <vt:lpstr>                             Pohřebiště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Hroby spojené s knížecím prostředím </vt:lpstr>
      <vt:lpstr>                                    Křížky</vt:lpstr>
      <vt:lpstr>Prezentace aplikace PowerPoint</vt:lpstr>
      <vt:lpstr>                        Užitkové předměty</vt:lpstr>
      <vt:lpstr>Prezentace aplikace PowerPoint</vt:lpstr>
      <vt:lpstr>Prezentace aplikace PowerPoint</vt:lpstr>
      <vt:lpstr>Prezentace aplikace PowerPoint</vt:lpstr>
      <vt:lpstr>                                   Šperk                                                                 náušnice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Středohradištní (velkomoravská) keramika                                       8./9. až první pol. 10. stol.</vt:lpstr>
      <vt:lpstr>Prezentace aplikace PowerPoint</vt:lpstr>
      <vt:lpstr>                      Velkomoravská hradiště</vt:lpstr>
      <vt:lpstr>Prezentace aplikace PowerPoint</vt:lpstr>
      <vt:lpstr>Prezentace aplikace PowerPoint</vt:lpstr>
      <vt:lpstr>                           Sekerovité hřivny</vt:lpstr>
      <vt:lpstr>Sekerovité hřivny</vt:lpstr>
      <vt:lpstr>Prezentace aplikace PowerPoint</vt:lpstr>
      <vt:lpstr>                                                Maďaři                                </vt:lpstr>
      <vt:lpstr>Prezentace aplikace PowerPoint</vt:lpstr>
      <vt:lpstr>                           Staromaďarské nálezy                                  Čechy, Morava</vt:lpstr>
      <vt:lpstr>Prezentace aplikace PowerPoint</vt:lpstr>
      <vt:lpstr>Prezentace aplikace PowerPoint</vt:lpstr>
      <vt:lpstr>Olomouc – Nemilany 1      „Na kopci“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146</cp:revision>
  <dcterms:created xsi:type="dcterms:W3CDTF">2017-01-31T16:06:48Z</dcterms:created>
  <dcterms:modified xsi:type="dcterms:W3CDTF">2024-05-01T18:02:51Z</dcterms:modified>
</cp:coreProperties>
</file>