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7" r:id="rId4"/>
    <p:sldId id="265" r:id="rId5"/>
    <p:sldId id="269" r:id="rId6"/>
    <p:sldId id="270" r:id="rId7"/>
    <p:sldId id="263" r:id="rId8"/>
    <p:sldId id="266" r:id="rId9"/>
    <p:sldId id="272" r:id="rId10"/>
    <p:sldId id="274" r:id="rId11"/>
    <p:sldId id="273" r:id="rId12"/>
    <p:sldId id="288" r:id="rId13"/>
    <p:sldId id="291" r:id="rId14"/>
    <p:sldId id="257" r:id="rId15"/>
    <p:sldId id="258" r:id="rId16"/>
    <p:sldId id="262" r:id="rId17"/>
    <p:sldId id="384" r:id="rId18"/>
    <p:sldId id="277" r:id="rId19"/>
    <p:sldId id="278" r:id="rId20"/>
    <p:sldId id="283" r:id="rId21"/>
    <p:sldId id="275" r:id="rId22"/>
    <p:sldId id="284" r:id="rId23"/>
    <p:sldId id="285" r:id="rId24"/>
    <p:sldId id="286" r:id="rId25"/>
    <p:sldId id="281" r:id="rId26"/>
    <p:sldId id="287" r:id="rId27"/>
    <p:sldId id="289" r:id="rId28"/>
    <p:sldId id="282" r:id="rId29"/>
    <p:sldId id="386" r:id="rId30"/>
    <p:sldId id="387" r:id="rId31"/>
    <p:sldId id="280" r:id="rId32"/>
    <p:sldId id="259" r:id="rId33"/>
    <p:sldId id="261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710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295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65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67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673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90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924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641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84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05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35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/>
              <a:t>Základy archeologie</a:t>
            </a:r>
            <a:br>
              <a:rPr lang="cs-CZ" b="1"/>
            </a:b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2.   Terénní průzkum a jeho dokumentace, využití nedestruktivních metod, zpracování a uložení nálezů.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692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5696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Archeologický výzkum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546" y="1238696"/>
            <a:ext cx="11111345" cy="561930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b="1" u="sng" dirty="0">
                <a:solidFill>
                  <a:srgbClr val="FF0000"/>
                </a:solidFill>
              </a:rPr>
              <a:t>Přípravná fáze: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Přidělení výzkumu Regionální archeologickou komisí (RAK)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Vypracování projektu, záměr, provedení, strategie, metoda, časová náročnost, personální zajištění, náklady aj.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Oznámení stavebního záměru (přihlášení akce – registrace v internetových databázích ARUP a ARUB)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Uzavření dohody s vlastníkem nemovitosti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b="1" u="sng" dirty="0">
                <a:solidFill>
                  <a:srgbClr val="FF0000"/>
                </a:solidFill>
              </a:rPr>
              <a:t>Terénní fáze (exkavace):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Exkavace (výkopy)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Dokumentace terénních situací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Evidence a zajištění nálezů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b="1" u="sng" dirty="0" err="1">
                <a:solidFill>
                  <a:srgbClr val="FF0000"/>
                </a:solidFill>
              </a:rPr>
              <a:t>Postexkavační</a:t>
            </a:r>
            <a:r>
              <a:rPr lang="cs-CZ" altLang="cs-CZ" sz="1800" b="1" u="sng" dirty="0">
                <a:solidFill>
                  <a:srgbClr val="FF0000"/>
                </a:solidFill>
              </a:rPr>
              <a:t> fáze: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Laboratorní ošetření nálezů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Zpracování dokumentace (kresebné, fotografické, plánové)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Vyhodnocení terénních situací v </a:t>
            </a:r>
            <a:r>
              <a:rPr lang="cs-CZ" altLang="cs-CZ" sz="1800" b="1" dirty="0"/>
              <a:t>nálezové zprávě </a:t>
            </a:r>
            <a:r>
              <a:rPr lang="cs-CZ" altLang="cs-CZ" sz="1800" dirty="0"/>
              <a:t>z hlediska historického, společenského a kulturního významu  </a:t>
            </a: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Uložení nálezů do depozitáře (předání do muzea, Archeologické a památkové ústavy budují vlastní depozitáře)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325253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Terénní výzkum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8981" y="1331914"/>
            <a:ext cx="11055927" cy="552608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Účel </a:t>
            </a:r>
            <a:r>
              <a:rPr lang="cs-CZ" altLang="cs-CZ" sz="1800" dirty="0"/>
              <a:t> –  exkavace je zaměřena na odhalování archeologických pramenů a situací pod povrchem z důvodu záchrany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archeologických památek a s nimi spojených historických situací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Formy zjištění podpovrchových situací v terénu: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a)  </a:t>
            </a:r>
            <a:r>
              <a:rPr lang="cs-CZ" altLang="cs-CZ" sz="1800" b="1" dirty="0"/>
              <a:t>vertikální řez</a:t>
            </a:r>
            <a:r>
              <a:rPr lang="cs-CZ" altLang="cs-CZ" sz="18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b)</a:t>
            </a:r>
            <a:r>
              <a:rPr lang="cs-CZ" altLang="cs-CZ" sz="1800" b="1" dirty="0"/>
              <a:t>  sonda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c)  </a:t>
            </a:r>
            <a:r>
              <a:rPr lang="cs-CZ" altLang="cs-CZ" sz="1800" b="1" dirty="0"/>
              <a:t>plošný odkryv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Nejednoduší forma  </a:t>
            </a:r>
            <a:r>
              <a:rPr lang="cs-CZ" altLang="cs-CZ" sz="1800" dirty="0"/>
              <a:t>–  zjištění přítomnosti archeologických objektů:  </a:t>
            </a:r>
            <a:r>
              <a:rPr lang="cs-CZ" altLang="cs-CZ" sz="1800" b="1" dirty="0"/>
              <a:t>vertikální řez nebo pedologická sonda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informující o sledu podpovrchových vrstev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/>
              <a:t>Harisova</a:t>
            </a:r>
            <a:r>
              <a:rPr lang="cs-CZ" altLang="cs-CZ" sz="1800" b="1" dirty="0"/>
              <a:t> metoda  </a:t>
            </a:r>
            <a:r>
              <a:rPr lang="cs-CZ" altLang="cs-CZ" sz="1800" dirty="0"/>
              <a:t>–  jednotná evidence odkrytých nálezových situací v </a:t>
            </a:r>
            <a:r>
              <a:rPr lang="cs-CZ" altLang="cs-CZ" sz="1800" b="1" dirty="0"/>
              <a:t>jednotném deskriptivním systému</a:t>
            </a:r>
            <a:r>
              <a:rPr lang="cs-CZ" altLang="cs-CZ" sz="1800" dirty="0"/>
              <a:t>,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který se v západní Evropě prosazoval od 60. a v 70. letech, u nás po roce 1989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–  umožňuje vyhodnocení obrovského množství dat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733918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Nedestruktivní archeologický výzkum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5237" y="1219200"/>
            <a:ext cx="10390908" cy="5638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M</a:t>
            </a:r>
            <a:r>
              <a:rPr lang="cs-CZ" altLang="cs-CZ" sz="1800" b="1" dirty="0"/>
              <a:t>etody, které v minimální míře ohrožují archeologické památky: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Povrchový průzkum: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–   povrchových útvarů (relikty, destrukce)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–   geobotanická indikace  (rostlinné příznaky)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–   povrchové sběry (hmotné nálezy)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Dálkový průzkum: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 </a:t>
            </a:r>
            <a:r>
              <a:rPr lang="cs-CZ" altLang="cs-CZ" sz="1800" dirty="0"/>
              <a:t>družicové snímky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–   kolmé letecké snímkování (skener, radar)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–   šikmé letecké snímkování (video, foto)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–   drony s termokamerou  (ukazují na dřívější zásahy do terénu)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Přírodovědné metody: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 </a:t>
            </a:r>
            <a:r>
              <a:rPr lang="cs-CZ" altLang="cs-CZ" sz="1800" dirty="0"/>
              <a:t>geofyzikální a geochemické analýzy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–   detektory kovů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Omezený zásah do terénu: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–   vyhledávání a vzorkování vrstev  (</a:t>
            </a:r>
            <a:r>
              <a:rPr lang="cs-CZ" altLang="cs-CZ" sz="1800" dirty="0" err="1"/>
              <a:t>mikrosondáž</a:t>
            </a:r>
            <a:r>
              <a:rPr lang="cs-CZ" altLang="cs-CZ" sz="1800" dirty="0"/>
              <a:t>, vrty)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–   vyhledávání objektů (sondování)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2944" t="38447" r="58838" b="37500"/>
          <a:stretch/>
        </p:blipFill>
        <p:spPr>
          <a:xfrm>
            <a:off x="7102153" y="1881531"/>
            <a:ext cx="4832648" cy="23160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9870" t="38447" r="33283" b="37500"/>
          <a:stretch/>
        </p:blipFill>
        <p:spPr>
          <a:xfrm>
            <a:off x="7268218" y="4091718"/>
            <a:ext cx="4666584" cy="235064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425188" y="1381431"/>
            <a:ext cx="2003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Rostlinné příznaky: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27129" y="5805119"/>
            <a:ext cx="5450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Zeď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945779" y="3480927"/>
            <a:ext cx="962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Příkopy</a:t>
            </a:r>
          </a:p>
        </p:txBody>
      </p:sp>
    </p:spTree>
    <p:extLst>
      <p:ext uri="{BB962C8B-B14F-4D97-AF65-F5344CB8AC3E}">
        <p14:creationId xmlns:p14="http://schemas.microsoft.com/office/powerpoint/2010/main" val="2997862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7" t="19484" r="32843" b="8656"/>
          <a:stretch>
            <a:fillRect/>
          </a:stretch>
        </p:blipFill>
        <p:spPr bwMode="auto">
          <a:xfrm>
            <a:off x="-143838" y="-24486"/>
            <a:ext cx="5752924" cy="688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3D7BBC0-48BF-4C4A-B98A-BDEBDD5CE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r="4851"/>
          <a:stretch/>
        </p:blipFill>
        <p:spPr>
          <a:xfrm>
            <a:off x="8260422" y="3290218"/>
            <a:ext cx="3931578" cy="3480971"/>
          </a:xfrm>
          <a:prstGeom prst="rect">
            <a:avLst/>
          </a:prstGeom>
        </p:spPr>
      </p:pic>
      <p:pic>
        <p:nvPicPr>
          <p:cNvPr id="7" name="Obrázek 6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id="{730BCF9F-0698-4665-977E-569466F60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04" y="202383"/>
            <a:ext cx="4291173" cy="2864358"/>
          </a:xfrm>
          <a:prstGeom prst="rect">
            <a:avLst/>
          </a:prstGeom>
        </p:spPr>
      </p:pic>
      <p:pic>
        <p:nvPicPr>
          <p:cNvPr id="9" name="Picture 2" descr="http://ff.ujep.cz/velimsky/cs_1_1/01CS/as116t.jpg">
            <a:extLst>
              <a:ext uri="{FF2B5EF4-FFF2-40B4-BE49-F238E27FC236}">
                <a16:creationId xmlns:a16="http://schemas.microsoft.com/office/drawing/2014/main" id="{68A5E5FC-6AC2-4A19-8017-DC31AF5D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05" y="3791259"/>
            <a:ext cx="2878853" cy="297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077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Ošetření nálezů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2771" name="Rectangle 5"/>
          <p:cNvSpPr>
            <a:spLocks noGrp="1" noChangeArrowheads="1"/>
          </p:cNvSpPr>
          <p:nvPr>
            <p:ph idx="1"/>
          </p:nvPr>
        </p:nvSpPr>
        <p:spPr>
          <a:xfrm>
            <a:off x="1600201" y="1143000"/>
            <a:ext cx="9464675" cy="5715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/>
              <a:t>–    </a:t>
            </a:r>
            <a:r>
              <a:rPr lang="cs-CZ" altLang="cs-CZ" sz="2000" b="1" dirty="0">
                <a:solidFill>
                  <a:srgbClr val="FF0000"/>
                </a:solidFill>
              </a:rPr>
              <a:t>Exkavace:</a:t>
            </a:r>
            <a:r>
              <a:rPr lang="cs-CZ" altLang="cs-CZ" sz="2000" b="1" dirty="0"/>
              <a:t>   nálezy nesmí nálezy poškodit či znehodnotit.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–   </a:t>
            </a:r>
            <a:r>
              <a:rPr lang="cs-CZ" altLang="cs-CZ" sz="2000" b="1" dirty="0">
                <a:solidFill>
                  <a:srgbClr val="FF0000"/>
                </a:solidFill>
              </a:rPr>
              <a:t>Dokumentace:  </a:t>
            </a:r>
            <a:r>
              <a:rPr lang="cs-CZ" altLang="cs-CZ" sz="2000" b="1" dirty="0"/>
              <a:t>označení nálezů kontextovou evidencí po vyzvednutí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–   </a:t>
            </a:r>
            <a:r>
              <a:rPr lang="cs-CZ" altLang="cs-CZ" sz="2000" b="1" dirty="0">
                <a:solidFill>
                  <a:srgbClr val="FF0000"/>
                </a:solidFill>
              </a:rPr>
              <a:t>Skartace:</a:t>
            </a:r>
            <a:r>
              <a:rPr lang="cs-CZ" altLang="cs-CZ" sz="2000" b="1" dirty="0"/>
              <a:t>   může proběhnout pouze po konzultaci se specialisty.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–   </a:t>
            </a:r>
            <a:r>
              <a:rPr lang="cs-CZ" altLang="cs-CZ" sz="2000" b="1" dirty="0">
                <a:solidFill>
                  <a:srgbClr val="FF0000"/>
                </a:solidFill>
              </a:rPr>
              <a:t>Ošetření nálezů:   </a:t>
            </a:r>
            <a:r>
              <a:rPr lang="cs-CZ" altLang="cs-CZ" sz="2000" b="1" dirty="0"/>
              <a:t>zamezení degradace (koroze, napadení biologickými škůdci aj.).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–   </a:t>
            </a:r>
            <a:r>
              <a:rPr lang="cs-CZ" altLang="cs-CZ" sz="2000" b="1" dirty="0">
                <a:solidFill>
                  <a:srgbClr val="FF0000"/>
                </a:solidFill>
              </a:rPr>
              <a:t>Uložení:   </a:t>
            </a:r>
            <a:r>
              <a:rPr lang="cs-CZ" altLang="cs-CZ" sz="2000" b="1" dirty="0"/>
              <a:t>adjustace, zajištění optimálních podmínek (změny klimatických podmínek).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–   </a:t>
            </a:r>
            <a:r>
              <a:rPr lang="cs-CZ" altLang="cs-CZ" sz="2000" b="1" dirty="0">
                <a:solidFill>
                  <a:srgbClr val="FF0000"/>
                </a:solidFill>
              </a:rPr>
              <a:t>Konzervace:</a:t>
            </a:r>
            <a:r>
              <a:rPr lang="cs-CZ" altLang="cs-CZ" sz="2000" b="1" dirty="0"/>
              <a:t>   školenými pracovníky podle zásad preventivní konzervace. 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–   </a:t>
            </a:r>
            <a:r>
              <a:rPr lang="cs-CZ" altLang="cs-CZ" sz="2000" b="1" dirty="0">
                <a:solidFill>
                  <a:srgbClr val="FF0000"/>
                </a:solidFill>
              </a:rPr>
              <a:t>Předávání nálezů:</a:t>
            </a:r>
            <a:r>
              <a:rPr lang="cs-CZ" altLang="cs-CZ" sz="2000" b="1" dirty="0"/>
              <a:t>   řádně ošetřené a adjustované, s veškerou dokumentací 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</a:t>
            </a:r>
            <a:r>
              <a:rPr lang="cs-CZ" altLang="cs-CZ" sz="2000" b="1" dirty="0">
                <a:solidFill>
                  <a:srgbClr val="FF0000"/>
                </a:solidFill>
              </a:rPr>
              <a:t>–   Nálezová zpráva:   </a:t>
            </a:r>
            <a:r>
              <a:rPr lang="cs-CZ" altLang="cs-CZ" sz="2000" b="1" dirty="0"/>
              <a:t>Uložení v archivu AÚ AV ČR, investora, prováděcí instituce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385961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Grp="1" noChangeArrowheads="1"/>
          </p:cNvSpPr>
          <p:nvPr>
            <p:ph idx="1"/>
          </p:nvPr>
        </p:nvSpPr>
        <p:spPr>
          <a:xfrm>
            <a:off x="817417" y="981076"/>
            <a:ext cx="10792691" cy="58007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altLang="cs-CZ" sz="2000" dirty="0"/>
              <a:t>1.   </a:t>
            </a:r>
            <a:r>
              <a:rPr lang="cs-CZ" altLang="cs-CZ" sz="1800" b="1" dirty="0">
                <a:solidFill>
                  <a:srgbClr val="FF0000"/>
                </a:solidFill>
              </a:rPr>
              <a:t>Lokalizace a okolnosti:</a:t>
            </a:r>
            <a:r>
              <a:rPr lang="cs-CZ" altLang="cs-CZ" sz="1800" b="1" dirty="0"/>
              <a:t>  lokalizace (katastr, GPS), souřadnice, podnět, stavebník, tým, termín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2.    </a:t>
            </a:r>
            <a:r>
              <a:rPr lang="cs-CZ" altLang="cs-CZ" sz="1800" b="1" dirty="0">
                <a:solidFill>
                  <a:srgbClr val="FF0000"/>
                </a:solidFill>
              </a:rPr>
              <a:t>Geografická a sídelní charakteristika naleziště:</a:t>
            </a:r>
            <a:r>
              <a:rPr lang="cs-CZ" altLang="cs-CZ" sz="1800" b="1" dirty="0"/>
              <a:t>   přírodní podmínky  –  topografie, geologie, vodopis, klima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3.    </a:t>
            </a:r>
            <a:r>
              <a:rPr lang="cs-CZ" altLang="cs-CZ" sz="1800" b="1" dirty="0">
                <a:solidFill>
                  <a:srgbClr val="FF0000"/>
                </a:solidFill>
              </a:rPr>
              <a:t>Historie naleziště</a:t>
            </a:r>
            <a:r>
              <a:rPr lang="cs-CZ" altLang="cs-CZ" sz="1800" dirty="0">
                <a:solidFill>
                  <a:srgbClr val="FF0000"/>
                </a:solidFill>
              </a:rPr>
              <a:t>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přehled výzkumných aktivit na nalezišti a v okolí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4.    </a:t>
            </a:r>
            <a:r>
              <a:rPr lang="cs-CZ" altLang="cs-CZ" sz="1800" b="1" dirty="0">
                <a:solidFill>
                  <a:srgbClr val="FF0000"/>
                </a:solidFill>
              </a:rPr>
              <a:t>Cíl a metoda výzkumu</a:t>
            </a:r>
            <a:r>
              <a:rPr lang="cs-CZ" altLang="cs-CZ" sz="1800" dirty="0">
                <a:solidFill>
                  <a:srgbClr val="FF0000"/>
                </a:solidFill>
              </a:rPr>
              <a:t>:   </a:t>
            </a:r>
            <a:r>
              <a:rPr lang="cs-CZ" altLang="cs-CZ" sz="1800" b="1" dirty="0"/>
              <a:t>otázky sledované výzkumem, způsob provedení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5.     </a:t>
            </a:r>
            <a:r>
              <a:rPr lang="cs-CZ" altLang="cs-CZ" sz="1800" b="1" dirty="0">
                <a:solidFill>
                  <a:srgbClr val="FF0000"/>
                </a:solidFill>
              </a:rPr>
              <a:t>Popis terénní situace</a:t>
            </a:r>
            <a:r>
              <a:rPr lang="cs-CZ" altLang="cs-CZ" sz="1800" dirty="0">
                <a:solidFill>
                  <a:srgbClr val="FF0000"/>
                </a:solidFill>
              </a:rPr>
              <a:t>:  </a:t>
            </a:r>
            <a:r>
              <a:rPr lang="cs-CZ" altLang="cs-CZ" sz="1800" b="1" dirty="0"/>
              <a:t>sondy, objekty, </a:t>
            </a:r>
            <a:r>
              <a:rPr lang="cs-CZ" altLang="cs-CZ" sz="1800" b="1" dirty="0" err="1"/>
              <a:t>stratigr</a:t>
            </a:r>
            <a:r>
              <a:rPr lang="cs-CZ" altLang="cs-CZ" sz="1800" b="1" dirty="0"/>
              <a:t>. jednotky (Harrisonova matice)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6.    </a:t>
            </a:r>
            <a:r>
              <a:rPr lang="cs-CZ" altLang="cs-CZ" sz="1800" b="1" dirty="0">
                <a:solidFill>
                  <a:srgbClr val="FF0000"/>
                </a:solidFill>
              </a:rPr>
              <a:t>Vyhodnocení výsledků výzkumu</a:t>
            </a:r>
            <a:r>
              <a:rPr lang="cs-CZ" altLang="cs-CZ" sz="1800" dirty="0">
                <a:solidFill>
                  <a:srgbClr val="FF0000"/>
                </a:solidFill>
              </a:rPr>
              <a:t>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shrnutí výsledků, závěry, využití naleziště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7.    </a:t>
            </a:r>
            <a:r>
              <a:rPr lang="cs-CZ" altLang="cs-CZ" sz="1800" b="1" dirty="0">
                <a:solidFill>
                  <a:srgbClr val="FF0000"/>
                </a:solidFill>
              </a:rPr>
              <a:t>Seznam nálezů</a:t>
            </a:r>
            <a:r>
              <a:rPr lang="cs-CZ" altLang="cs-CZ" sz="1800" dirty="0">
                <a:solidFill>
                  <a:srgbClr val="FF0000"/>
                </a:solidFill>
              </a:rPr>
              <a:t>:   </a:t>
            </a:r>
            <a:r>
              <a:rPr lang="cs-CZ" altLang="cs-CZ" sz="1800" dirty="0"/>
              <a:t>seznam + počet (Čechy:  č. akce);  Morava: č. katastru (Číselník obcí ČR)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8.    </a:t>
            </a:r>
            <a:r>
              <a:rPr lang="cs-CZ" altLang="cs-CZ" sz="1800" b="1" u="sng" dirty="0">
                <a:solidFill>
                  <a:srgbClr val="FF0000"/>
                </a:solidFill>
              </a:rPr>
              <a:t>Další seznamy</a:t>
            </a:r>
            <a:r>
              <a:rPr lang="cs-CZ" altLang="cs-CZ" sz="1800" dirty="0">
                <a:solidFill>
                  <a:srgbClr val="FF0000"/>
                </a:solidFill>
              </a:rPr>
              <a:t>:   </a:t>
            </a:r>
            <a:r>
              <a:rPr lang="cs-CZ" altLang="cs-CZ" sz="1800" dirty="0"/>
              <a:t>seznamy objektů, </a:t>
            </a:r>
            <a:r>
              <a:rPr lang="cs-CZ" altLang="cs-CZ" sz="1800" dirty="0" err="1"/>
              <a:t>stratigratigrafických</a:t>
            </a:r>
            <a:r>
              <a:rPr lang="cs-CZ" altLang="cs-CZ" sz="1800" dirty="0"/>
              <a:t> jednotek, vrstev, vzorků atd.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9.    </a:t>
            </a:r>
            <a:r>
              <a:rPr lang="cs-CZ" altLang="cs-CZ" sz="1800" b="1" u="sng" dirty="0">
                <a:solidFill>
                  <a:srgbClr val="FF0000"/>
                </a:solidFill>
              </a:rPr>
              <a:t>Obrazové přílohy</a:t>
            </a:r>
            <a:r>
              <a:rPr lang="cs-CZ" altLang="cs-CZ" sz="1800" dirty="0">
                <a:solidFill>
                  <a:srgbClr val="FF0000"/>
                </a:solidFill>
              </a:rPr>
              <a:t>:  </a:t>
            </a:r>
            <a:r>
              <a:rPr lang="cs-CZ" altLang="cs-CZ" sz="1800" dirty="0"/>
              <a:t>mapy (M 1:10000), plány, fotodokumentace, kresby aj. kopie originálů písemných pramenů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  <p:sp>
        <p:nvSpPr>
          <p:cNvPr id="33795" name="Nadpis 3"/>
          <p:cNvSpPr>
            <a:spLocks noGrp="1"/>
          </p:cNvSpPr>
          <p:nvPr>
            <p:ph type="title"/>
          </p:nvPr>
        </p:nvSpPr>
        <p:spPr>
          <a:xfrm>
            <a:off x="201295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Nálezová zpráva</a:t>
            </a:r>
          </a:p>
        </p:txBody>
      </p:sp>
    </p:spTree>
    <p:extLst>
      <p:ext uri="{BB962C8B-B14F-4D97-AF65-F5344CB8AC3E}">
        <p14:creationId xmlns:p14="http://schemas.microsoft.com/office/powerpoint/2010/main" val="1461178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Předávání nálezů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831273" y="1341438"/>
            <a:ext cx="10931236" cy="5516562"/>
          </a:xfrm>
        </p:spPr>
        <p:txBody>
          <a:bodyPr>
            <a:normAutofit/>
          </a:bodyPr>
          <a:lstStyle/>
          <a:p>
            <a:r>
              <a:rPr lang="cs-CZ" altLang="cs-CZ" sz="1600" b="1" dirty="0">
                <a:solidFill>
                  <a:srgbClr val="FF0000"/>
                </a:solidFill>
              </a:rPr>
              <a:t>a)</a:t>
            </a:r>
            <a:r>
              <a:rPr lang="cs-CZ" altLang="cs-CZ" sz="1600" dirty="0">
                <a:solidFill>
                  <a:srgbClr val="FF0000"/>
                </a:solidFill>
              </a:rPr>
              <a:t>   </a:t>
            </a:r>
            <a:r>
              <a:rPr lang="cs-CZ" altLang="cs-CZ" sz="1600" b="1" u="sng" dirty="0">
                <a:solidFill>
                  <a:srgbClr val="FF0000"/>
                </a:solidFill>
              </a:rPr>
              <a:t>Předávací protokol:</a:t>
            </a:r>
            <a:r>
              <a:rPr lang="cs-CZ" altLang="cs-CZ" sz="1600" b="1" dirty="0">
                <a:solidFill>
                  <a:srgbClr val="FF0000"/>
                </a:solidFill>
              </a:rPr>
              <a:t>    </a:t>
            </a:r>
            <a:r>
              <a:rPr lang="cs-CZ" altLang="cs-CZ" sz="1600" b="1" dirty="0"/>
              <a:t>doklad o nabytí by měl obsahovat: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  –    jméno předávajícího a přebírajícího (název instituce)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  –    identifikace archeologických nálezů (katastr, nálezové okolnosti aj.)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  –    výčet evidenčních (kontextových) čísel a počet kusů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  –   důvod předání</a:t>
            </a:r>
          </a:p>
          <a:p>
            <a:pPr>
              <a:buFontTx/>
              <a:buNone/>
            </a:pPr>
            <a:endParaRPr lang="cs-CZ" altLang="cs-CZ" sz="1600" b="1" dirty="0"/>
          </a:p>
          <a:p>
            <a:r>
              <a:rPr lang="cs-CZ" altLang="cs-CZ" sz="1600" b="1" dirty="0">
                <a:solidFill>
                  <a:srgbClr val="FF0000"/>
                </a:solidFill>
              </a:rPr>
              <a:t>b)   </a:t>
            </a:r>
            <a:r>
              <a:rPr lang="cs-CZ" altLang="cs-CZ" sz="1600" b="1" u="sng" dirty="0">
                <a:solidFill>
                  <a:srgbClr val="FF0000"/>
                </a:solidFill>
              </a:rPr>
              <a:t>Nálezová zpráva</a:t>
            </a:r>
            <a:r>
              <a:rPr lang="cs-CZ" altLang="cs-CZ" sz="1600" b="1" dirty="0">
                <a:solidFill>
                  <a:srgbClr val="FF0000"/>
                </a:solidFill>
              </a:rPr>
              <a:t>: 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–  soupis nálezů spolu s jejich kontextovými údaji, datací, aj.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–  celkový půdorysný plán se zakreslenými objekty 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–  obrazová dokumentace významných nálezů (kresebná, fotografická)</a:t>
            </a:r>
          </a:p>
          <a:p>
            <a:pPr>
              <a:buFontTx/>
              <a:buNone/>
            </a:pPr>
            <a:endParaRPr lang="cs-CZ" altLang="cs-CZ" sz="1600" b="1" dirty="0"/>
          </a:p>
          <a:p>
            <a:r>
              <a:rPr lang="cs-CZ" altLang="cs-CZ" sz="1600" b="1" dirty="0">
                <a:solidFill>
                  <a:srgbClr val="FF0000"/>
                </a:solidFill>
              </a:rPr>
              <a:t>c)   </a:t>
            </a:r>
            <a:r>
              <a:rPr lang="cs-CZ" altLang="cs-CZ" sz="1600" b="1" u="sng" dirty="0">
                <a:solidFill>
                  <a:srgbClr val="FF0000"/>
                </a:solidFill>
              </a:rPr>
              <a:t>Movité archeologické nálezy: </a:t>
            </a:r>
            <a:endParaRPr lang="cs-CZ" altLang="cs-CZ" sz="1600" b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cs-CZ" altLang="cs-CZ" sz="1600" b="1" dirty="0"/>
              <a:t>            –  řádně očíslované kontextovými čísly nebo po domluvě s muzeem a evidenčními čísly muzea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–  materiál laboratorně ošetřen (zkompletovaná keramika,  konzervace kovů a organik) a adjustován (zabalen)</a:t>
            </a:r>
          </a:p>
          <a:p>
            <a:pPr>
              <a:buFontTx/>
              <a:buNone/>
            </a:pPr>
            <a:endParaRPr lang="cs-CZ" alt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870536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A40E5C28-92AC-4F60-86CA-F1BAE066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635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Teorie formativních procesů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6D2F2C1B-936C-4A49-90D3-2F646E553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25" y="990600"/>
            <a:ext cx="11883775" cy="5715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/>
              <a:t>Michael Brian </a:t>
            </a:r>
            <a:r>
              <a:rPr lang="cs-CZ" altLang="cs-CZ" sz="2000" b="1" dirty="0" err="1"/>
              <a:t>Schiffer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 proces přechodu z dřívější živé kultury do mrtvé kultury (</a:t>
            </a:r>
            <a:r>
              <a:rPr lang="cs-CZ" altLang="cs-CZ" sz="2000" dirty="0" err="1"/>
              <a:t>archeologizace</a:t>
            </a:r>
            <a:r>
              <a:rPr lang="cs-CZ" altLang="cs-CZ" sz="2000" dirty="0"/>
              <a:t>)</a:t>
            </a:r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C-transformace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culture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transformations</a:t>
            </a:r>
            <a:r>
              <a:rPr lang="cs-CZ" altLang="cs-CZ" sz="2000" dirty="0"/>
              <a:t>)  –  změny způsobené činností lidí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      –  zacházení s předměty (s odpadem)</a:t>
            </a:r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N-transformace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nature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transformations</a:t>
            </a:r>
            <a:r>
              <a:rPr lang="cs-CZ" altLang="cs-CZ" sz="2000" dirty="0"/>
              <a:t>)  –  změny způsobené přírodními procesy (eroze, sedimentace, klima)</a:t>
            </a:r>
          </a:p>
        </p:txBody>
      </p:sp>
      <p:pic>
        <p:nvPicPr>
          <p:cNvPr id="7172" name="Obrázek 3">
            <a:extLst>
              <a:ext uri="{FF2B5EF4-FFF2-40B4-BE49-F238E27FC236}">
                <a16:creationId xmlns:a16="http://schemas.microsoft.com/office/drawing/2014/main" id="{BCFCB83C-E914-4962-A92D-51A74DBB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50911"/>
            <a:ext cx="8762144" cy="335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92076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Povrchový průzkum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idx="1"/>
          </p:nvPr>
        </p:nvSpPr>
        <p:spPr>
          <a:xfrm>
            <a:off x="595902" y="1027417"/>
            <a:ext cx="11596098" cy="5830584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Umožňuje vyhledávání, mapování a interpretaci: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a)  </a:t>
            </a:r>
            <a:r>
              <a:rPr lang="cs-CZ" altLang="cs-CZ" sz="2000" b="1" dirty="0" err="1"/>
              <a:t>Nadpovrchové</a:t>
            </a:r>
            <a:r>
              <a:rPr lang="cs-CZ" altLang="cs-CZ" sz="2000" b="1" dirty="0"/>
              <a:t> terénní útvary </a:t>
            </a:r>
            <a:r>
              <a:rPr lang="cs-CZ" altLang="cs-CZ" sz="2000" dirty="0"/>
              <a:t>antropogenního původu: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–  zachované v modelaci krajinného reliéfu (zejména v místech ne narušených zemědělskou činností)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–   </a:t>
            </a:r>
            <a:r>
              <a:rPr lang="cs-CZ" altLang="cs-CZ" sz="2000" b="1" dirty="0"/>
              <a:t>povrchové sběry  </a:t>
            </a:r>
            <a:r>
              <a:rPr lang="cs-CZ" altLang="cs-CZ" sz="2000" dirty="0"/>
              <a:t>–  zkoumání stop osídlení pomocí nálezů zlomků artefaktů rozptýlených v terénu</a:t>
            </a:r>
          </a:p>
          <a:p>
            <a:pPr>
              <a:buNone/>
              <a:defRPr/>
            </a:pPr>
            <a:r>
              <a:rPr lang="cs-CZ" altLang="cs-CZ" sz="2000" dirty="0"/>
              <a:t>                                                –  v zemědělsky využívané krajině (předměty se na povrch dostávají např. orbou) </a:t>
            </a:r>
          </a:p>
          <a:p>
            <a:pPr>
              <a:buNone/>
              <a:defRPr/>
            </a:pPr>
            <a:r>
              <a:rPr lang="cs-CZ" altLang="cs-CZ" sz="2000" dirty="0"/>
              <a:t>                                                –  metodika:   sběr na plochách (v čtvercové síti)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sběr v liniích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 sběr v úsekových liniích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b)  </a:t>
            </a:r>
            <a:r>
              <a:rPr lang="cs-CZ" altLang="cs-CZ" sz="2000" b="1" dirty="0"/>
              <a:t>Podpovrchové komponenty: </a:t>
            </a:r>
          </a:p>
          <a:p>
            <a:pPr marL="0" indent="0">
              <a:buNone/>
              <a:defRPr/>
            </a:pPr>
            <a:r>
              <a:rPr lang="cs-CZ" altLang="cs-CZ" sz="2000" b="1" dirty="0"/>
              <a:t>         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artefaktového (např. střepy) nebo </a:t>
            </a:r>
            <a:r>
              <a:rPr lang="cs-CZ" altLang="cs-CZ" sz="2000" dirty="0" err="1"/>
              <a:t>ekofaktového</a:t>
            </a:r>
            <a:r>
              <a:rPr lang="cs-CZ" altLang="cs-CZ" sz="2000" dirty="0"/>
              <a:t> (např. struska) charakteru informují o funkci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daného místa (např. výrobní, pohřební, sídelní).</a:t>
            </a:r>
          </a:p>
          <a:p>
            <a:pPr eaLnBrk="1" hangingPunct="1">
              <a:buFontTx/>
              <a:buNone/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528256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2074863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Povrchový průzkum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idx="1"/>
          </p:nvPr>
        </p:nvSpPr>
        <p:spPr>
          <a:xfrm>
            <a:off x="720436" y="1258888"/>
            <a:ext cx="11471563" cy="55991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b="1" dirty="0"/>
              <a:t>Geodeticko-topografický průzkum</a:t>
            </a:r>
            <a:r>
              <a:rPr lang="cs-CZ" altLang="cs-CZ" sz="2400" dirty="0"/>
              <a:t>  </a:t>
            </a:r>
            <a:r>
              <a:rPr lang="cs-CZ" altLang="cs-CZ" sz="2000" dirty="0"/>
              <a:t>–  vyhledávání antropogenních reliéfů v krajině</a:t>
            </a:r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2000" dirty="0"/>
              <a:t>Pravěká a raně středověká opevnění (valy, příkopy, brány)</a:t>
            </a:r>
          </a:p>
          <a:p>
            <a:pPr eaLnBrk="1" hangingPunct="1">
              <a:defRPr/>
            </a:pPr>
            <a:r>
              <a:rPr lang="cs-CZ" altLang="cs-CZ" sz="2000" dirty="0"/>
              <a:t>Pravěká a raně středověká pohřebiště (mohylníky – skupiny mohyl)</a:t>
            </a:r>
          </a:p>
          <a:p>
            <a:pPr eaLnBrk="1" hangingPunct="1">
              <a:defRPr/>
            </a:pPr>
            <a:r>
              <a:rPr lang="cs-CZ" altLang="cs-CZ" sz="2000" dirty="0"/>
              <a:t>Raně středověké vesnice (usedlosti, rybníky, mlýny)</a:t>
            </a:r>
          </a:p>
          <a:p>
            <a:pPr eaLnBrk="1" hangingPunct="1">
              <a:defRPr/>
            </a:pPr>
            <a:r>
              <a:rPr lang="cs-CZ" altLang="cs-CZ" sz="2000" dirty="0"/>
              <a:t>Rezidenční sídla (hrady, tvrze, panské dvory)</a:t>
            </a:r>
          </a:p>
          <a:p>
            <a:pPr eaLnBrk="1" hangingPunct="1">
              <a:defRPr/>
            </a:pPr>
            <a:r>
              <a:rPr lang="cs-CZ" altLang="cs-CZ" sz="2000" dirty="0"/>
              <a:t>Zaniklé </a:t>
            </a:r>
            <a:r>
              <a:rPr lang="cs-CZ" altLang="cs-CZ" sz="2000" dirty="0" err="1"/>
              <a:t>plužiny</a:t>
            </a:r>
            <a:r>
              <a:rPr lang="cs-CZ" altLang="cs-CZ" sz="2000" dirty="0"/>
              <a:t> (terasy, mezní pásy, záhony)</a:t>
            </a:r>
          </a:p>
          <a:p>
            <a:pPr eaLnBrk="1" hangingPunct="1">
              <a:defRPr/>
            </a:pPr>
            <a:r>
              <a:rPr lang="cs-CZ" altLang="cs-CZ" sz="2000" dirty="0"/>
              <a:t>Těžba surovin (lomy, </a:t>
            </a:r>
            <a:r>
              <a:rPr lang="cs-CZ" altLang="cs-CZ" sz="2000" dirty="0" err="1"/>
              <a:t>sejpy</a:t>
            </a:r>
            <a:r>
              <a:rPr lang="cs-CZ" altLang="cs-CZ" sz="2000" dirty="0"/>
              <a:t> – haldy, pinky – kutací objekty, šachty, </a:t>
            </a:r>
            <a:r>
              <a:rPr lang="cs-CZ" altLang="cs-CZ" sz="2000" dirty="0" err="1"/>
              <a:t>obvaly</a:t>
            </a:r>
            <a:r>
              <a:rPr lang="cs-CZ" altLang="cs-CZ" sz="2000" dirty="0"/>
              <a:t> – vyházená hlušina)</a:t>
            </a:r>
          </a:p>
          <a:p>
            <a:pPr eaLnBrk="1" hangingPunct="1">
              <a:defRPr/>
            </a:pPr>
            <a:r>
              <a:rPr lang="cs-CZ" altLang="cs-CZ" sz="2000" dirty="0"/>
              <a:t>Zpracování surovin (výrobní objekty – sklárny, milíře)</a:t>
            </a:r>
          </a:p>
          <a:p>
            <a:pPr eaLnBrk="1" hangingPunct="1">
              <a:defRPr/>
            </a:pPr>
            <a:r>
              <a:rPr lang="cs-CZ" altLang="cs-CZ" sz="2000" dirty="0"/>
              <a:t>Vojenské zařízení (obléhací tábory s valy, novověká opevnění – bastiony aj.)</a:t>
            </a:r>
          </a:p>
          <a:p>
            <a:pPr eaLnBrk="1" hangingPunct="1">
              <a:defRPr/>
            </a:pPr>
            <a:r>
              <a:rPr lang="cs-CZ" altLang="cs-CZ" sz="2000" dirty="0"/>
              <a:t>Komunikace (cesty – úvozy, terasy)</a:t>
            </a:r>
          </a:p>
          <a:p>
            <a:pPr eaLnBrk="1" hangingPunct="1">
              <a:defRPr/>
            </a:pPr>
            <a:r>
              <a:rPr lang="cs-CZ" altLang="cs-CZ" sz="2000" dirty="0"/>
              <a:t>Recentní  antropogenní útvary (lesní školky, vojenské okopy, jámy po bombách, kupy sesbíraných kamenů)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56266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1482436" y="0"/>
            <a:ext cx="9337964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Archeologická práce z hlediska zaměření</a:t>
            </a:r>
            <a:endParaRPr lang="cs-CZ" alt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55700"/>
            <a:ext cx="11734800" cy="57023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Akademická archeologie</a:t>
            </a:r>
            <a:r>
              <a:rPr lang="cs-CZ" sz="2000" b="1" dirty="0"/>
              <a:t>   </a:t>
            </a:r>
            <a:r>
              <a:rPr lang="cs-CZ" sz="2000" dirty="0"/>
              <a:t>–   je zaměřena na vědecké poznání minulosti na základě archeologických pramenů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–   aplikuje se hlavně v Archeologických ústavech, ale i v jiných typech institucí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prostřednictvím   grantů (GAČR – GAAV) anebo výzkumných projektů (NAKI)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Archeologické ústavy</a:t>
            </a:r>
            <a:r>
              <a:rPr lang="cs-CZ" sz="2000" dirty="0">
                <a:solidFill>
                  <a:srgbClr val="FF0000"/>
                </a:solidFill>
              </a:rPr>
              <a:t>   </a:t>
            </a:r>
            <a:r>
              <a:rPr lang="cs-CZ" sz="2000" dirty="0"/>
              <a:t>–   </a:t>
            </a:r>
            <a:r>
              <a:rPr lang="cs-CZ" sz="2000" b="1" dirty="0"/>
              <a:t>výzkumné základny</a:t>
            </a:r>
            <a:r>
              <a:rPr lang="cs-CZ" sz="2000" dirty="0"/>
              <a:t>:  Dolní Věstonice, Dolní Dunajovice, Mikulčice, Opava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–   odborný, metodický, expertní a oborový garant vědecké činnosti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–   spadá pod Akademii věd (AV ČR), zatím nemusí mít povolení k provádění výzkumů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–   organizují a koordinují archeologickou památkovou péči (výzkumy)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–    s oprávněnými institucemi uzavírají </a:t>
            </a:r>
            <a:r>
              <a:rPr lang="cs-CZ" sz="2000" b="1" dirty="0"/>
              <a:t>Dohodu o rozsahu a podmínkách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                                  provádění archeologických výzkumů</a:t>
            </a:r>
            <a:r>
              <a:rPr lang="cs-CZ" sz="2000" dirty="0"/>
              <a:t>  (§ 21, odst. 2 z. č. 20/1987) </a:t>
            </a:r>
          </a:p>
          <a:p>
            <a:pPr marL="0" indent="0">
              <a:buNone/>
              <a:defRPr/>
            </a:pPr>
            <a:r>
              <a:rPr lang="cs-CZ" sz="2000" dirty="0"/>
              <a:t>  </a:t>
            </a:r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Národní památkový ústav </a:t>
            </a:r>
            <a:r>
              <a:rPr lang="cs-CZ" sz="2000" dirty="0"/>
              <a:t>–  odborný dohled na územím prohlášeném za kulturní památku (KP), národní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kulturní památku (NKP), památkovou rezervaci (PR), památkovou zónu (PZ);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stavebníci mají ohlašovací povinnost oznámit stavbu také NPÚ</a:t>
            </a:r>
          </a:p>
        </p:txBody>
      </p:sp>
    </p:spTree>
    <p:extLst>
      <p:ext uri="{BB962C8B-B14F-4D97-AF65-F5344CB8AC3E}">
        <p14:creationId xmlns:p14="http://schemas.microsoft.com/office/powerpoint/2010/main" val="2819998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2041525" y="539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Dálkový průzkum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</a:t>
            </a:r>
            <a:r>
              <a:rPr lang="cs-CZ" altLang="cs-CZ" sz="3200" dirty="0">
                <a:solidFill>
                  <a:srgbClr val="FF0000"/>
                </a:solidFill>
              </a:rPr>
              <a:t> (</a:t>
            </a:r>
            <a:r>
              <a:rPr lang="cs-CZ" altLang="cs-CZ" sz="3200" dirty="0" err="1">
                <a:solidFill>
                  <a:srgbClr val="FF0000"/>
                </a:solidFill>
              </a:rPr>
              <a:t>remote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  <a:r>
              <a:rPr lang="cs-CZ" altLang="cs-CZ" sz="3200" dirty="0" err="1">
                <a:solidFill>
                  <a:srgbClr val="FF0000"/>
                </a:solidFill>
              </a:rPr>
              <a:t>sensing</a:t>
            </a:r>
            <a:r>
              <a:rPr lang="cs-CZ" altLang="cs-CZ" sz="3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7411" name="Rectangle 6"/>
          <p:cNvSpPr>
            <a:spLocks noGrp="1" noChangeArrowheads="1"/>
          </p:cNvSpPr>
          <p:nvPr>
            <p:ph idx="1"/>
          </p:nvPr>
        </p:nvSpPr>
        <p:spPr>
          <a:xfrm>
            <a:off x="900546" y="975303"/>
            <a:ext cx="11111345" cy="566102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Pořizování snímků z letadla nebo družice k vyhledávání archeologických pramenů v terénu 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Letecká prospekce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z nízko letícího letounu: vyhledávání pomocí vegetačních příznaků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–  informace o krajinném rámci:  identifikace antropogenních stop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Družicové snímkování</a:t>
            </a:r>
            <a:r>
              <a:rPr lang="cs-CZ" altLang="cs-CZ" sz="2000" dirty="0"/>
              <a:t>  –  využívá </a:t>
            </a:r>
            <a:r>
              <a:rPr lang="cs-CZ" altLang="cs-CZ" sz="2000" b="1" dirty="0"/>
              <a:t>radar</a:t>
            </a:r>
            <a:r>
              <a:rPr lang="cs-CZ" altLang="cs-CZ" sz="2000" dirty="0"/>
              <a:t> napojený na družice (na oběžné dráze)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–  nejstarší systém </a:t>
            </a:r>
            <a:r>
              <a:rPr lang="cs-CZ" altLang="cs-CZ" sz="2000" dirty="0" err="1"/>
              <a:t>Corona</a:t>
            </a:r>
            <a:r>
              <a:rPr lang="cs-CZ" altLang="cs-CZ" sz="2000" dirty="0"/>
              <a:t> (1960-1972) k pořizování špionážních snímků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–  od r. 1972:  </a:t>
            </a:r>
            <a:r>
              <a:rPr lang="cs-CZ" sz="2000" dirty="0"/>
              <a:t>LANDSAT (Americký civilní systém)</a:t>
            </a: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Letecké laserové snímkování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</a:t>
            </a:r>
            <a:r>
              <a:rPr lang="cs-CZ" altLang="cs-CZ" sz="2000" dirty="0"/>
              <a:t> využívá systém LIDAR (</a:t>
            </a:r>
            <a:r>
              <a:rPr lang="cs-CZ" altLang="cs-CZ" sz="2000" dirty="0" err="1"/>
              <a:t>Light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detection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ranging</a:t>
            </a:r>
            <a:r>
              <a:rPr lang="cs-CZ" altLang="cs-CZ" sz="2000" dirty="0"/>
              <a:t>), umístěný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          zpravidla na letadle (laser a skenovací zařízení)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      –  trojrozměrné mapování (skenování) krajiny (zalesněné i nezalesněné,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          ve dne i v noci)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      –  vytvoření výškopisného digitálního modelu zemského povrchu.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748370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3854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Nedestruktivní archeologický výzkum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734290" y="1537424"/>
            <a:ext cx="11249891" cy="580548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/>
              <a:t>Minimálně ničí archeologické situace – sestává z několika fází: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1.   </a:t>
            </a:r>
            <a:r>
              <a:rPr lang="cs-CZ" altLang="cs-CZ" sz="2000" b="1" dirty="0"/>
              <a:t>Příprava</a:t>
            </a:r>
            <a:r>
              <a:rPr lang="cs-CZ" altLang="cs-CZ" sz="2000" dirty="0"/>
              <a:t>  –   definování cíle  projektu, heuristika (zjištění informací)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–   rešerše (výzkumy a jiné formy prospekce, mapy, plány)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–  charakteristika přírodního prostředí (geologie, pedologie)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–  výběr metody průzkumu (zohlednění cíle výzkumu)</a:t>
            </a:r>
          </a:p>
          <a:p>
            <a:pPr eaLnBrk="1" hangingPunct="1"/>
            <a:r>
              <a:rPr lang="cs-CZ" altLang="cs-CZ" sz="2000" dirty="0"/>
              <a:t>2.   </a:t>
            </a:r>
            <a:r>
              <a:rPr lang="cs-CZ" altLang="cs-CZ" sz="2000" b="1" dirty="0"/>
              <a:t>Terénní měření  </a:t>
            </a:r>
            <a:r>
              <a:rPr lang="cs-CZ" altLang="cs-CZ" sz="2000" dirty="0"/>
              <a:t> –   vytýčení zájmové plochy nebo území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–   testovací měření, provedení  průzkumu, kontrola získaných dat</a:t>
            </a:r>
          </a:p>
          <a:p>
            <a:pPr eaLnBrk="1" hangingPunct="1"/>
            <a:r>
              <a:rPr lang="cs-CZ" altLang="cs-CZ" sz="2000" dirty="0"/>
              <a:t>3.   </a:t>
            </a:r>
            <a:r>
              <a:rPr lang="cs-CZ" altLang="cs-CZ" sz="2000" b="1" dirty="0"/>
              <a:t>Zpracování dat</a:t>
            </a:r>
            <a:r>
              <a:rPr lang="cs-CZ" altLang="cs-CZ" sz="2000" dirty="0"/>
              <a:t>   –   převedení dat do PC a jejich analytické zpracování v prostředí GIS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–   vynesení měření do map nebo plánů (2D)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–   zpracování digitálního modelu terénu (3D)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–   interpretace výsledků</a:t>
            </a:r>
          </a:p>
          <a:p>
            <a:pPr eaLnBrk="1" hangingPunct="1"/>
            <a:r>
              <a:rPr lang="cs-CZ" altLang="cs-CZ" sz="2000" dirty="0"/>
              <a:t>4.   </a:t>
            </a:r>
            <a:r>
              <a:rPr lang="cs-CZ" altLang="cs-CZ" sz="2000" b="1" dirty="0"/>
              <a:t>Prezentace</a:t>
            </a:r>
            <a:r>
              <a:rPr lang="cs-CZ" altLang="cs-CZ" sz="2000" dirty="0"/>
              <a:t>   –  vyhodnocení v závěrečném výstupu</a:t>
            </a:r>
          </a:p>
        </p:txBody>
      </p:sp>
    </p:spTree>
    <p:extLst>
      <p:ext uri="{BB962C8B-B14F-4D97-AF65-F5344CB8AC3E}">
        <p14:creationId xmlns:p14="http://schemas.microsoft.com/office/powerpoint/2010/main" val="2760913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Zástupný symbol pro obsah 2"/>
          <p:cNvSpPr>
            <a:spLocks noGrp="1"/>
          </p:cNvSpPr>
          <p:nvPr>
            <p:ph idx="1"/>
          </p:nvPr>
        </p:nvSpPr>
        <p:spPr>
          <a:xfrm>
            <a:off x="861434" y="406257"/>
            <a:ext cx="10834254" cy="6414063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b="1" dirty="0"/>
              <a:t>             Letecké a družicové snímkování:                           Laserové snímání:</a:t>
            </a:r>
          </a:p>
        </p:txBody>
      </p:sp>
      <p:pic>
        <p:nvPicPr>
          <p:cNvPr id="3789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68" y="806458"/>
            <a:ext cx="4519034" cy="352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8883" y="844339"/>
            <a:ext cx="2996623" cy="3651751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83" y="4604547"/>
            <a:ext cx="3003838" cy="210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7542" t="19602" r="23060" b="36837"/>
          <a:stretch/>
        </p:blipFill>
        <p:spPr>
          <a:xfrm>
            <a:off x="2079848" y="4458209"/>
            <a:ext cx="3422073" cy="212723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300FD7F-D947-4ACD-90AF-B4FBB4555754}"/>
              </a:ext>
            </a:extLst>
          </p:cNvPr>
          <p:cNvSpPr txBox="1"/>
          <p:nvPr/>
        </p:nvSpPr>
        <p:spPr>
          <a:xfrm>
            <a:off x="10898845" y="5196539"/>
            <a:ext cx="1050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Digitální </a:t>
            </a:r>
          </a:p>
          <a:p>
            <a:r>
              <a:rPr lang="cs-CZ" b="1" dirty="0"/>
              <a:t> model</a:t>
            </a:r>
          </a:p>
          <a:p>
            <a:r>
              <a:rPr lang="cs-CZ" b="1" dirty="0"/>
              <a:t> terénu</a:t>
            </a:r>
          </a:p>
        </p:txBody>
      </p:sp>
    </p:spTree>
    <p:extLst>
      <p:ext uri="{BB962C8B-B14F-4D97-AF65-F5344CB8AC3E}">
        <p14:creationId xmlns:p14="http://schemas.microsoft.com/office/powerpoint/2010/main" val="417706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Laserové snímkování</a:t>
            </a:r>
          </a:p>
        </p:txBody>
      </p:sp>
      <p:sp>
        <p:nvSpPr>
          <p:cNvPr id="35843" name="Rectangle 5"/>
          <p:cNvSpPr>
            <a:spLocks noGrp="1" noChangeArrowheads="1"/>
          </p:cNvSpPr>
          <p:nvPr>
            <p:ph idx="1"/>
          </p:nvPr>
        </p:nvSpPr>
        <p:spPr>
          <a:xfrm>
            <a:off x="1177636" y="1600200"/>
            <a:ext cx="10668000" cy="5029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/>
              <a:t>Využití  </a:t>
            </a:r>
            <a:r>
              <a:rPr lang="cs-CZ" altLang="cs-CZ" sz="2000" dirty="0"/>
              <a:t>–  dokumentace prostorově složitých podpovrchových objektů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–  3D </a:t>
            </a:r>
            <a:r>
              <a:rPr lang="cs-CZ" altLang="cs-CZ" sz="2000" dirty="0" err="1"/>
              <a:t>laserscaner</a:t>
            </a:r>
            <a:r>
              <a:rPr lang="cs-CZ" altLang="cs-CZ" sz="2000" dirty="0"/>
              <a:t> s digitálním fotoaparátem nebo kamerou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             –  umožňuje vytvořit věrný prostorový obraz dokumentovaného objektu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–  získaná data je možno převádět do </a:t>
            </a:r>
            <a:r>
              <a:rPr lang="cs-CZ" altLang="cs-CZ" sz="2000" dirty="0" err="1"/>
              <a:t>CADu</a:t>
            </a:r>
            <a:r>
              <a:rPr lang="cs-CZ" altLang="cs-CZ" sz="2000" dirty="0"/>
              <a:t> (např. </a:t>
            </a:r>
            <a:r>
              <a:rPr lang="cs-CZ" altLang="cs-CZ" sz="2000" dirty="0" err="1"/>
              <a:t>Microstationu</a:t>
            </a:r>
            <a:r>
              <a:rPr lang="cs-CZ" altLang="cs-CZ" sz="2000" dirty="0"/>
              <a:t>) a použít je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při pořizování nárysů, řezů či půdorysů, anebo při rekonstrukci a modelaci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„virtuálních“ památkových objektů</a:t>
            </a:r>
            <a:endParaRPr lang="cs-CZ" altLang="cs-CZ" sz="2000" b="1" dirty="0"/>
          </a:p>
          <a:p>
            <a:pPr marL="0" indent="0">
              <a:buNone/>
              <a:defRPr/>
            </a:pPr>
            <a:endParaRPr lang="cs-CZ" altLang="cs-CZ" sz="2000" b="1" dirty="0"/>
          </a:p>
          <a:p>
            <a:pPr eaLnBrk="1" hangingPunct="1">
              <a:defRPr/>
            </a:pPr>
            <a:r>
              <a:rPr lang="cs-CZ" altLang="cs-CZ" sz="2000" b="1" dirty="0"/>
              <a:t>Výstupy </a:t>
            </a:r>
            <a:r>
              <a:rPr lang="cs-CZ" altLang="cs-CZ" sz="2000" dirty="0"/>
              <a:t> –  brněnská archeologická společnost </a:t>
            </a:r>
            <a:r>
              <a:rPr lang="cs-CZ" altLang="cs-CZ" sz="2000" dirty="0" err="1"/>
              <a:t>Archaia</a:t>
            </a:r>
            <a:r>
              <a:rPr lang="cs-CZ" altLang="cs-CZ" sz="2000" dirty="0"/>
              <a:t> Brno ve spolupráci s fy. </a:t>
            </a:r>
            <a:r>
              <a:rPr lang="cs-CZ" altLang="cs-CZ" sz="2000" dirty="0" err="1"/>
              <a:t>Geodis</a:t>
            </a:r>
            <a:r>
              <a:rPr lang="cs-CZ" altLang="cs-CZ" sz="2000" dirty="0"/>
              <a:t>, a. s.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zdokumentovala řadu historických objektů</a:t>
            </a:r>
          </a:p>
        </p:txBody>
      </p:sp>
    </p:spTree>
    <p:extLst>
      <p:ext uri="{BB962C8B-B14F-4D97-AF65-F5344CB8AC3E}">
        <p14:creationId xmlns:p14="http://schemas.microsoft.com/office/powerpoint/2010/main" val="798017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>
          <a:xfrm>
            <a:off x="3460288" y="459538"/>
            <a:ext cx="8104988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Scanery</a:t>
            </a:r>
            <a:r>
              <a:rPr lang="cs-CZ" altLang="cs-CZ" sz="3200" b="1" dirty="0">
                <a:solidFill>
                  <a:srgbClr val="FF0000"/>
                </a:solidFill>
              </a:rPr>
              <a:t> a drony</a:t>
            </a:r>
          </a:p>
        </p:txBody>
      </p:sp>
      <p:pic>
        <p:nvPicPr>
          <p:cNvPr id="45059" name="Picture 6" descr="3D laserscan sklepních prostor pod Zelným trhem 17 v Brně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4" y="459538"/>
            <a:ext cx="3968799" cy="600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9"/>
          <p:cNvSpPr txBox="1">
            <a:spLocks noChangeArrowheads="1"/>
          </p:cNvSpPr>
          <p:nvPr/>
        </p:nvSpPr>
        <p:spPr bwMode="auto">
          <a:xfrm>
            <a:off x="4851400" y="61134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Obrázek 2" descr="Obsah obrázku fotoaparát, stativ&#10;&#10;Popis byl vytvořen automaticky">
            <a:extLst>
              <a:ext uri="{FF2B5EF4-FFF2-40B4-BE49-F238E27FC236}">
                <a16:creationId xmlns:a16="http://schemas.microsoft.com/office/drawing/2014/main" id="{15528D4A-9ED3-4E57-A265-E596D1D02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5" y="101779"/>
            <a:ext cx="1828800" cy="1828800"/>
          </a:xfrm>
          <a:prstGeom prst="rect">
            <a:avLst/>
          </a:prstGeom>
        </p:spPr>
      </p:pic>
      <p:pic>
        <p:nvPicPr>
          <p:cNvPr id="5" name="Obrázek 4" descr="Obsah obrázku tráva, strom, exteriér&#10;&#10;Popis byl vytvořen automaticky">
            <a:extLst>
              <a:ext uri="{FF2B5EF4-FFF2-40B4-BE49-F238E27FC236}">
                <a16:creationId xmlns:a16="http://schemas.microsoft.com/office/drawing/2014/main" id="{38B6A11B-B281-4231-9504-CDCDAFBB3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12" y="2238962"/>
            <a:ext cx="6084294" cy="40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66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79764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FF0000"/>
                </a:solidFill>
              </a:rPr>
              <a:t>                               Geofyzikální metody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997526" y="1325562"/>
            <a:ext cx="11042073" cy="542160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 b="1" dirty="0" err="1"/>
              <a:t>Elektroodporové</a:t>
            </a:r>
            <a:r>
              <a:rPr lang="cs-CZ" altLang="cs-CZ" sz="2000" dirty="0"/>
              <a:t>  –  zkoumá rozložení elektrického potencionálu šíření stejnosměrného proudu </a:t>
            </a:r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Odporová metoda  </a:t>
            </a:r>
            <a:r>
              <a:rPr lang="cs-CZ" altLang="cs-CZ" sz="2000" dirty="0"/>
              <a:t>–  slouží k vyhledávání podzemních substrukcí nebo objektů (příkopy, zdi)</a:t>
            </a:r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2000" b="1" dirty="0"/>
              <a:t>Elektromagnetická metoda  </a:t>
            </a:r>
            <a:r>
              <a:rPr lang="cs-CZ" altLang="cs-CZ" sz="2000" dirty="0"/>
              <a:t>–  měření intenzity elektromagnetických polí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Radionuklidové metody   </a:t>
            </a:r>
            <a:r>
              <a:rPr lang="cs-CZ" altLang="cs-CZ" sz="2000" dirty="0"/>
              <a:t>–  měření přirozené radioaktivity v přírodě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– k identifikaci výrobních areálů prostřednictvím radioaktivních prvků  </a:t>
            </a:r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Geotermické metody </a:t>
            </a:r>
            <a:r>
              <a:rPr lang="cs-CZ" altLang="cs-CZ" sz="2000" dirty="0"/>
              <a:t> –  sledování geotermického pole země a jeho lokálních poruch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–   lokalizace podpovrchových dutých prostor</a:t>
            </a:r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Seismické metody   </a:t>
            </a:r>
            <a:r>
              <a:rPr lang="cs-CZ" altLang="cs-CZ" sz="2000" dirty="0"/>
              <a:t>–  šíření uměle vyvolaných elastických vln (výbuchem či silnými údery) v horninách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–   k lokalizaci podpovrchových substrukcí a dutých prostor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083970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1966913" y="-6350"/>
            <a:ext cx="80010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Odporové měření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>
          <a:xfrm>
            <a:off x="983673" y="990601"/>
            <a:ext cx="10446327" cy="5135563"/>
          </a:xfrm>
        </p:spPr>
        <p:txBody>
          <a:bodyPr/>
          <a:lstStyle/>
          <a:p>
            <a:pPr>
              <a:defRPr/>
            </a:pPr>
            <a:r>
              <a:rPr lang="cs-CZ" altLang="cs-CZ" sz="1800" b="1" dirty="0" err="1"/>
              <a:t>Georadar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 elektromagnetické vlnění měří změny odporu podpovrchových vrstev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 ze získaných dat 3D plán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data slouží ke zmapování prostoru a určení hloubky, ve které se pozůstatky staveb nachází</a:t>
            </a:r>
          </a:p>
        </p:txBody>
      </p:sp>
      <p:pic>
        <p:nvPicPr>
          <p:cNvPr id="2458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2367252"/>
            <a:ext cx="5943600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972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2209800" y="14288"/>
            <a:ext cx="8229600" cy="1143000"/>
          </a:xfrm>
        </p:spPr>
        <p:txBody>
          <a:bodyPr/>
          <a:lstStyle/>
          <a:p>
            <a:r>
              <a:rPr lang="cs-CZ" altLang="cs-CZ" sz="3200" dirty="0">
                <a:solidFill>
                  <a:srgbClr val="FF0000"/>
                </a:solidFill>
              </a:rPr>
              <a:t>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Magnetometrie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1108364" y="1039091"/>
            <a:ext cx="10834254" cy="5943600"/>
          </a:xfrm>
        </p:spPr>
        <p:txBody>
          <a:bodyPr/>
          <a:lstStyle/>
          <a:p>
            <a:pPr>
              <a:defRPr/>
            </a:pPr>
            <a:r>
              <a:rPr lang="cs-CZ" altLang="cs-CZ" sz="1800" b="1" dirty="0"/>
              <a:t>Magnetomet</a:t>
            </a:r>
            <a:r>
              <a:rPr lang="cs-CZ" altLang="cs-CZ" sz="1800" dirty="0"/>
              <a:t>r –  geofyzikální přístroj, který měří změny (anomálie) v magnetickém poli Země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(výplň zasypané jámy má jiné fyzikální hodnoty)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–   změří anomálie max. do metru pod povrchem</a:t>
            </a:r>
          </a:p>
          <a:p>
            <a:pPr>
              <a:defRPr/>
            </a:pPr>
            <a:r>
              <a:rPr lang="cs-CZ" altLang="cs-CZ" sz="1800" b="1" dirty="0"/>
              <a:t>Magnetometrický plán</a:t>
            </a:r>
            <a:r>
              <a:rPr lang="cs-CZ" altLang="cs-CZ" sz="1800" dirty="0"/>
              <a:t> – zachycuje podpovrchové pozůstatky antropogenní činnosti (příkopy, substrukce zdí)</a:t>
            </a:r>
          </a:p>
        </p:txBody>
      </p:sp>
      <p:pic>
        <p:nvPicPr>
          <p:cNvPr id="2355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67000"/>
            <a:ext cx="725170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187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79763" y="22658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Geochemické analýzy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122217" y="1417639"/>
            <a:ext cx="10695709" cy="53244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/>
              <a:t>Pedologické:</a:t>
            </a:r>
            <a:r>
              <a:rPr lang="cs-CZ" altLang="cs-CZ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</a:t>
            </a:r>
            <a:r>
              <a:rPr lang="cs-CZ" altLang="cs-CZ" sz="2000" dirty="0"/>
              <a:t>a)  </a:t>
            </a:r>
            <a:r>
              <a:rPr lang="cs-CZ" altLang="cs-CZ" sz="2000" b="1" dirty="0"/>
              <a:t>fyzikální rozbory půd a zemin </a:t>
            </a:r>
            <a:r>
              <a:rPr lang="cs-CZ" altLang="cs-CZ" sz="2000" dirty="0"/>
              <a:t>(indikace lidských aktivit):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   –  </a:t>
            </a:r>
            <a:r>
              <a:rPr lang="cs-CZ" altLang="cs-CZ" sz="2000" dirty="0" err="1"/>
              <a:t>udusanost</a:t>
            </a:r>
            <a:r>
              <a:rPr lang="cs-CZ" altLang="cs-CZ" sz="2000" dirty="0"/>
              <a:t> půdy, rozlišení přírodních a kulturních sedimentů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b)  </a:t>
            </a:r>
            <a:r>
              <a:rPr lang="cs-CZ" altLang="cs-CZ" sz="2000" b="1" dirty="0"/>
              <a:t>chemické rozbory  </a:t>
            </a:r>
            <a:r>
              <a:rPr lang="cs-CZ" altLang="cs-CZ" sz="2000" dirty="0"/>
              <a:t>–  pH (koncentrace vodíkových iontů)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–  </a:t>
            </a:r>
            <a:r>
              <a:rPr lang="cs-CZ" altLang="cs-CZ" sz="2000" dirty="0" err="1"/>
              <a:t>vápenatosti</a:t>
            </a:r>
            <a:r>
              <a:rPr lang="cs-CZ" altLang="cs-CZ" sz="2000" dirty="0"/>
              <a:t> (malty)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–  přítomnost železa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–  přítomnost fosforu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–   přítomnost lipidů (mastné kyseliny a uhlík)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c)  </a:t>
            </a:r>
            <a:r>
              <a:rPr lang="cs-CZ" altLang="cs-CZ" sz="2000" b="1" dirty="0" err="1"/>
              <a:t>mikroogranismy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stanovení celkového počtu mikrobů v zemině má vliv na rozklad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některých materiálů</a:t>
            </a:r>
          </a:p>
        </p:txBody>
      </p:sp>
    </p:spTree>
    <p:extLst>
      <p:ext uri="{BB962C8B-B14F-4D97-AF65-F5344CB8AC3E}">
        <p14:creationId xmlns:p14="http://schemas.microsoft.com/office/powerpoint/2010/main" val="3819915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E832B301-9BAB-4B0E-9C20-C7D8D7943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213" y="34925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Geochemické metody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6B5702-30E4-47FE-B720-24BA9F8BE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2" y="1330325"/>
            <a:ext cx="11342670" cy="5527675"/>
          </a:xfrm>
        </p:spPr>
        <p:txBody>
          <a:bodyPr/>
          <a:lstStyle/>
          <a:p>
            <a:pPr>
              <a:defRPr/>
            </a:pPr>
            <a:r>
              <a:rPr lang="cs-CZ" sz="1600" b="1" dirty="0"/>
              <a:t>Magnetická susceptibilita  </a:t>
            </a:r>
            <a:r>
              <a:rPr lang="cs-CZ" sz="1600" dirty="0"/>
              <a:t>–  magnetické vlastnosti půd určuje magnetické chování různých v půdě přítomných minerálů</a:t>
            </a:r>
          </a:p>
          <a:p>
            <a:pPr marL="0" indent="0">
              <a:buNone/>
              <a:defRPr/>
            </a:pPr>
            <a:r>
              <a:rPr lang="cs-CZ" sz="1600" dirty="0"/>
              <a:t>     (feromagnetické: oxidy železa, sulfidy železa a sloučeniny vodíku a kyslíku), které v antropogenně využívaných půdách </a:t>
            </a:r>
          </a:p>
          <a:p>
            <a:pPr marL="0" indent="0">
              <a:buNone/>
              <a:defRPr/>
            </a:pPr>
            <a:r>
              <a:rPr lang="cs-CZ" sz="1600" dirty="0"/>
              <a:t>     při povrchu ornice aktivují mikrobiologické procesy a oxidačně-redukční změny sloučenin železa a tím nárůst hodnot. </a:t>
            </a:r>
          </a:p>
          <a:p>
            <a:pPr marL="0" indent="0">
              <a:buNone/>
              <a:defRPr/>
            </a:pPr>
            <a:r>
              <a:rPr lang="cs-CZ" sz="1600" dirty="0"/>
              <a:t>     Susceptibilita zemin podlah domů in </a:t>
            </a:r>
            <a:r>
              <a:rPr lang="cs-CZ" sz="1600" dirty="0" err="1"/>
              <a:t>situ</a:t>
            </a:r>
            <a:r>
              <a:rPr lang="cs-CZ" sz="1600" dirty="0"/>
              <a:t> se měří</a:t>
            </a:r>
            <a:r>
              <a:rPr lang="cs-CZ" sz="1600" i="1" dirty="0"/>
              <a:t> </a:t>
            </a:r>
            <a:r>
              <a:rPr lang="cs-CZ" sz="1600" dirty="0"/>
              <a:t>příložným </a:t>
            </a:r>
            <a:r>
              <a:rPr lang="cs-CZ" sz="1600" dirty="0" err="1"/>
              <a:t>kappametrem</a:t>
            </a:r>
            <a:r>
              <a:rPr lang="cs-CZ" sz="1600" dirty="0"/>
              <a:t>.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Dielektrická konstanta čili relativní permitivita  </a:t>
            </a:r>
            <a:r>
              <a:rPr lang="cs-CZ" sz="1600" dirty="0"/>
              <a:t>–  relativní permitivita (dříve dielektrická konstanta) označuje podíl </a:t>
            </a:r>
          </a:p>
          <a:p>
            <a:pPr marL="0" indent="0">
              <a:buNone/>
              <a:defRPr/>
            </a:pPr>
            <a:r>
              <a:rPr lang="cs-CZ" sz="1600" dirty="0"/>
              <a:t>     permitivity daného materiálu a permitivity vakua. Relativní permitivita je látková konstanta, která vyjadřuje, kolikrát se </a:t>
            </a:r>
          </a:p>
          <a:p>
            <a:pPr marL="0" indent="0">
              <a:buNone/>
              <a:defRPr/>
            </a:pPr>
            <a:r>
              <a:rPr lang="cs-CZ" sz="1600" dirty="0"/>
              <a:t>     elektrická síla zmenší, když tělesa s elektrickým nábojem jsou místo ve vakuu umístěna v látkovém prostředí.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Měrná hmotnost zemin  </a:t>
            </a:r>
            <a:r>
              <a:rPr lang="cs-CZ" sz="1600" dirty="0"/>
              <a:t>–</a:t>
            </a:r>
            <a:r>
              <a:rPr lang="cs-CZ" sz="1600" b="1" dirty="0"/>
              <a:t>  </a:t>
            </a:r>
            <a:r>
              <a:rPr lang="cs-CZ" sz="1600" dirty="0"/>
              <a:t>měřena pro volně sypanou suchou zeminu, která je přesně zvážena. Využívá nižší měrné </a:t>
            </a:r>
          </a:p>
          <a:p>
            <a:pPr marL="0" indent="0">
              <a:buNone/>
              <a:defRPr/>
            </a:pPr>
            <a:r>
              <a:rPr lang="cs-CZ" sz="1600" dirty="0"/>
              <a:t>     hmotnosti organických přimísenin v zemině.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Fosfátová analýza</a:t>
            </a:r>
            <a:r>
              <a:rPr lang="cs-CZ" sz="1600" dirty="0"/>
              <a:t>  –  chemická metoda využívá produktů rozkladu organických hmot, což se projevuje množstvím fosforu</a:t>
            </a:r>
          </a:p>
          <a:p>
            <a:pPr marL="0" indent="0">
              <a:buNone/>
              <a:defRPr/>
            </a:pPr>
            <a:r>
              <a:rPr lang="cs-CZ" sz="1600" dirty="0"/>
              <a:t>     deponovaného v půdě. Vyšší naměřené hodnoty (koncentrace) vymezují prostory pro ustájení dobytka nebo frekventované </a:t>
            </a:r>
          </a:p>
          <a:p>
            <a:pPr marL="0" indent="0">
              <a:buNone/>
              <a:defRPr/>
            </a:pPr>
            <a:r>
              <a:rPr lang="cs-CZ" sz="1600" dirty="0"/>
              <a:t>     plochy domu. Odběr vzorků v síti odvislé na povaze objektu (např. 0,5 x 0,5 m). </a:t>
            </a:r>
          </a:p>
          <a:p>
            <a:pPr marL="0" indent="0">
              <a:buNone/>
              <a:defRPr/>
            </a:pPr>
            <a:endParaRPr lang="cs-CZ" sz="1600" b="1" dirty="0"/>
          </a:p>
          <a:p>
            <a:pPr marL="0" indent="0">
              <a:buNone/>
              <a:defRPr/>
            </a:pPr>
            <a:endParaRPr lang="cs-CZ" sz="16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5" t="12569" r="14880" b="6012"/>
          <a:stretch/>
        </p:blipFill>
        <p:spPr bwMode="auto">
          <a:xfrm>
            <a:off x="3092522" y="-27171"/>
            <a:ext cx="8363170" cy="691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548BEFD-627F-4582-9CEC-1991A67A0D41}"/>
              </a:ext>
            </a:extLst>
          </p:cNvPr>
          <p:cNvSpPr txBox="1"/>
          <p:nvPr/>
        </p:nvSpPr>
        <p:spPr>
          <a:xfrm>
            <a:off x="222600" y="328775"/>
            <a:ext cx="2969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Seznam organizací oprávněných k provádění archeologických výzkumů vedený AÚ</a:t>
            </a:r>
          </a:p>
        </p:txBody>
      </p:sp>
    </p:spTree>
    <p:extLst>
      <p:ext uri="{BB962C8B-B14F-4D97-AF65-F5344CB8AC3E}">
        <p14:creationId xmlns:p14="http://schemas.microsoft.com/office/powerpoint/2010/main" val="3812838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2">
            <a:extLst>
              <a:ext uri="{FF2B5EF4-FFF2-40B4-BE49-F238E27FC236}">
                <a16:creationId xmlns:a16="http://schemas.microsoft.com/office/drawing/2014/main" id="{1D4225D5-27EB-4984-924A-AFC579296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9500" y="5135564"/>
            <a:ext cx="4287838" cy="1654175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1400" b="1" dirty="0"/>
              <a:t>Březno u Loun:  </a:t>
            </a:r>
            <a:r>
              <a:rPr lang="cs-CZ" altLang="cs-CZ" sz="1400" dirty="0"/>
              <a:t>podlaha </a:t>
            </a:r>
            <a:r>
              <a:rPr lang="pl-PL" altLang="cs-CZ" sz="1400" dirty="0"/>
              <a:t>domu č. 506 </a:t>
            </a:r>
          </a:p>
          <a:p>
            <a:r>
              <a:rPr lang="pl-PL" altLang="cs-CZ" sz="1400" dirty="0"/>
              <a:t>(ustájení dobytka:  koncentrace P2O5):</a:t>
            </a:r>
          </a:p>
          <a:p>
            <a:r>
              <a:rPr lang="nn-NO" altLang="cs-CZ" sz="1400" b="1" dirty="0"/>
              <a:t>1 </a:t>
            </a:r>
            <a:r>
              <a:rPr lang="nn-NO" altLang="cs-CZ" sz="1400" dirty="0"/>
              <a:t>– 0,2–0,3 mg/g; </a:t>
            </a:r>
            <a:endParaRPr lang="cs-CZ" altLang="cs-CZ" sz="1400" dirty="0"/>
          </a:p>
          <a:p>
            <a:r>
              <a:rPr lang="nn-NO" altLang="cs-CZ" sz="1400" b="1" dirty="0"/>
              <a:t>2 </a:t>
            </a:r>
            <a:r>
              <a:rPr lang="nn-NO" altLang="cs-CZ" sz="1400" dirty="0"/>
              <a:t>– 0,3–0,4 mg/g;</a:t>
            </a:r>
          </a:p>
          <a:p>
            <a:r>
              <a:rPr lang="pl-PL" altLang="cs-CZ" sz="1400" b="1" dirty="0"/>
              <a:t>3 </a:t>
            </a:r>
            <a:r>
              <a:rPr lang="pl-PL" altLang="cs-CZ" sz="1400" dirty="0"/>
              <a:t>– 0,4–0,5 mg/g; </a:t>
            </a:r>
          </a:p>
          <a:p>
            <a:r>
              <a:rPr lang="pl-PL" altLang="cs-CZ" sz="1400" b="1" dirty="0"/>
              <a:t>4 </a:t>
            </a:r>
            <a:r>
              <a:rPr lang="pl-PL" altLang="cs-CZ" sz="1400" dirty="0"/>
              <a:t>– nad 0,5 mg/g. </a:t>
            </a:r>
          </a:p>
        </p:txBody>
      </p:sp>
      <p:pic>
        <p:nvPicPr>
          <p:cNvPr id="30723" name="Obrázek 3">
            <a:extLst>
              <a:ext uri="{FF2B5EF4-FFF2-40B4-BE49-F238E27FC236}">
                <a16:creationId xmlns:a16="http://schemas.microsoft.com/office/drawing/2014/main" id="{2F093C8A-D09D-488E-813B-D2F03BDFC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58" y="498476"/>
            <a:ext cx="385445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ázek 4">
            <a:extLst>
              <a:ext uri="{FF2B5EF4-FFF2-40B4-BE49-F238E27FC236}">
                <a16:creationId xmlns:a16="http://schemas.microsoft.com/office/drawing/2014/main" id="{6A7CCE07-BBB6-47A4-B88E-A8DD7B77B0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r="3279"/>
          <a:stretch>
            <a:fillRect/>
          </a:stretch>
        </p:blipFill>
        <p:spPr bwMode="auto">
          <a:xfrm>
            <a:off x="5859695" y="922185"/>
            <a:ext cx="5191784" cy="363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Zástupný symbol pro obsah 2">
            <a:extLst>
              <a:ext uri="{FF2B5EF4-FFF2-40B4-BE49-F238E27FC236}">
                <a16:creationId xmlns:a16="http://schemas.microsoft.com/office/drawing/2014/main" id="{11B12B8A-8930-4DBB-8D27-31ECC81BFA1E}"/>
              </a:ext>
            </a:extLst>
          </p:cNvPr>
          <p:cNvSpPr txBox="1">
            <a:spLocks/>
          </p:cNvSpPr>
          <p:nvPr/>
        </p:nvSpPr>
        <p:spPr bwMode="auto">
          <a:xfrm>
            <a:off x="6939873" y="4939508"/>
            <a:ext cx="38417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 dirty="0"/>
              <a:t>Březno u Loun:  </a:t>
            </a:r>
            <a:r>
              <a:rPr lang="cs-CZ" altLang="cs-CZ" sz="1400" dirty="0"/>
              <a:t>podlaha </a:t>
            </a:r>
            <a:r>
              <a:rPr lang="pl-PL" altLang="cs-CZ" sz="1400" dirty="0"/>
              <a:t>domu č. </a:t>
            </a:r>
            <a:r>
              <a:rPr lang="cs-CZ" altLang="cs-CZ" sz="1600" dirty="0"/>
              <a:t>5404. koncentrace P2O5 kolem pece)</a:t>
            </a:r>
          </a:p>
          <a:p>
            <a:r>
              <a:rPr lang="cs-CZ" altLang="cs-CZ" sz="1600" b="1" dirty="0"/>
              <a:t>1 </a:t>
            </a:r>
            <a:r>
              <a:rPr lang="cs-CZ" altLang="cs-CZ" sz="1600" dirty="0"/>
              <a:t>– 0,2–0,3 mg/g</a:t>
            </a:r>
          </a:p>
          <a:p>
            <a:r>
              <a:rPr lang="nn-NO" altLang="cs-CZ" sz="1600" b="1" dirty="0"/>
              <a:t>2 </a:t>
            </a:r>
            <a:r>
              <a:rPr lang="nn-NO" altLang="cs-CZ" sz="1600" dirty="0"/>
              <a:t>– 0,3–0,4 mg/g</a:t>
            </a:r>
            <a:endParaRPr lang="cs-CZ" altLang="cs-CZ" sz="1600" dirty="0"/>
          </a:p>
          <a:p>
            <a:r>
              <a:rPr lang="nn-NO" altLang="cs-CZ" sz="1600" b="1" dirty="0"/>
              <a:t>3 </a:t>
            </a:r>
            <a:r>
              <a:rPr lang="nn-NO" altLang="cs-CZ" sz="1600" dirty="0"/>
              <a:t>– 0,4–</a:t>
            </a:r>
            <a:r>
              <a:rPr lang="pl-PL" altLang="cs-CZ" sz="1600" dirty="0"/>
              <a:t>0,5 mg/g</a:t>
            </a:r>
          </a:p>
          <a:p>
            <a:r>
              <a:rPr lang="pl-PL" altLang="cs-CZ" sz="1600" b="1" dirty="0"/>
              <a:t>4 </a:t>
            </a:r>
            <a:r>
              <a:rPr lang="pl-PL" altLang="cs-CZ" sz="1600" dirty="0"/>
              <a:t>– nad 0,5 mg/g</a:t>
            </a:r>
          </a:p>
        </p:txBody>
      </p:sp>
      <p:pic>
        <p:nvPicPr>
          <p:cNvPr id="30726" name="Obrázek 6">
            <a:extLst>
              <a:ext uri="{FF2B5EF4-FFF2-40B4-BE49-F238E27FC236}">
                <a16:creationId xmlns:a16="http://schemas.microsoft.com/office/drawing/2014/main" id="{F002B475-9AD4-4804-ACE9-20617865B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42745"/>
            <a:ext cx="534988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Obrázek 7">
            <a:extLst>
              <a:ext uri="{FF2B5EF4-FFF2-40B4-BE49-F238E27FC236}">
                <a16:creationId xmlns:a16="http://schemas.microsoft.com/office/drawing/2014/main" id="{5D3EAE3D-232D-4841-A138-B56E2C01C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5527676"/>
            <a:ext cx="5334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Obdélník 1">
            <a:extLst>
              <a:ext uri="{FF2B5EF4-FFF2-40B4-BE49-F238E27FC236}">
                <a16:creationId xmlns:a16="http://schemas.microsoft.com/office/drawing/2014/main" id="{F6B28D40-2714-4331-916E-A30E6E9D7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91" y="273648"/>
            <a:ext cx="24641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>
                <a:solidFill>
                  <a:srgbClr val="0070C0"/>
                </a:solidFill>
              </a:rPr>
              <a:t>Fosfátová analýza</a:t>
            </a:r>
            <a:r>
              <a:rPr lang="cs-CZ" altLang="cs-CZ" sz="2000" dirty="0">
                <a:solidFill>
                  <a:srgbClr val="0070C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115743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Vzorkování podpovrchových situací</a:t>
            </a:r>
            <a:r>
              <a:rPr lang="cs-CZ" altLang="cs-CZ" dirty="0"/>
              <a:t> 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10176164" cy="49974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/>
              <a:t>Na některých archeologických lokalitách nelze provádět povrchové sběry, a proto se využívají alternativní postupy jako je vyhledávání a vzorkování vrstev (uloženin vzniklých geologickými půdotvornými nebo antropogenními procesy), které jsou složeny ze sedimentů (usazenin), půdy, organických materiálů a pozůstatků lidských aktivit).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Vrstvy jako indikátor lidských aktivit  –  vzorkování: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a)  vpichy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b)  geologické vrty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c)  </a:t>
            </a:r>
            <a:r>
              <a:rPr lang="cs-CZ" altLang="cs-CZ" sz="2000" dirty="0" err="1"/>
              <a:t>mikrosondáž</a:t>
            </a:r>
            <a:r>
              <a:rPr lang="cs-CZ" altLang="cs-CZ" sz="2000" dirty="0"/>
              <a:t> (orientační vzorkování)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d)  vzorkovací sondáž (vzorkování obsahu, stratigrafie)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e)  rýhování (dlouhé úzké sondy)</a:t>
            </a:r>
          </a:p>
        </p:txBody>
      </p:sp>
    </p:spTree>
    <p:extLst>
      <p:ext uri="{BB962C8B-B14F-4D97-AF65-F5344CB8AC3E}">
        <p14:creationId xmlns:p14="http://schemas.microsoft.com/office/powerpoint/2010/main" val="4178175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4" t="10252" r="38013" b="28087"/>
          <a:stretch>
            <a:fillRect/>
          </a:stretch>
        </p:blipFill>
        <p:spPr bwMode="auto">
          <a:xfrm>
            <a:off x="1487488" y="44451"/>
            <a:ext cx="4824413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ovéPole 2"/>
          <p:cNvSpPr txBox="1">
            <a:spLocks noChangeArrowheads="1"/>
          </p:cNvSpPr>
          <p:nvPr/>
        </p:nvSpPr>
        <p:spPr bwMode="auto">
          <a:xfrm>
            <a:off x="6423026" y="333376"/>
            <a:ext cx="422592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Archeologický fond: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–</a:t>
            </a:r>
            <a:r>
              <a:rPr lang="cs-CZ" altLang="cs-CZ" sz="2000" b="1">
                <a:solidFill>
                  <a:srgbClr val="FF0000"/>
                </a:solidFill>
              </a:rPr>
              <a:t> </a:t>
            </a:r>
            <a:r>
              <a:rPr lang="cs-CZ" altLang="cs-CZ" sz="1800"/>
              <a:t> archeologické nálezy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–  primární dokumentace související 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přípravou výzkumu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terénní poznámky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popisy kontextů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kresebná i fotografická dokumentace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nálezových situací a nálezů,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fotogrammetriie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plány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mapy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databázové soubory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hlášení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laboratorní analýzy atd.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Nálezová zpráva: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– výsledné shrnutí primární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dokumentace 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/>
              <a:t>PERRIN, K. a kol., 2014: Standardy a příručka k dobré praxi péče o archeologické fondy v Evropě. Namur.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(Europae Archaelogia Consilium – EAC).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511987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-203" r="26756" b="-1186"/>
          <a:stretch>
            <a:fillRect/>
          </a:stretch>
        </p:blipFill>
        <p:spPr bwMode="auto">
          <a:xfrm>
            <a:off x="1032165" y="0"/>
            <a:ext cx="559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ovéPole 1"/>
          <p:cNvSpPr txBox="1">
            <a:spLocks noChangeArrowheads="1"/>
          </p:cNvSpPr>
          <p:nvPr/>
        </p:nvSpPr>
        <p:spPr bwMode="auto">
          <a:xfrm>
            <a:off x="6858001" y="990600"/>
            <a:ext cx="466898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Petr Sokol, Jiří </a:t>
            </a:r>
            <a:r>
              <a:rPr lang="cs-CZ" altLang="cs-CZ" sz="1800" b="1" dirty="0" err="1"/>
              <a:t>Havlice</a:t>
            </a:r>
            <a:r>
              <a:rPr lang="cs-CZ" altLang="cs-CZ" sz="1800" b="1" dirty="0"/>
              <a:t>, Alena </a:t>
            </a:r>
            <a:r>
              <a:rPr lang="cs-CZ" altLang="cs-CZ" sz="1800" b="1" dirty="0" err="1"/>
              <a:t>Knechtová</a:t>
            </a:r>
            <a:r>
              <a:rPr lang="cs-CZ" altLang="cs-CZ" sz="1800" b="1" dirty="0"/>
              <a:t>, Jan Kypta, Filip </a:t>
            </a:r>
            <a:r>
              <a:rPr lang="cs-CZ" altLang="cs-CZ" sz="1800" b="1" dirty="0" err="1"/>
              <a:t>Laval</a:t>
            </a:r>
            <a:r>
              <a:rPr lang="cs-CZ" altLang="cs-CZ" sz="1800" b="1" dirty="0"/>
              <a:t>, Zdeněk </a:t>
            </a:r>
            <a:r>
              <a:rPr lang="cs-CZ" altLang="cs-CZ" sz="1800" b="1" dirty="0" err="1"/>
              <a:t>Neustupný</a:t>
            </a:r>
            <a:r>
              <a:rPr lang="cs-CZ" altLang="cs-CZ" sz="1800" b="1" dirty="0"/>
              <a:t>, Radmila Stránská, Renata Tišerová, Martin Tomášek, Petr </a:t>
            </a:r>
            <a:r>
              <a:rPr lang="cs-CZ" altLang="cs-CZ" sz="1800" b="1" dirty="0" err="1"/>
              <a:t>Vitula</a:t>
            </a:r>
            <a:r>
              <a:rPr lang="cs-CZ" altLang="cs-CZ" sz="1800" b="1" dirty="0"/>
              <a:t>: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Metodika terénní prostorové identifikace, dokumentace a popisu nemovitých archeologických památek. Praha 2017.</a:t>
            </a:r>
          </a:p>
        </p:txBody>
      </p:sp>
    </p:spTree>
    <p:extLst>
      <p:ext uri="{BB962C8B-B14F-4D97-AF65-F5344CB8AC3E}">
        <p14:creationId xmlns:p14="http://schemas.microsoft.com/office/powerpoint/2010/main" val="2816065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5018" y="349321"/>
            <a:ext cx="11526981" cy="650867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Veřejná archeologie</a:t>
            </a:r>
            <a:r>
              <a:rPr lang="cs-CZ" sz="2000" b="1" dirty="0"/>
              <a:t>  </a:t>
            </a:r>
            <a:r>
              <a:rPr lang="cs-CZ" sz="2000" dirty="0"/>
              <a:t>–  zabývá se archeologickými památkami fungujícími v soudobém světě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–  obrací se k celé veřejnosti v zájmu uchování prezentace archeologického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hmotného i nehmotného dědictví jako svědectví o minulosti v rámci: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a)   institucí památkové péče – NPÚ (péče o památky a jejich mobiliář, sbírky)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b)   v muzeích (péče o sbírky) </a:t>
            </a:r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–  vzdělávání veřejnosti (přednášky, besedy aj.)</a:t>
            </a:r>
          </a:p>
          <a:p>
            <a:pPr marL="0" indent="0">
              <a:buNone/>
              <a:defRPr/>
            </a:pPr>
            <a:r>
              <a:rPr lang="cs-CZ" sz="2000" dirty="0"/>
              <a:t>     –  prezentace a popularizace archeologie  (vydavatelská činnost, výstavy) </a:t>
            </a:r>
          </a:p>
          <a:p>
            <a:pPr marL="0" indent="0">
              <a:buNone/>
              <a:defRPr/>
            </a:pPr>
            <a:r>
              <a:rPr lang="cs-CZ" sz="2000" dirty="0"/>
              <a:t>     –  vlastivědná práce (historické a archeologické kroužky)</a:t>
            </a:r>
          </a:p>
          <a:p>
            <a:pPr marL="0" indent="0">
              <a:buNone/>
              <a:defRPr/>
            </a:pPr>
            <a:r>
              <a:rPr lang="cs-CZ" sz="2000" dirty="0"/>
              <a:t>     –  experimentální archeologie (v rámci </a:t>
            </a:r>
            <a:r>
              <a:rPr lang="cs-CZ" sz="2000" dirty="0" err="1"/>
              <a:t>archeoskanzenů</a:t>
            </a:r>
            <a:r>
              <a:rPr lang="cs-CZ" sz="2000" dirty="0"/>
              <a:t> aj.)</a:t>
            </a:r>
          </a:p>
          <a:p>
            <a:pPr marL="0" indent="0">
              <a:buNone/>
              <a:defRPr/>
            </a:pPr>
            <a:r>
              <a:rPr lang="cs-CZ" sz="2000" dirty="0"/>
              <a:t>     –  management archeologického dědictví  (organizování různých prezentačních akcí) </a:t>
            </a:r>
          </a:p>
          <a:p>
            <a:pPr marL="0" indent="0">
              <a:buNone/>
              <a:defRPr/>
            </a:pPr>
            <a:r>
              <a:rPr lang="cs-CZ" sz="2000" dirty="0"/>
              <a:t>     –  provádění archeologických výzkumů v terénu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423729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7977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Získávání archeologických nálezů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86690" y="1017142"/>
            <a:ext cx="11069782" cy="6083313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  <a:defRPr/>
            </a:pPr>
            <a:endParaRPr lang="cs-CZ" altLang="cs-CZ" sz="1800" b="1" dirty="0"/>
          </a:p>
          <a:p>
            <a:pPr marL="609600" indent="-609600">
              <a:buFontTx/>
              <a:buAutoNum type="arabicPeriod"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Náhodně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zkoumán</a:t>
            </a:r>
            <a:r>
              <a:rPr lang="cs-CZ" altLang="cs-CZ" sz="1800" b="1" dirty="0"/>
              <a:t>í</a:t>
            </a:r>
            <a:r>
              <a:rPr lang="cs-CZ" altLang="cs-CZ" sz="1800" dirty="0"/>
              <a:t> archeologických situací v důsledku působení činitelů:</a:t>
            </a:r>
          </a:p>
          <a:p>
            <a:pPr marL="609600" indent="-609600">
              <a:buNone/>
              <a:defRPr/>
            </a:pPr>
            <a:r>
              <a:rPr lang="cs-CZ" altLang="cs-CZ" sz="1800" b="1" dirty="0"/>
              <a:t>                                 </a:t>
            </a:r>
            <a:r>
              <a:rPr lang="cs-CZ" altLang="cs-CZ" sz="1800" dirty="0"/>
              <a:t>  a)  </a:t>
            </a:r>
            <a:r>
              <a:rPr lang="cs-CZ" altLang="cs-CZ" sz="1800" b="1" dirty="0"/>
              <a:t>přírodních </a:t>
            </a:r>
            <a:r>
              <a:rPr lang="cs-CZ" altLang="cs-CZ" sz="1800" dirty="0"/>
              <a:t> –   eroze vítr, voda, gravitace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b)  </a:t>
            </a:r>
            <a:r>
              <a:rPr lang="cs-CZ" altLang="cs-CZ" sz="1800" b="1" dirty="0"/>
              <a:t>antropogenních</a:t>
            </a:r>
            <a:r>
              <a:rPr lang="cs-CZ" altLang="cs-CZ" sz="1800" dirty="0"/>
              <a:t>  –  orba, těžba, výsadba</a:t>
            </a:r>
          </a:p>
          <a:p>
            <a:pPr marL="609600" indent="-609600">
              <a:buNone/>
              <a:defRPr/>
            </a:pPr>
            <a:endParaRPr lang="cs-CZ" altLang="cs-CZ" sz="1800" dirty="0"/>
          </a:p>
          <a:p>
            <a:pPr marL="609600" indent="-609600">
              <a:buFontTx/>
              <a:buAutoNum type="arabicPeriod" startAt="2"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Záměrně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archeologický výzkum</a:t>
            </a:r>
            <a:r>
              <a:rPr lang="cs-CZ" altLang="cs-CZ" sz="1800" dirty="0"/>
              <a:t>:  souhrn výzkumných a průzkumných činností zajišťujících vědecké poznání,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záchranu, uchování, dokumentaci a vyhodnocení archeologických nálezů</a:t>
            </a:r>
          </a:p>
          <a:p>
            <a:pPr marL="609600" indent="-609600">
              <a:buFontTx/>
              <a:buAutoNum type="arabicPeriod" startAt="2"/>
              <a:defRPr/>
            </a:pP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                                        </a:t>
            </a:r>
            <a:r>
              <a:rPr lang="cs-CZ" altLang="cs-CZ" sz="1800" b="1" dirty="0"/>
              <a:t>a)  destruktivní</a:t>
            </a:r>
            <a:r>
              <a:rPr lang="cs-CZ" altLang="cs-CZ" sz="1800" dirty="0"/>
              <a:t>  –  terénní exkavace movitých památek </a:t>
            </a:r>
          </a:p>
          <a:p>
            <a:pPr marL="609600" indent="-609600">
              <a:buNone/>
              <a:defRPr/>
            </a:pPr>
            <a:r>
              <a:rPr lang="cs-CZ" altLang="cs-CZ" sz="1800" b="1" dirty="0"/>
              <a:t>                                                                                                          </a:t>
            </a:r>
            <a:r>
              <a:rPr lang="cs-CZ" altLang="cs-CZ" sz="1800" dirty="0"/>
              <a:t>–  evidence nálezových situací 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–  deskripce stratigrafických jednotek (PC databáze)</a:t>
            </a:r>
          </a:p>
          <a:p>
            <a:pPr marL="609600" indent="-609600">
              <a:buNone/>
              <a:defRPr/>
            </a:pP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                                        </a:t>
            </a:r>
            <a:r>
              <a:rPr lang="cs-CZ" altLang="cs-CZ" sz="1800" b="1" dirty="0"/>
              <a:t>b)  nedestruktivní</a:t>
            </a:r>
            <a:r>
              <a:rPr lang="cs-CZ" altLang="cs-CZ" sz="1800" dirty="0"/>
              <a:t>   –  povrchový průzkum (terénní prospekce, sondáže) 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–  dálkový průzkum 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–  přírodovědné metody 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                              </a:t>
            </a: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marL="609600" indent="-609600">
              <a:buNone/>
              <a:defRPr/>
            </a:pPr>
            <a:endParaRPr lang="cs-CZ" altLang="cs-CZ" sz="2000" dirty="0"/>
          </a:p>
          <a:p>
            <a:pPr marL="609600" indent="-609600">
              <a:buNone/>
              <a:defRPr/>
            </a:pPr>
            <a:endParaRPr lang="cs-CZ" altLang="cs-CZ" sz="2000" dirty="0"/>
          </a:p>
          <a:p>
            <a:pPr marL="609600" indent="-609600"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37447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031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Archeologický výzkum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5235" y="1017142"/>
            <a:ext cx="11057174" cy="584085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Cíl:</a:t>
            </a:r>
            <a:r>
              <a:rPr lang="cs-CZ" altLang="cs-CZ" sz="2000" dirty="0"/>
              <a:t>   zjištění archeologické situace   –  dokumentace nálezových situací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–  dokumentace hmotných nálezů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–  vyhodnocení z hlediska historického a kulturního významu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Zjištění nálezových situací  </a:t>
            </a:r>
            <a:r>
              <a:rPr lang="cs-CZ" altLang="cs-CZ" sz="2000" dirty="0"/>
              <a:t>–  plošný výzkum:  horizontální stratigrafie informuje o využití území 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–  řez či sonda:  vertikální stratigrafie informuje o podpovrchových vrstvách </a:t>
            </a:r>
          </a:p>
          <a:p>
            <a:pPr marL="0" indent="0">
              <a:buNone/>
              <a:defRPr/>
            </a:pPr>
            <a:endParaRPr lang="cs-CZ" altLang="cs-CZ" sz="20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Terénní výzkum  </a:t>
            </a:r>
            <a:r>
              <a:rPr lang="cs-CZ" altLang="cs-CZ" sz="2000" dirty="0"/>
              <a:t>–  projektová příprava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–   terénní exkavace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–   ošetření, adjustace, evidence a vyhodnocení nálezů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–   vypracování nálezové zprávy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–   uložení nálezů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74243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7449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Archeologický výzkum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4412" y="1604943"/>
            <a:ext cx="10231582" cy="5175607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400" b="1" dirty="0"/>
              <a:t>Soubor vědeckých a výzkumných činností, směřujících k získání nových archeologických pramenů, které poskytují informace o člověku a jeho vztahu k přírodnímu prostředí.</a:t>
            </a:r>
          </a:p>
          <a:p>
            <a:pPr eaLnBrk="1" hangingPunct="1"/>
            <a:endParaRPr lang="cs-CZ" altLang="cs-CZ" sz="2400" b="1" dirty="0"/>
          </a:p>
          <a:p>
            <a:pPr marL="0" indent="0" eaLnBrk="1" hangingPunct="1">
              <a:buNone/>
            </a:pP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Předstihové </a:t>
            </a:r>
            <a:r>
              <a:rPr lang="cs-CZ" altLang="cs-CZ" sz="2400" dirty="0"/>
              <a:t> –  preventivní</a:t>
            </a:r>
          </a:p>
          <a:p>
            <a:pPr eaLnBrk="1" hangingPunct="1"/>
            <a:r>
              <a:rPr lang="cs-CZ" altLang="cs-CZ" sz="2400" b="1" dirty="0"/>
              <a:t>Zjišťovací </a:t>
            </a:r>
            <a:r>
              <a:rPr lang="cs-CZ" altLang="cs-CZ" sz="2400" dirty="0"/>
              <a:t> –  např. získání datovacího materiálu</a:t>
            </a:r>
          </a:p>
          <a:p>
            <a:pPr eaLnBrk="1" hangingPunct="1"/>
            <a:r>
              <a:rPr lang="cs-CZ" altLang="cs-CZ" sz="2400" b="1" dirty="0"/>
              <a:t>Záchranné </a:t>
            </a:r>
            <a:r>
              <a:rPr lang="cs-CZ" altLang="cs-CZ" sz="2400" dirty="0"/>
              <a:t> –  záchrana památek při stavební aj. činnosti</a:t>
            </a:r>
          </a:p>
          <a:p>
            <a:pPr eaLnBrk="1" hangingPunct="1"/>
            <a:r>
              <a:rPr lang="cs-CZ" altLang="cs-CZ" sz="2400" b="1" dirty="0"/>
              <a:t>Systematické </a:t>
            </a:r>
            <a:r>
              <a:rPr lang="cs-CZ" altLang="cs-CZ" sz="2400" dirty="0"/>
              <a:t> – všestranné prozkoumání lokality</a:t>
            </a:r>
          </a:p>
          <a:p>
            <a:pPr eaLnBrk="1" hangingPunct="1"/>
            <a:r>
              <a:rPr lang="cs-CZ" altLang="cs-CZ" sz="2400" b="1" dirty="0"/>
              <a:t>Revizní  </a:t>
            </a:r>
            <a:r>
              <a:rPr lang="cs-CZ" altLang="cs-CZ" sz="2400" dirty="0"/>
              <a:t>–  na dříve zkoumané lokalitě 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                  –  ověření  nálezové situace 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                  –   pochybnosti o interpretaci 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                  –   ztráta dokumentace</a:t>
            </a:r>
          </a:p>
        </p:txBody>
      </p:sp>
    </p:spTree>
    <p:extLst>
      <p:ext uri="{BB962C8B-B14F-4D97-AF65-F5344CB8AC3E}">
        <p14:creationId xmlns:p14="http://schemas.microsoft.com/office/powerpoint/2010/main" val="2541176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8982" y="0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         </a:t>
            </a:r>
            <a:r>
              <a:rPr lang="cs-CZ" sz="3600" b="1" dirty="0">
                <a:solidFill>
                  <a:srgbClr val="FF0000"/>
                </a:solidFill>
              </a:rPr>
              <a:t>Předpoklady k</a:t>
            </a:r>
            <a:r>
              <a:rPr lang="cs-CZ" sz="3600" dirty="0">
                <a:solidFill>
                  <a:srgbClr val="FF0000"/>
                </a:solidFill>
              </a:rPr>
              <a:t> </a:t>
            </a:r>
            <a:r>
              <a:rPr lang="cs-CZ" sz="3600" b="1" dirty="0">
                <a:solidFill>
                  <a:srgbClr val="FF0000"/>
                </a:solidFill>
              </a:rPr>
              <a:t>provádění terénních výzkumů</a:t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2400" dirty="0"/>
              <a:t>                                             </a:t>
            </a:r>
            <a:r>
              <a:rPr lang="cs-CZ" sz="2400" b="1" dirty="0"/>
              <a:t>§ 21 památkového zák. č. 20/1987</a:t>
            </a:r>
            <a:r>
              <a:rPr lang="cs-CZ" sz="2400" dirty="0"/>
              <a:t>           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8036" y="1690253"/>
            <a:ext cx="11485418" cy="5361709"/>
          </a:xfrm>
        </p:spPr>
        <p:txBody>
          <a:bodyPr>
            <a:normAutofit lnSpcReduction="10000"/>
          </a:bodyPr>
          <a:lstStyle/>
          <a:p>
            <a:r>
              <a:rPr lang="cs-CZ" sz="2000" b="1" dirty="0"/>
              <a:t>Oprávnění k archeologickým výzkumům:</a:t>
            </a:r>
          </a:p>
          <a:p>
            <a:pPr>
              <a:spcBef>
                <a:spcPts val="0"/>
              </a:spcBef>
            </a:pPr>
            <a:endParaRPr lang="cs-CZ" sz="2000" b="1" dirty="0"/>
          </a:p>
          <a:p>
            <a:r>
              <a:rPr lang="cs-CZ" sz="2000" dirty="0"/>
              <a:t> (1) Archeologické výzkumy je oprávněn provádět </a:t>
            </a:r>
            <a:r>
              <a:rPr lang="cs-CZ" sz="2000" b="1" dirty="0">
                <a:solidFill>
                  <a:srgbClr val="FF0000"/>
                </a:solidFill>
              </a:rPr>
              <a:t>Archeologický ústav Akademie věd ČR</a:t>
            </a:r>
            <a:r>
              <a:rPr lang="cs-CZ" sz="2000" b="1" dirty="0"/>
              <a:t>,  </a:t>
            </a:r>
            <a:r>
              <a:rPr lang="cs-CZ" sz="2000" dirty="0"/>
              <a:t> který se vyjadřuje k ochraně archeologického dědictví.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cs-CZ" sz="2000" dirty="0"/>
          </a:p>
          <a:p>
            <a:r>
              <a:rPr lang="cs-CZ" sz="2000" dirty="0"/>
              <a:t>(2) Ministerstvo kultury může na žádost v odůvodněných případech po dohodě s AV ČR povolit provádění archeologických výzkumů </a:t>
            </a:r>
            <a:r>
              <a:rPr lang="cs-CZ" sz="2000" b="1" dirty="0"/>
              <a:t>vysokým školám</a:t>
            </a:r>
            <a:r>
              <a:rPr lang="cs-CZ" sz="2000" dirty="0"/>
              <a:t>, </a:t>
            </a:r>
            <a:r>
              <a:rPr lang="cs-CZ" sz="2000" b="1" dirty="0"/>
              <a:t>muzeím nebo jiným organizacím</a:t>
            </a:r>
            <a:r>
              <a:rPr lang="cs-CZ" sz="2000" dirty="0"/>
              <a:t>, popřípadě </a:t>
            </a:r>
            <a:r>
              <a:rPr lang="cs-CZ" sz="2000" b="1" dirty="0"/>
              <a:t>fyzické osobě</a:t>
            </a:r>
            <a:r>
              <a:rPr lang="cs-CZ" sz="2000" dirty="0"/>
              <a:t>, které mají potřebné předpoklady (dále jen „</a:t>
            </a:r>
            <a:r>
              <a:rPr lang="cs-CZ" sz="2000" b="1" dirty="0">
                <a:solidFill>
                  <a:srgbClr val="FF0000"/>
                </a:solidFill>
              </a:rPr>
              <a:t>oprávněná organizace</a:t>
            </a:r>
            <a:r>
              <a:rPr lang="cs-CZ" sz="2000" dirty="0"/>
              <a:t>“).</a:t>
            </a:r>
          </a:p>
          <a:p>
            <a:pPr>
              <a:spcBef>
                <a:spcPts val="0"/>
              </a:spcBef>
            </a:pPr>
            <a:endParaRPr lang="cs-CZ" sz="2000" dirty="0"/>
          </a:p>
          <a:p>
            <a:r>
              <a:rPr lang="cs-CZ" sz="2000" dirty="0"/>
              <a:t>(3) Potřebnými předpoklady se rozumí odborná kvalifikace a vybavení laboratorním zařízením a prostory. </a:t>
            </a:r>
          </a:p>
          <a:p>
            <a:pPr>
              <a:spcBef>
                <a:spcPts val="0"/>
              </a:spcBef>
            </a:pPr>
            <a:endParaRPr lang="cs-CZ" sz="2000" dirty="0"/>
          </a:p>
          <a:p>
            <a:r>
              <a:rPr lang="cs-CZ" sz="2000" dirty="0"/>
              <a:t>(4) Oprávněná organizace je povinna oznámit AÚ zahájení archeologických výzkumů a podat mu o jejich výsledcích zprávu. Jde-li o výzkumy na území KP, NKP, PR, PZ  Archeologický ústav a oprávněné organizace oznámí zahájení výzkumů odborné organizaci státní památkové péče, které podají zprávu o výsledcích.</a:t>
            </a:r>
          </a:p>
          <a:p>
            <a:pPr>
              <a:spcBef>
                <a:spcPts val="0"/>
              </a:spcBef>
            </a:pPr>
            <a:endParaRPr lang="cs-CZ" sz="2000" dirty="0"/>
          </a:p>
          <a:p>
            <a:r>
              <a:rPr lang="cs-CZ" sz="2000" dirty="0"/>
              <a:t>(5) MK po dohodě s AV ČR může odejmout povolení k provádění archeologických výzkumů oprávněné organizaci. </a:t>
            </a:r>
          </a:p>
        </p:txBody>
      </p:sp>
    </p:spTree>
    <p:extLst>
      <p:ext uri="{BB962C8B-B14F-4D97-AF65-F5344CB8AC3E}">
        <p14:creationId xmlns:p14="http://schemas.microsoft.com/office/powerpoint/2010/main" val="702407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Podmínky terénního výzkumu</a:t>
            </a:r>
          </a:p>
        </p:txBody>
      </p:sp>
      <p:sp>
        <p:nvSpPr>
          <p:cNvPr id="14339" name="Rectangle 7"/>
          <p:cNvSpPr>
            <a:spLocks noGrp="1" noChangeArrowheads="1"/>
          </p:cNvSpPr>
          <p:nvPr>
            <p:ph idx="1"/>
          </p:nvPr>
        </p:nvSpPr>
        <p:spPr>
          <a:xfrm>
            <a:off x="540327" y="1331914"/>
            <a:ext cx="11651673" cy="5526087"/>
          </a:xfrm>
        </p:spPr>
        <p:txBody>
          <a:bodyPr>
            <a:normAutofit/>
          </a:bodyPr>
          <a:lstStyle/>
          <a:p>
            <a:pPr marL="609600" indent="-609600">
              <a:defRPr/>
            </a:pPr>
            <a:r>
              <a:rPr lang="cs-CZ" altLang="cs-CZ" sz="2000" b="1" dirty="0"/>
              <a:t>Stavební úřady  </a:t>
            </a:r>
            <a:r>
              <a:rPr lang="cs-CZ" altLang="cs-CZ" sz="2000" dirty="0"/>
              <a:t>–  rozhodují a povolují stavební činnost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–  vydávají stavební rozhodnutí a povolení stavby</a:t>
            </a:r>
          </a:p>
          <a:p>
            <a:pPr marL="609600" indent="-609600">
              <a:defRPr/>
            </a:pPr>
            <a:endParaRPr lang="cs-CZ" altLang="cs-CZ" sz="2000" dirty="0"/>
          </a:p>
          <a:p>
            <a:pPr marL="609600" indent="-609600">
              <a:defRPr/>
            </a:pPr>
            <a:r>
              <a:rPr lang="cs-CZ" altLang="cs-CZ" sz="2000" b="1" dirty="0"/>
              <a:t>Stavebník </a:t>
            </a:r>
            <a:r>
              <a:rPr lang="cs-CZ" altLang="cs-CZ" sz="2000" dirty="0"/>
              <a:t> –  musí stavební činnost na území s archeologickými nálezy oznámit AÚ, který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provádí výzkumy ze zákona (jinak Oprávněné organizace)</a:t>
            </a:r>
          </a:p>
          <a:p>
            <a:pPr marL="609600" indent="-609600">
              <a:defRPr/>
            </a:pPr>
            <a:endParaRPr lang="cs-CZ" altLang="cs-CZ" sz="2000" dirty="0"/>
          </a:p>
          <a:p>
            <a:pPr marL="609600" indent="-609600">
              <a:defRPr/>
            </a:pPr>
            <a:r>
              <a:rPr lang="cs-CZ" altLang="cs-CZ" sz="2000" b="1" dirty="0"/>
              <a:t>Regionální archeologické komise (RAK)  </a:t>
            </a:r>
            <a:r>
              <a:rPr lang="cs-CZ" altLang="cs-CZ" sz="2000" dirty="0"/>
              <a:t>–   rozdělují stavební akce organizacím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609600" indent="-609600">
              <a:defRPr/>
            </a:pPr>
            <a:r>
              <a:rPr lang="cs-CZ" altLang="cs-CZ" sz="2000" b="1" dirty="0"/>
              <a:t>Oprávněné organizace  </a:t>
            </a:r>
            <a:r>
              <a:rPr lang="cs-CZ" altLang="cs-CZ" sz="2000" dirty="0"/>
              <a:t>–   (v novém </a:t>
            </a:r>
            <a:r>
              <a:rPr lang="cs-CZ" altLang="cs-CZ" sz="2000" dirty="0" err="1"/>
              <a:t>pam</a:t>
            </a:r>
            <a:r>
              <a:rPr lang="cs-CZ" altLang="cs-CZ" sz="2000" dirty="0"/>
              <a:t>. zákonu Archeologická osoba) jsou instituce, které mají: </a:t>
            </a:r>
          </a:p>
          <a:p>
            <a:pPr marL="609600" indent="-609600">
              <a:buNone/>
              <a:defRPr/>
            </a:pPr>
            <a:r>
              <a:rPr lang="cs-CZ" altLang="cs-CZ" sz="2000" dirty="0"/>
              <a:t>                                                          a)  Oprávnění k provádění arch. výzkumů od MK ČR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b)  Dohodu </a:t>
            </a:r>
            <a:r>
              <a:rPr lang="cs-CZ" sz="2000" dirty="0"/>
              <a:t>rozsahu a podmínkách provádění arch. výzkumů s AÚ AV ČR</a:t>
            </a:r>
            <a:endParaRPr lang="cs-CZ" altLang="cs-CZ" sz="2000" dirty="0"/>
          </a:p>
          <a:p>
            <a:pPr marL="609600" indent="-609600">
              <a:buNone/>
              <a:defRPr/>
            </a:pPr>
            <a:r>
              <a:rPr lang="cs-CZ" altLang="cs-CZ" sz="2000" dirty="0"/>
              <a:t>                                                          b)  technicky vybavené pracoviště </a:t>
            </a:r>
          </a:p>
          <a:p>
            <a:pPr marL="609600" indent="-609600">
              <a:buNone/>
              <a:defRPr/>
            </a:pPr>
            <a:r>
              <a:rPr lang="cs-CZ" altLang="cs-CZ" sz="2000" dirty="0"/>
              <a:t>                                                          c)  personální zajištění</a:t>
            </a:r>
          </a:p>
        </p:txBody>
      </p:sp>
    </p:spTree>
    <p:extLst>
      <p:ext uri="{BB962C8B-B14F-4D97-AF65-F5344CB8AC3E}">
        <p14:creationId xmlns:p14="http://schemas.microsoft.com/office/powerpoint/2010/main" val="10581547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3073</Words>
  <Application>Microsoft Office PowerPoint</Application>
  <PresentationFormat>Širokoúhlá obrazovka</PresentationFormat>
  <Paragraphs>399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Motiv Office</vt:lpstr>
      <vt:lpstr>Základy archeologie </vt:lpstr>
      <vt:lpstr>               Archeologická práce z hlediska zaměření</vt:lpstr>
      <vt:lpstr>Prezentace aplikace PowerPoint</vt:lpstr>
      <vt:lpstr>Prezentace aplikace PowerPoint</vt:lpstr>
      <vt:lpstr>                 Získávání archeologických nálezů</vt:lpstr>
      <vt:lpstr>                         Archeologický výzkum</vt:lpstr>
      <vt:lpstr>                                     Archeologický výzkum</vt:lpstr>
      <vt:lpstr>         Předpoklady k provádění terénních výzkumů                                              § 21 památkového zák. č. 20/1987             </vt:lpstr>
      <vt:lpstr>                    Podmínky terénního výzkumu</vt:lpstr>
      <vt:lpstr>                        Archeologický výzkum</vt:lpstr>
      <vt:lpstr>                              Terénní výzkum </vt:lpstr>
      <vt:lpstr>              Nedestruktivní archeologický výzkum</vt:lpstr>
      <vt:lpstr>Prezentace aplikace PowerPoint</vt:lpstr>
      <vt:lpstr>                           Ošetření nálezů</vt:lpstr>
      <vt:lpstr>                          Nálezová zpráva</vt:lpstr>
      <vt:lpstr>                           Předávání nálezů</vt:lpstr>
      <vt:lpstr>                    Teorie formativních procesů</vt:lpstr>
      <vt:lpstr>                                     Povrchový průzkum</vt:lpstr>
      <vt:lpstr>                          Povrchový průzkum</vt:lpstr>
      <vt:lpstr>                          Dálkový průzkum                            (remote sensing)</vt:lpstr>
      <vt:lpstr>             Nedestruktivní archeologický výzkum</vt:lpstr>
      <vt:lpstr>Prezentace aplikace PowerPoint</vt:lpstr>
      <vt:lpstr>                                     Laserové snímkování</vt:lpstr>
      <vt:lpstr>                                    Scanery a drony</vt:lpstr>
      <vt:lpstr>                               Geofyzikální metody</vt:lpstr>
      <vt:lpstr>                    Odporové měření</vt:lpstr>
      <vt:lpstr>                        Magnetometrie</vt:lpstr>
      <vt:lpstr>                                    Geochemické analýzy</vt:lpstr>
      <vt:lpstr>                          Geochemické metody</vt:lpstr>
      <vt:lpstr>Prezentace aplikace PowerPoint</vt:lpstr>
      <vt:lpstr>                         Vzorkování podpovrchových situací 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archeologie </dc:title>
  <dc:creator>Kuklova</dc:creator>
  <cp:lastModifiedBy>Markéta Tymonová</cp:lastModifiedBy>
  <cp:revision>44</cp:revision>
  <dcterms:created xsi:type="dcterms:W3CDTF">2021-01-30T11:22:57Z</dcterms:created>
  <dcterms:modified xsi:type="dcterms:W3CDTF">2024-02-28T15:09:07Z</dcterms:modified>
</cp:coreProperties>
</file>