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257" r:id="rId3"/>
    <p:sldId id="258" r:id="rId4"/>
    <p:sldId id="287" r:id="rId5"/>
    <p:sldId id="289" r:id="rId6"/>
    <p:sldId id="290" r:id="rId7"/>
    <p:sldId id="277" r:id="rId8"/>
    <p:sldId id="260" r:id="rId9"/>
    <p:sldId id="261" r:id="rId10"/>
    <p:sldId id="259" r:id="rId11"/>
    <p:sldId id="272" r:id="rId12"/>
    <p:sldId id="275" r:id="rId13"/>
    <p:sldId id="263" r:id="rId14"/>
    <p:sldId id="262" r:id="rId15"/>
    <p:sldId id="410" r:id="rId16"/>
    <p:sldId id="280" r:id="rId17"/>
    <p:sldId id="266" r:id="rId18"/>
    <p:sldId id="281" r:id="rId19"/>
    <p:sldId id="284" r:id="rId20"/>
    <p:sldId id="270" r:id="rId21"/>
    <p:sldId id="288" r:id="rId22"/>
    <p:sldId id="285" r:id="rId23"/>
    <p:sldId id="274" r:id="rId24"/>
    <p:sldId id="286" r:id="rId25"/>
    <p:sldId id="333" r:id="rId26"/>
    <p:sldId id="411" r:id="rId27"/>
    <p:sldId id="291" r:id="rId28"/>
    <p:sldId id="292" r:id="rId29"/>
    <p:sldId id="295" r:id="rId30"/>
    <p:sldId id="296" r:id="rId31"/>
    <p:sldId id="299" r:id="rId32"/>
    <p:sldId id="413" r:id="rId33"/>
    <p:sldId id="293" r:id="rId34"/>
    <p:sldId id="300" r:id="rId35"/>
    <p:sldId id="301" r:id="rId36"/>
    <p:sldId id="302" r:id="rId37"/>
    <p:sldId id="294" r:id="rId38"/>
    <p:sldId id="298" r:id="rId39"/>
    <p:sldId id="303" r:id="rId40"/>
    <p:sldId id="304" r:id="rId41"/>
    <p:sldId id="305" r:id="rId42"/>
    <p:sldId id="308" r:id="rId43"/>
    <p:sldId id="309" r:id="rId44"/>
    <p:sldId id="310" r:id="rId45"/>
    <p:sldId id="311" r:id="rId46"/>
    <p:sldId id="313" r:id="rId47"/>
    <p:sldId id="314" r:id="rId48"/>
    <p:sldId id="315" r:id="rId49"/>
    <p:sldId id="318" r:id="rId50"/>
    <p:sldId id="320" r:id="rId51"/>
    <p:sldId id="321" r:id="rId52"/>
    <p:sldId id="322" r:id="rId53"/>
    <p:sldId id="323" r:id="rId54"/>
    <p:sldId id="324" r:id="rId55"/>
    <p:sldId id="325" r:id="rId56"/>
    <p:sldId id="328" r:id="rId57"/>
    <p:sldId id="329" r:id="rId58"/>
    <p:sldId id="330" r:id="rId59"/>
    <p:sldId id="331" r:id="rId60"/>
    <p:sldId id="332" r:id="rId61"/>
    <p:sldId id="335" r:id="rId62"/>
    <p:sldId id="415" r:id="rId63"/>
    <p:sldId id="414" r:id="rId64"/>
    <p:sldId id="338" r:id="rId65"/>
    <p:sldId id="339" r:id="rId66"/>
    <p:sldId id="340" r:id="rId67"/>
    <p:sldId id="342" r:id="rId68"/>
    <p:sldId id="345" r:id="rId69"/>
    <p:sldId id="346" r:id="rId70"/>
    <p:sldId id="348" r:id="rId71"/>
    <p:sldId id="351" r:id="rId72"/>
    <p:sldId id="353" r:id="rId73"/>
    <p:sldId id="356" r:id="rId74"/>
    <p:sldId id="357" r:id="rId75"/>
    <p:sldId id="359" r:id="rId76"/>
    <p:sldId id="361" r:id="rId77"/>
    <p:sldId id="364" r:id="rId78"/>
    <p:sldId id="365" r:id="rId79"/>
    <p:sldId id="366" r:id="rId80"/>
    <p:sldId id="367" r:id="rId81"/>
    <p:sldId id="368" r:id="rId82"/>
    <p:sldId id="369" r:id="rId83"/>
    <p:sldId id="370" r:id="rId84"/>
    <p:sldId id="372" r:id="rId85"/>
    <p:sldId id="374" r:id="rId86"/>
    <p:sldId id="376" r:id="rId87"/>
    <p:sldId id="377" r:id="rId88"/>
    <p:sldId id="378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90" r:id="rId99"/>
    <p:sldId id="391" r:id="rId100"/>
    <p:sldId id="392" r:id="rId101"/>
    <p:sldId id="393" r:id="rId102"/>
    <p:sldId id="394" r:id="rId103"/>
    <p:sldId id="397" r:id="rId104"/>
    <p:sldId id="398" r:id="rId105"/>
    <p:sldId id="399" r:id="rId106"/>
    <p:sldId id="400" r:id="rId107"/>
    <p:sldId id="401" r:id="rId108"/>
    <p:sldId id="402" r:id="rId109"/>
    <p:sldId id="403" r:id="rId110"/>
    <p:sldId id="404" r:id="rId111"/>
    <p:sldId id="409" r:id="rId112"/>
    <p:sldId id="405" r:id="rId113"/>
    <p:sldId id="407" r:id="rId1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02367-10EC-4C2B-B68D-E3655E98558A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7E1A-4607-444B-ABBA-C34D0A3F10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14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7E1A-4607-444B-ABBA-C34D0A3F106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65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2D54-B877-4BDA-8634-2BA0C590BAC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42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7E1A-4607-444B-ABBA-C34D0A3F1063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87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9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6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19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63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19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0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13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07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69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4D68-2F1E-43F7-8D23-014A30D9E6EC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2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5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7.   Mladší a pozdní doba kamenná, význam zemědělství a charakteristika, tzv. neolitická revoluce.</a:t>
            </a:r>
          </a:p>
        </p:txBody>
      </p:sp>
    </p:spTree>
    <p:extLst>
      <p:ext uri="{BB962C8B-B14F-4D97-AF65-F5344CB8AC3E}">
        <p14:creationId xmlns:p14="http://schemas.microsoft.com/office/powerpoint/2010/main" val="277294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r="4925"/>
          <a:stretch/>
        </p:blipFill>
        <p:spPr>
          <a:xfrm>
            <a:off x="1321078" y="1456762"/>
            <a:ext cx="5223896" cy="23411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1542" y="305900"/>
            <a:ext cx="11640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Inovace  </a:t>
            </a:r>
            <a:r>
              <a:rPr lang="cs-CZ" sz="2000" dirty="0"/>
              <a:t>–  20 až 10 tis. př.n.l.:   přechod od lovu zvěře a sběru rostlin k jejich chovu a pěstování.</a:t>
            </a:r>
          </a:p>
          <a:p>
            <a:r>
              <a:rPr lang="cs-CZ" sz="2000" b="1" dirty="0"/>
              <a:t>Domestikace   </a:t>
            </a:r>
            <a:r>
              <a:rPr lang="cs-CZ" sz="2000" dirty="0"/>
              <a:t>–  proces přeměny planých forem rostlin na kulturní se odehrál na několika různých místech </a:t>
            </a:r>
          </a:p>
          <a:p>
            <a:r>
              <a:rPr lang="cs-CZ" sz="2000" dirty="0"/>
              <a:t>                           –  u všech hlavních plodin byla dovršena před 4 tisíci lety</a:t>
            </a:r>
          </a:p>
        </p:txBody>
      </p:sp>
      <p:pic>
        <p:nvPicPr>
          <p:cNvPr id="6" name="Picture 5" descr="n1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33" y="3991739"/>
            <a:ext cx="3821497" cy="271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3991739"/>
            <a:ext cx="3062567" cy="24932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" y="3950011"/>
            <a:ext cx="5137397" cy="25767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0"/>
          <a:stretch/>
        </p:blipFill>
        <p:spPr>
          <a:xfrm>
            <a:off x="6720629" y="1456762"/>
            <a:ext cx="4444850" cy="23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49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4" y="129598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Rozšíření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327" y="1455161"/>
            <a:ext cx="11416145" cy="5402839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2400" b="1" dirty="0"/>
              <a:t>6 hlavních provincií:</a:t>
            </a:r>
          </a:p>
          <a:p>
            <a:pPr marL="609600" indent="-609600">
              <a:buNone/>
            </a:pPr>
            <a:endParaRPr lang="cs-CZ" altLang="cs-CZ" dirty="0"/>
          </a:p>
          <a:p>
            <a:pPr marL="990600" lvl="1" indent="-533400">
              <a:buFontTx/>
              <a:buAutoNum type="arabicPeriod"/>
            </a:pPr>
            <a:r>
              <a:rPr lang="cs-CZ" altLang="cs-CZ" sz="2000" dirty="0"/>
              <a:t>východní  </a:t>
            </a:r>
            <a:r>
              <a:rPr lang="cs-CZ" altLang="cs-CZ" sz="2000" b="1" dirty="0"/>
              <a:t> –  </a:t>
            </a:r>
            <a:r>
              <a:rPr lang="cs-CZ" altLang="cs-CZ" sz="2000" dirty="0"/>
              <a:t> Č, M, D. Rak., Malopolsko, Bavorsko, JZ Ň</a:t>
            </a:r>
          </a:p>
          <a:p>
            <a:pPr marL="990600" lvl="1" indent="-533400"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skupiny: česká, moravská, bavorská, saská, maďarská,  malopolská</a:t>
            </a:r>
          </a:p>
          <a:p>
            <a:pPr marL="990600" lvl="1" indent="-533400">
              <a:buNone/>
            </a:pPr>
            <a:endParaRPr lang="cs-CZ" altLang="cs-CZ" sz="2000" dirty="0"/>
          </a:p>
          <a:p>
            <a:pPr marL="990600" lvl="1" indent="-533400">
              <a:buFontTx/>
              <a:buAutoNum type="arabicPeriod" startAt="2"/>
            </a:pPr>
            <a:r>
              <a:rPr lang="cs-CZ" altLang="cs-CZ" sz="2000" dirty="0"/>
              <a:t>východoněmecká  –  Sasko, Durynsko, </a:t>
            </a:r>
            <a:r>
              <a:rPr lang="cs-CZ" altLang="cs-CZ" sz="2000" dirty="0" err="1"/>
              <a:t>Posálí</a:t>
            </a:r>
            <a:r>
              <a:rPr lang="cs-CZ" altLang="cs-CZ" sz="2000" dirty="0"/>
              <a:t>,   Meklenbursko, Pomořansko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pPr marL="990600" lvl="1" indent="-533400">
              <a:buAutoNum type="arabicPeriod" startAt="3"/>
            </a:pPr>
            <a:r>
              <a:rPr lang="cs-CZ" altLang="cs-CZ" sz="2000" dirty="0" err="1"/>
              <a:t>sz</a:t>
            </a:r>
            <a:r>
              <a:rPr lang="cs-CZ" altLang="cs-CZ" sz="2000" dirty="0"/>
              <a:t>. Francie + Bretaň, JZ Ň, Dánsko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pPr marL="990600" lvl="1" indent="-533400">
              <a:buFontTx/>
              <a:buAutoNum type="arabicPeriod" startAt="4"/>
            </a:pPr>
            <a:r>
              <a:rPr lang="cs-CZ" altLang="cs-CZ" sz="2000" dirty="0"/>
              <a:t>středomořská  –  Katalánsko, Baleáry, J Francie, Lombardie, Toskánsko,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Itálie, Sardinie,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Sicílie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pPr marL="990600" lvl="1" indent="-533400">
              <a:buAutoNum type="arabicPeriod" startAt="5"/>
            </a:pPr>
            <a:r>
              <a:rPr lang="cs-CZ" altLang="cs-CZ" sz="2000" dirty="0" err="1"/>
              <a:t>stř</a:t>
            </a:r>
            <a:r>
              <a:rPr lang="cs-CZ" altLang="cs-CZ" sz="2000" dirty="0"/>
              <a:t>. a  již. Španělsko, Portugalsko, Alžír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pPr marL="990600" lvl="1" indent="-533400">
              <a:buNone/>
            </a:pPr>
            <a:r>
              <a:rPr lang="cs-CZ" altLang="cs-CZ" sz="2000" dirty="0"/>
              <a:t>6.      Britské ostrovy a Irsko</a:t>
            </a:r>
          </a:p>
        </p:txBody>
      </p:sp>
    </p:spTree>
    <p:extLst>
      <p:ext uri="{BB962C8B-B14F-4D97-AF65-F5344CB8AC3E}">
        <p14:creationId xmlns:p14="http://schemas.microsoft.com/office/powerpoint/2010/main" val="34825934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188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Morava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1"/>
            <a:ext cx="11242964" cy="537595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1.  </a:t>
            </a:r>
            <a:r>
              <a:rPr lang="cs-CZ" altLang="cs-CZ" sz="1800" u="sng" dirty="0"/>
              <a:t>hrobové nálezy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nejstarší KZP se soustřeďují na: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a)   jižní Moravě kolem Brna  -  Bořitov, Kuřim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b)   střední Moravě  -  Přerov, Předmostí, </a:t>
            </a:r>
            <a:r>
              <a:rPr lang="cs-CZ" altLang="cs-CZ" sz="1800" dirty="0" err="1"/>
              <a:t>Ludéřov</a:t>
            </a:r>
            <a:r>
              <a:rPr lang="cs-CZ" altLang="cs-CZ" sz="1800" dirty="0"/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c)   nejmladší skupina KZP chybí na východní Moravě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2.  </a:t>
            </a:r>
            <a:r>
              <a:rPr lang="cs-CZ" altLang="cs-CZ" sz="1800" u="sng" dirty="0"/>
              <a:t>sídlištní celky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  </a:t>
            </a:r>
            <a:r>
              <a:rPr lang="cs-CZ" altLang="cs-CZ" sz="1800" dirty="0"/>
              <a:t> se soustřeďují na:     a)  jižní Moravě  -  Vojkovice, Šlapanice, Slavkov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b)  střední Moravě  -  Slavonín, Nemilany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z  Moravy se KZP ve 3. stupni   </a:t>
            </a:r>
            <a:r>
              <a:rPr lang="cs-CZ" altLang="cs-CZ" sz="1800" b="1" dirty="0"/>
              <a:t>–  </a:t>
            </a:r>
            <a:r>
              <a:rPr lang="cs-CZ" altLang="cs-CZ" sz="1800" dirty="0"/>
              <a:t> NS III. přesunula na: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a)  Slovensko - lokální vývoj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ze Slovenska znám jediný hrob ( Sládkovičovo)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b)  odtud pronikla KZP i do Maďarska  </a:t>
            </a:r>
            <a:r>
              <a:rPr lang="cs-CZ" altLang="cs-CZ" sz="1800" b="1" dirty="0"/>
              <a:t> –  </a:t>
            </a:r>
            <a:r>
              <a:rPr lang="cs-CZ" altLang="cs-CZ" sz="1800" dirty="0"/>
              <a:t> zde se nazývá </a:t>
            </a:r>
            <a:r>
              <a:rPr lang="cs-CZ" altLang="cs-CZ" sz="1800" dirty="0" err="1"/>
              <a:t>czepelská</a:t>
            </a:r>
            <a:r>
              <a:rPr lang="cs-CZ" altLang="cs-CZ" sz="1800" dirty="0"/>
              <a:t> kultura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podél Dunaje (nálezy v okolí  Budapešti:  Györ, </a:t>
            </a:r>
            <a:r>
              <a:rPr lang="cs-CZ" altLang="cs-CZ" sz="1800" dirty="0" err="1"/>
              <a:t>Almásfüzítö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Pilismarót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5630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5744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Čechy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036" y="1340716"/>
            <a:ext cx="11623964" cy="551728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Největší koncentrace v nížinách: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Polabí, </a:t>
            </a:r>
            <a:r>
              <a:rPr lang="cs-CZ" altLang="cs-CZ" sz="1900" dirty="0" err="1"/>
              <a:t>Poděbradsko</a:t>
            </a:r>
            <a:r>
              <a:rPr lang="cs-CZ" altLang="cs-CZ" sz="1900" dirty="0"/>
              <a:t>, Kolínsko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Střední Čechy – </a:t>
            </a:r>
            <a:r>
              <a:rPr lang="cs-CZ" altLang="cs-CZ" sz="1900" dirty="0" err="1"/>
              <a:t>Pražsko</a:t>
            </a:r>
            <a:r>
              <a:rPr lang="cs-CZ" altLang="cs-CZ" sz="1900" dirty="0"/>
              <a:t> – jih od Prahy je bez nálezů, Slánsko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Severozápadní Čechy  -  povodí Bíliny a Ohře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Méně na pravém břehu Labe při ústí Jizery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Nově Berounsko, </a:t>
            </a:r>
            <a:r>
              <a:rPr lang="cs-CZ" altLang="cs-CZ" sz="1900" dirty="0" err="1"/>
              <a:t>Hořovicko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  KZP je částečně současná s:    a)  nejmladším obdobím moravské KŠK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900" dirty="0"/>
              <a:t>                                                            b)  skupinou </a:t>
            </a:r>
            <a:r>
              <a:rPr lang="cs-CZ" altLang="cs-CZ" sz="1900" dirty="0" err="1"/>
              <a:t>Kosihy-Čaka-Makó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900" dirty="0"/>
              <a:t> L. Hájek  –  zpracoval třídění na základě analýzy hrobových nálezů:</a:t>
            </a:r>
          </a:p>
          <a:p>
            <a:pPr marL="990600" lvl="1" indent="-533400">
              <a:buNone/>
            </a:pPr>
            <a:r>
              <a:rPr lang="cs-CZ" altLang="cs-CZ" sz="1900" b="1" dirty="0"/>
              <a:t>                1.  Starší fáze</a:t>
            </a:r>
            <a:r>
              <a:rPr lang="cs-CZ" altLang="cs-CZ" sz="1900" dirty="0"/>
              <a:t>  -  zvoncovité poháry zdobené po celém povrchu</a:t>
            </a:r>
          </a:p>
          <a:p>
            <a:pPr marL="990600" lvl="1" indent="-533400">
              <a:buNone/>
            </a:pPr>
            <a:r>
              <a:rPr lang="cs-CZ" altLang="cs-CZ" sz="1900" b="1" dirty="0"/>
              <a:t>                2.  Střední fáze</a:t>
            </a:r>
            <a:r>
              <a:rPr lang="cs-CZ" altLang="cs-CZ" sz="1900" dirty="0"/>
              <a:t> – poháry se 3mi vnitřně členěnými výzdobnými pásy</a:t>
            </a:r>
          </a:p>
          <a:p>
            <a:pPr marL="990600" lvl="1" indent="-533400">
              <a:buNone/>
            </a:pPr>
            <a:r>
              <a:rPr lang="cs-CZ" altLang="cs-CZ" sz="1900" b="1" dirty="0"/>
              <a:t>                3.   Pozdní fáze</a:t>
            </a:r>
            <a:r>
              <a:rPr lang="cs-CZ" altLang="cs-CZ" sz="1900" dirty="0"/>
              <a:t> – vyskytuje se výhradně průvodní keramika (mísy,  hrnky)</a:t>
            </a:r>
          </a:p>
          <a:p>
            <a:pPr marL="990600" lvl="1" indent="-533400">
              <a:buNone/>
            </a:pPr>
            <a:endParaRPr lang="cs-CZ" altLang="cs-CZ" sz="1900" dirty="0"/>
          </a:p>
          <a:p>
            <a:pPr marL="990600" lvl="1" indent="-533400">
              <a:buNone/>
            </a:pPr>
            <a:r>
              <a:rPr lang="cs-CZ" altLang="cs-CZ" sz="1900" b="1" dirty="0"/>
              <a:t>Dnes   –</a:t>
            </a:r>
            <a:r>
              <a:rPr lang="cs-CZ" altLang="cs-CZ" sz="1900" dirty="0"/>
              <a:t>   rozdělení na:   1.  Starší úsek:   zdobené poháry a zlaté a stříbrné ozdoby</a:t>
            </a:r>
          </a:p>
          <a:p>
            <a:pPr marL="990600" lvl="1" indent="-533400">
              <a:buNone/>
            </a:pPr>
            <a:r>
              <a:rPr lang="cs-CZ" altLang="cs-CZ" sz="1900" dirty="0"/>
              <a:t>                                           2.  Mladší úsek:  převaha průvodní keramiky bez pohárů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5154478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727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  <a:r>
              <a:rPr lang="cs-CZ" altLang="cs-CZ" dirty="0"/>
              <a:t>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763" y="1405162"/>
            <a:ext cx="11312237" cy="537578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Podobně jako pohřebiště v nížinách s teplým klimatem, u vodních toků v n. v. do 300 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Síť malých usedlostí na východních svazích (sprašové i nesprašové podloží:  Českobrodská tabule)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Menší pohyblivé osady:  1 až 3 jámy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Krátkodobé osídlení menších komunit:   5 – 15 rodů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Typická sídelní komunita:   2 – 6 rodin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Sídelní jednotka:   10 až 20 osad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Zřejmě šlo o chovatele dobytka, méně zemědělství, prospektoři kovů</a:t>
            </a:r>
          </a:p>
        </p:txBody>
      </p:sp>
    </p:spTree>
    <p:extLst>
      <p:ext uri="{BB962C8B-B14F-4D97-AF65-F5344CB8AC3E}">
        <p14:creationId xmlns:p14="http://schemas.microsoft.com/office/powerpoint/2010/main" val="18054945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81076"/>
            <a:ext cx="10286999" cy="58769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u="sng" dirty="0"/>
              <a:t>Morava: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Velikost </a:t>
            </a:r>
            <a:r>
              <a:rPr lang="cs-CZ" altLang="cs-CZ" sz="1800" dirty="0"/>
              <a:t>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většinou 20-30 hrobů, vyskytnou se i větší (k žádnému není plán)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Brno-Holásky  -  60 až 70 H  (65 H)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Blažovice         -  40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Kobylnice        -  30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Němčice n. H.  -  30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Slavkov            -  30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St. Břeclav        -  porušeno, nejméně 50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u="sng" dirty="0"/>
              <a:t>Čechy:</a:t>
            </a:r>
            <a:r>
              <a:rPr lang="cs-CZ" altLang="cs-CZ" sz="1800" u="sng" dirty="0"/>
              <a:t>  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Velikost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pohřebiště menšího rozsahu do 20ti hrobů, většinou okolo 5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Sulejovice u Litoměřic      -  40 H, zkoumáno ve 40. letech M. Šollem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Brandýsek u Kladna         -  22 H (O. </a:t>
            </a:r>
            <a:r>
              <a:rPr lang="cs-CZ" altLang="cs-CZ" sz="1800" dirty="0" err="1"/>
              <a:t>Kytlicová</a:t>
            </a:r>
            <a:r>
              <a:rPr lang="cs-CZ" altLang="cs-CZ" sz="1800" dirty="0"/>
              <a:t>, 4 skupiny), kostrové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Lochenice u H. Králové    -  24 H, M. </a:t>
            </a:r>
            <a:r>
              <a:rPr lang="cs-CZ" altLang="cs-CZ" sz="1800" dirty="0" err="1"/>
              <a:t>Buchvaldek</a:t>
            </a:r>
            <a:r>
              <a:rPr lang="cs-CZ" altLang="cs-CZ" sz="1800" dirty="0"/>
              <a:t>, jen kostrové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Neratovice                        -  30 H, </a:t>
            </a:r>
            <a:r>
              <a:rPr lang="cs-CZ" altLang="cs-CZ" sz="1800" dirty="0" err="1"/>
              <a:t>birituální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Půdorys</a:t>
            </a:r>
            <a:r>
              <a:rPr lang="cs-CZ" altLang="cs-CZ" sz="1800" dirty="0"/>
              <a:t> 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většinou ovál orientovaný v poledníkovém směru, hroby uspořádány do skupin 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31380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Úprava hrobů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108" y="1204915"/>
            <a:ext cx="10834255" cy="56530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Symbolické rozlišení mužských a ženských pohřbů již o dětského věku podle: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a)  polohy zemřelého (ženy na pravém, muži na levém boku)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milodarů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kostrový:    80-85 %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žárový:       10-15 %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Mohylový násyp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významnější pohřby, držený na obvodu dřevěnou palisádou s vnějším příkopem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(Bulhary, D. Věstonice, </a:t>
            </a:r>
            <a:r>
              <a:rPr lang="cs-CZ" altLang="cs-CZ" sz="1800" dirty="0" err="1"/>
              <a:t>Jezeřeny</a:t>
            </a:r>
            <a:r>
              <a:rPr lang="cs-CZ" altLang="cs-CZ" sz="1800" dirty="0"/>
              <a:t>-Maršovice, Prosiměřice, </a:t>
            </a:r>
            <a:r>
              <a:rPr lang="cs-CZ" altLang="cs-CZ" sz="1800" dirty="0" err="1"/>
              <a:t>Smolín</a:t>
            </a:r>
            <a:r>
              <a:rPr lang="cs-CZ" altLang="cs-CZ" sz="1800" dirty="0"/>
              <a:t>, Tvořihráz)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u="sng" dirty="0" err="1"/>
              <a:t>Smolín</a:t>
            </a:r>
            <a:r>
              <a:rPr lang="cs-CZ" altLang="cs-CZ" sz="1800" dirty="0"/>
              <a:t>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poč. 50. l. v pískovně hrob v oválné jámě 350 x 260 cm, hl. 210 cm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kolem příkop o průměru 5,5 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stupňovitě zahloubená komora byla obložena dřevem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bojovník lukostřelec  -  2 poháry, 11 </a:t>
            </a:r>
            <a:r>
              <a:rPr lang="cs-CZ" altLang="cs-CZ" sz="1800" dirty="0" err="1"/>
              <a:t>paz</a:t>
            </a:r>
            <a:r>
              <a:rPr lang="cs-CZ" altLang="cs-CZ" sz="1800" dirty="0"/>
              <a:t>. šipek, nátepní destička, měděná dýka, šídlo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140463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2782" y="17116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Kostrové hroby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112776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u="sng" dirty="0"/>
              <a:t>Tvar hrobové jámy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většinou obdélný se zaoblenými rohy:   2 x 1 m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Podle velikosti:   ženské:    97-228 cm, hl. 112 cm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mužské:  70-200 cm, hl. 118 cm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dětské:   70-120 cm, hl. 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u="sng" dirty="0"/>
              <a:t>Úprava</a:t>
            </a:r>
            <a:r>
              <a:rPr lang="cs-CZ" altLang="cs-CZ" sz="1800" dirty="0"/>
              <a:t> 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někdy vyložení:      a)   dřevem   (rakev, komora – otisky trámů)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b)   kameny  (skřínka)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u="sng" dirty="0"/>
              <a:t>Hloubka</a:t>
            </a:r>
            <a:r>
              <a:rPr lang="cs-CZ" altLang="cs-CZ" sz="1800" dirty="0"/>
              <a:t>   </a:t>
            </a:r>
            <a:r>
              <a:rPr lang="cs-CZ" altLang="cs-CZ" sz="1800" u="sng" dirty="0"/>
              <a:t>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20 až 30 cm, ale i 2 až 3 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u="sng" dirty="0"/>
              <a:t>Poloha kostry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ženy:   na prvém boku hlavou k J  -  obličejem k východu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 muži:  na levém boku  hlavou k 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v Čechách převládají hroby mužů, na Moravě vyrovnaný počet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u="sng" dirty="0"/>
              <a:t>Počet jedinců v hrobě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většinou jeden, vzácněji 2 i 3, patrný úbytek vícečetných pohřbů</a:t>
            </a:r>
          </a:p>
        </p:txBody>
      </p:sp>
    </p:spTree>
    <p:extLst>
      <p:ext uri="{BB962C8B-B14F-4D97-AF65-F5344CB8AC3E}">
        <p14:creationId xmlns:p14="http://schemas.microsoft.com/office/powerpoint/2010/main" val="41968232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7116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Žárové hroby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9027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756882"/>
            <a:ext cx="10515600" cy="510111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Vyskytují se častěji na Moravě (20 %) než v Čechách (8 %, cca 50 – z toho 10 s poháry)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1.  jámové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2.  popelnicové:  kremace nejčastěji nasypána do amfory</a:t>
            </a:r>
          </a:p>
          <a:p>
            <a:pPr eaLnBrk="1" hangingPunct="1">
              <a:buFontTx/>
              <a:buNone/>
            </a:pPr>
            <a:endParaRPr lang="cs-CZ" altLang="cs-CZ" sz="2000" u="sng" dirty="0"/>
          </a:p>
          <a:p>
            <a:pPr eaLnBrk="1" hangingPunct="1"/>
            <a:r>
              <a:rPr lang="cs-CZ" altLang="cs-CZ" sz="2000" u="sng" dirty="0"/>
              <a:t>Tvar hrobové jámy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 obdélný:  starší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kruhový, oválný – mladší</a:t>
            </a:r>
          </a:p>
          <a:p>
            <a:pPr eaLnBrk="1" hangingPunct="1">
              <a:buFontTx/>
              <a:buNone/>
            </a:pPr>
            <a:endParaRPr lang="cs-CZ" altLang="cs-CZ" sz="2000" u="sng" dirty="0"/>
          </a:p>
          <a:p>
            <a:pPr eaLnBrk="1" hangingPunct="1"/>
            <a:r>
              <a:rPr lang="cs-CZ" altLang="cs-CZ" sz="2000" u="sng" dirty="0"/>
              <a:t>Hloubka</a:t>
            </a:r>
            <a:r>
              <a:rPr lang="cs-CZ" altLang="cs-CZ" sz="2000" dirty="0"/>
              <a:t>   </a:t>
            </a:r>
            <a:r>
              <a:rPr lang="cs-CZ" altLang="cs-CZ" sz="2000" b="1" dirty="0"/>
              <a:t> – </a:t>
            </a:r>
            <a:r>
              <a:rPr lang="cs-CZ" altLang="cs-CZ" sz="2000" dirty="0"/>
              <a:t>  okolo 0,5 m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u="sng" dirty="0"/>
              <a:t>Kamenné skříňky</a:t>
            </a:r>
            <a:r>
              <a:rPr lang="cs-CZ" altLang="cs-CZ" sz="2000" dirty="0"/>
              <a:t>  </a:t>
            </a:r>
            <a:r>
              <a:rPr lang="cs-CZ" altLang="cs-CZ" sz="2000" b="1" dirty="0"/>
              <a:t> – </a:t>
            </a:r>
            <a:r>
              <a:rPr lang="cs-CZ" altLang="cs-CZ" sz="2000" dirty="0"/>
              <a:t>  Kolín, Lovosice, Most (80 x 90 cm)</a:t>
            </a:r>
          </a:p>
        </p:txBody>
      </p:sp>
    </p:spTree>
    <p:extLst>
      <p:ext uri="{BB962C8B-B14F-4D97-AF65-F5344CB8AC3E}">
        <p14:creationId xmlns:p14="http://schemas.microsoft.com/office/powerpoint/2010/main" val="21402425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1614" y="7766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Birituální</a:t>
            </a:r>
            <a:r>
              <a:rPr lang="cs-CZ" altLang="cs-CZ" sz="3200" b="1" dirty="0">
                <a:solidFill>
                  <a:srgbClr val="FF0000"/>
                </a:solidFill>
              </a:rPr>
              <a:t> hroby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636" y="1551398"/>
            <a:ext cx="11360727" cy="574345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žárový pohřeb vložen do kostrového hrobu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/>
              <a:t>Senice na Hané</a:t>
            </a:r>
            <a:r>
              <a:rPr lang="cs-CZ" altLang="cs-CZ" sz="2200" dirty="0"/>
              <a:t>  </a:t>
            </a:r>
            <a:r>
              <a:rPr lang="cs-CZ" altLang="cs-CZ" sz="2200" b="1" dirty="0"/>
              <a:t> – </a:t>
            </a:r>
            <a:r>
              <a:rPr lang="cs-CZ" altLang="cs-CZ" sz="2200" dirty="0"/>
              <a:t>  kremace byla rozhozena na kostře ve skrčené poloze</a:t>
            </a:r>
            <a:endParaRPr lang="cs-CZ" altLang="cs-CZ" sz="22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 err="1"/>
              <a:t>Smolín</a:t>
            </a:r>
            <a:r>
              <a:rPr lang="cs-CZ" altLang="cs-CZ" sz="2200" u="sng" dirty="0"/>
              <a:t> </a:t>
            </a:r>
            <a:r>
              <a:rPr lang="cs-CZ" altLang="cs-CZ" sz="2200" dirty="0"/>
              <a:t> </a:t>
            </a:r>
            <a:r>
              <a:rPr lang="cs-CZ" altLang="cs-CZ" sz="2200" b="1" dirty="0"/>
              <a:t> – </a:t>
            </a:r>
            <a:r>
              <a:rPr lang="cs-CZ" altLang="cs-CZ" sz="2200" dirty="0"/>
              <a:t>  žárový pohřeb uložen ve vrstvě na dně hrobové jámy</a:t>
            </a:r>
            <a:endParaRPr lang="cs-CZ" altLang="cs-CZ" sz="22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/>
              <a:t>Šlapanice</a:t>
            </a:r>
            <a:r>
              <a:rPr lang="cs-CZ" altLang="cs-CZ" sz="2200" dirty="0"/>
              <a:t>  </a:t>
            </a:r>
            <a:r>
              <a:rPr lang="cs-CZ" altLang="cs-CZ" sz="2200" b="1" dirty="0"/>
              <a:t> – </a:t>
            </a:r>
            <a:r>
              <a:rPr lang="cs-CZ" altLang="cs-CZ" sz="2200" dirty="0"/>
              <a:t>  kremace vložena do nádoby přiložené ke kostře</a:t>
            </a:r>
            <a:endParaRPr lang="cs-CZ" altLang="cs-CZ" sz="2200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/>
              <a:t>Tišice u Mělníka</a:t>
            </a:r>
            <a:r>
              <a:rPr lang="cs-CZ" altLang="cs-CZ" sz="2200" dirty="0"/>
              <a:t>  </a:t>
            </a:r>
            <a:r>
              <a:rPr lang="cs-CZ" altLang="cs-CZ" sz="2200" b="1" dirty="0"/>
              <a:t>– </a:t>
            </a:r>
            <a:r>
              <a:rPr lang="cs-CZ" altLang="cs-CZ" sz="2200" dirty="0"/>
              <a:t>  1999:   zjištěna hrobová jáma 200x250 s kostrou na pravém boku s hlavou 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</a:t>
            </a:r>
            <a:r>
              <a:rPr lang="cs-CZ" altLang="cs-CZ" sz="2200" b="1" dirty="0"/>
              <a:t> –</a:t>
            </a:r>
            <a:r>
              <a:rPr lang="cs-CZ" altLang="cs-CZ" sz="2200" dirty="0"/>
              <a:t>    kostra ženy ležela v ženské poloze, ale s mužskou výbavou: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      5 pohárů, 2 kam. destičky, </a:t>
            </a:r>
            <a:r>
              <a:rPr lang="cs-CZ" altLang="cs-CZ" sz="2200" dirty="0" err="1"/>
              <a:t>Cu</a:t>
            </a:r>
            <a:r>
              <a:rPr lang="cs-CZ" altLang="cs-CZ" sz="2200" dirty="0"/>
              <a:t>  </a:t>
            </a:r>
            <a:r>
              <a:rPr lang="cs-CZ" altLang="cs-CZ" sz="2200" dirty="0" err="1"/>
              <a:t>dýčka</a:t>
            </a:r>
            <a:r>
              <a:rPr lang="cs-CZ" altLang="cs-CZ" sz="2200" dirty="0"/>
              <a:t>, šídlo, jantarový knoflík, 2 úštěpy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-     po uložení pohřbu byl do zásypu hrobu vložen dodatečný žárový pohřeb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/>
              <a:t>nátepní destičky v ženských hrobech</a:t>
            </a:r>
            <a:r>
              <a:rPr lang="cs-CZ" altLang="cs-CZ" sz="2200" dirty="0"/>
              <a:t>   </a:t>
            </a:r>
            <a:r>
              <a:rPr lang="cs-CZ" altLang="cs-CZ" sz="2200" b="1" dirty="0"/>
              <a:t>–</a:t>
            </a:r>
            <a:r>
              <a:rPr lang="cs-CZ" altLang="cs-CZ" sz="2200" dirty="0"/>
              <a:t>   Praha-Vršovice, Šlapanice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                                      </a:t>
            </a:r>
            <a:r>
              <a:rPr lang="cs-CZ" altLang="cs-CZ" sz="2400" dirty="0"/>
              <a:t>–</a:t>
            </a:r>
            <a:r>
              <a:rPr lang="cs-CZ" altLang="cs-CZ" sz="2200" dirty="0"/>
              <a:t>   prestižní mužské předměty měly zdůraznit společenské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                                            postavení zemřelého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                                            (nátepní destička je srovnatelná se sekeromlatem)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u="sng" dirty="0"/>
              <a:t>měděná dýka</a:t>
            </a:r>
            <a:r>
              <a:rPr lang="cs-CZ" altLang="cs-CZ" sz="2200" dirty="0"/>
              <a:t>   </a:t>
            </a:r>
            <a:r>
              <a:rPr lang="cs-CZ" altLang="cs-CZ" sz="2200" b="1" dirty="0"/>
              <a:t>–</a:t>
            </a:r>
            <a:r>
              <a:rPr lang="cs-CZ" altLang="cs-CZ" sz="2200" dirty="0"/>
              <a:t>  Radovesice u </a:t>
            </a:r>
            <a:r>
              <a:rPr lang="cs-CZ" altLang="cs-CZ" sz="2200" dirty="0" err="1"/>
              <a:t>Telic</a:t>
            </a:r>
            <a:r>
              <a:rPr lang="cs-CZ" altLang="cs-CZ" sz="2200" dirty="0"/>
              <a:t>, Brandýsek u Kladna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545618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Výbava lukostřelce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079" y="1309255"/>
            <a:ext cx="11169721" cy="554874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1.  pazourkové šipky:   </a:t>
            </a:r>
            <a:r>
              <a:rPr lang="cs-CZ" altLang="cs-CZ" sz="1800" dirty="0"/>
              <a:t>za zády:  původně v toulci, u pánve, před hrudí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a)  s vykrojeným týlem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b)  s trnem (</a:t>
            </a:r>
            <a:r>
              <a:rPr lang="cs-CZ" altLang="cs-CZ" sz="1800" dirty="0" err="1"/>
              <a:t>řapem</a:t>
            </a:r>
            <a:r>
              <a:rPr lang="cs-CZ" altLang="cs-CZ" sz="1800" dirty="0"/>
              <a:t>)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c)  se 2 trny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2.    nátepní destičky  –</a:t>
            </a:r>
            <a:r>
              <a:rPr lang="cs-CZ" altLang="cs-CZ" sz="1800" dirty="0"/>
              <a:t>  2 až 6 otvorů, starší:  více otvorů a klenuté; mladší: méně otvorů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–  výjimečně v hrobech žen:  4 hroby v jižním Bavorsku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     M:  </a:t>
            </a:r>
            <a:r>
              <a:rPr lang="cs-CZ" altLang="cs-CZ" sz="1800" dirty="0" err="1"/>
              <a:t>Smolín</a:t>
            </a:r>
            <a:r>
              <a:rPr lang="cs-CZ" altLang="cs-CZ" sz="1800" dirty="0"/>
              <a:t>      Č:  </a:t>
            </a:r>
            <a:r>
              <a:rPr lang="cs-CZ" altLang="cs-CZ" sz="1800" dirty="0" err="1"/>
              <a:t>Tištice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3.    dvoudílné pískovcové brousky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4.    měděné dýky s trojúhelníkovou čepelí   –</a:t>
            </a:r>
            <a:r>
              <a:rPr lang="cs-CZ" altLang="cs-CZ" sz="1800" dirty="0"/>
              <a:t>   zavěšovaly se na hrudi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kadlub z </a:t>
            </a:r>
            <a:r>
              <a:rPr lang="cs-CZ" altLang="cs-CZ" sz="1800" dirty="0" err="1"/>
              <a:t>Ludéřova</a:t>
            </a:r>
            <a:r>
              <a:rPr lang="cs-CZ" altLang="cs-CZ" sz="1800" dirty="0"/>
              <a:t>, 1928 v základech domu, 9 pohárů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5.    ŠI   – </a:t>
            </a:r>
            <a:r>
              <a:rPr lang="cs-CZ" altLang="cs-CZ" sz="1800" dirty="0"/>
              <a:t>  srpové čepelky, úštěpy  (silicity Krakovsko-čenstochovské jury)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6.    BI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sekerky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vzácné, nejsou v hrobech, v Č – jen 7 ks.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</a:t>
            </a:r>
            <a:r>
              <a:rPr lang="cs-CZ" altLang="cs-CZ" sz="1800" b="1" dirty="0"/>
              <a:t>–  </a:t>
            </a:r>
            <a:r>
              <a:rPr lang="cs-CZ" altLang="cs-CZ" sz="1800" dirty="0"/>
              <a:t> menší čočkovitého průřezu (miniatury v hrobech žen)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7.    KPI   – </a:t>
            </a:r>
            <a:r>
              <a:rPr lang="cs-CZ" altLang="cs-CZ" sz="1800" dirty="0"/>
              <a:t>  půlměsícovitá </a:t>
            </a:r>
            <a:r>
              <a:rPr lang="cs-CZ" altLang="cs-CZ" sz="1800" dirty="0" err="1"/>
              <a:t>spinadla</a:t>
            </a:r>
            <a:r>
              <a:rPr lang="cs-CZ" altLang="cs-CZ" sz="1800" dirty="0"/>
              <a:t> se středovým otvorem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9942B8-BC79-C497-F5C2-61C0DFD16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2" t="30711" r="58371" b="55206"/>
          <a:stretch/>
        </p:blipFill>
        <p:spPr>
          <a:xfrm>
            <a:off x="3606228" y="1597976"/>
            <a:ext cx="2489771" cy="1393085"/>
          </a:xfrm>
          <a:prstGeom prst="rect">
            <a:avLst/>
          </a:prstGeom>
        </p:spPr>
      </p:pic>
      <p:pic>
        <p:nvPicPr>
          <p:cNvPr id="7" name="Obrázek 6" descr="Obsah obrázku sekera&#10;&#10;Popis byl vytvořen automaticky">
            <a:extLst>
              <a:ext uri="{FF2B5EF4-FFF2-40B4-BE49-F238E27FC236}">
                <a16:creationId xmlns:a16="http://schemas.microsoft.com/office/drawing/2014/main" id="{C34A32B0-C891-C7A9-EF28-DC4A00517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59" b="58218"/>
          <a:stretch/>
        </p:blipFill>
        <p:spPr>
          <a:xfrm rot="5400000">
            <a:off x="9504008" y="4424878"/>
            <a:ext cx="3780492" cy="1418263"/>
          </a:xfrm>
          <a:prstGeom prst="rect">
            <a:avLst/>
          </a:prstGeom>
        </p:spPr>
      </p:pic>
      <p:pic>
        <p:nvPicPr>
          <p:cNvPr id="9" name="Obrázek 8" descr="Obsah obrázku sekera&#10;&#10;Popis byl vytvořen automaticky">
            <a:extLst>
              <a:ext uri="{FF2B5EF4-FFF2-40B4-BE49-F238E27FC236}">
                <a16:creationId xmlns:a16="http://schemas.microsoft.com/office/drawing/2014/main" id="{F8894104-3721-B149-A512-F96991551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57319"/>
          <a:stretch/>
        </p:blipFill>
        <p:spPr>
          <a:xfrm rot="5400000">
            <a:off x="8282664" y="2358959"/>
            <a:ext cx="3149335" cy="12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1219200" y="198438"/>
            <a:ext cx="10002982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Přírodní kontext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idx="1"/>
          </p:nvPr>
        </p:nvSpPr>
        <p:spPr>
          <a:xfrm>
            <a:off x="230078" y="1341438"/>
            <a:ext cx="11731843" cy="56777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 err="1"/>
              <a:t>Enviromentální</a:t>
            </a:r>
            <a:r>
              <a:rPr lang="cs-CZ" altLang="cs-CZ" sz="2000" b="1" dirty="0"/>
              <a:t> změny  </a:t>
            </a:r>
            <a:r>
              <a:rPr lang="cs-CZ" altLang="cs-CZ" sz="2000" dirty="0"/>
              <a:t>–  zásadní v pleistocénu:  období mezi mezolitem a mladším chalkolitem </a:t>
            </a:r>
            <a:endParaRPr lang="cs-CZ" altLang="cs-CZ" sz="2000" b="1" dirty="0"/>
          </a:p>
          <a:p>
            <a:pPr marL="0" indent="0">
              <a:buNone/>
            </a:pPr>
            <a:r>
              <a:rPr lang="cs-CZ" altLang="cs-CZ" sz="2000" b="1" dirty="0"/>
              <a:t>                                               </a:t>
            </a:r>
            <a:r>
              <a:rPr lang="cs-CZ" altLang="cs-CZ" sz="2000" dirty="0"/>
              <a:t>–   16 tis. př. n. l.:  v oblasti Předního východu </a:t>
            </a:r>
            <a:r>
              <a:rPr lang="cs-CZ" altLang="cs-CZ" sz="2000" b="1" dirty="0"/>
              <a:t>globální oteplení:</a:t>
            </a:r>
          </a:p>
          <a:p>
            <a:pPr>
              <a:buFontTx/>
              <a:buNone/>
            </a:pPr>
            <a:endParaRPr lang="cs-CZ" altLang="cs-CZ" sz="2000" b="1" u="sng" dirty="0"/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</a:t>
            </a:r>
            <a:r>
              <a:rPr lang="cs-CZ" altLang="cs-CZ" sz="2000" b="1" dirty="0"/>
              <a:t>1. oteplení: </a:t>
            </a:r>
            <a:r>
              <a:rPr lang="cs-CZ" altLang="cs-CZ" sz="2000" dirty="0"/>
              <a:t>  po 15 000  –  nepřineslo výraznější změny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                                   2. oteplení: </a:t>
            </a:r>
            <a:r>
              <a:rPr lang="cs-CZ" altLang="cs-CZ" sz="2000" dirty="0"/>
              <a:t> 12 500 až 10 500  –  intenzifikace lovu a diverzifikace společnosti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</a:t>
            </a:r>
            <a:r>
              <a:rPr lang="cs-CZ" altLang="cs-CZ" sz="2000" dirty="0" err="1"/>
              <a:t>Natufien</a:t>
            </a:r>
            <a:r>
              <a:rPr lang="cs-CZ" altLang="cs-CZ" sz="2000" dirty="0"/>
              <a:t>:    trvalá sídla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Mezopotámie:    kruhové svatyně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subsaharská oblast:    keramika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+ </a:t>
            </a:r>
            <a:r>
              <a:rPr lang="cs-CZ" altLang="cs-CZ" sz="2000" dirty="0" err="1"/>
              <a:t>sev</a:t>
            </a:r>
            <a:r>
              <a:rPr lang="cs-CZ" altLang="cs-CZ" sz="2000" dirty="0"/>
              <a:t>. Evropa:   lovecká tradice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</a:t>
            </a:r>
            <a:r>
              <a:rPr lang="cs-CZ" altLang="cs-CZ" sz="2000" b="1" dirty="0"/>
              <a:t>1. ochlazení:  </a:t>
            </a:r>
            <a:r>
              <a:rPr lang="cs-CZ" altLang="cs-CZ" sz="2000" dirty="0"/>
              <a:t>10 500 až 9 500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</a:t>
            </a:r>
            <a:r>
              <a:rPr lang="cs-CZ" altLang="cs-CZ" sz="2000" b="1" dirty="0"/>
              <a:t>3. oteplení:       </a:t>
            </a:r>
            <a:r>
              <a:rPr lang="cs-CZ" altLang="cs-CZ" sz="2000" dirty="0"/>
              <a:t>9 500 až 6 500   –  Přední východ:  kultury keramického neolitu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+ </a:t>
            </a:r>
            <a:r>
              <a:rPr lang="cs-CZ" altLang="cs-CZ" sz="2000" dirty="0" err="1"/>
              <a:t>sev</a:t>
            </a:r>
            <a:r>
              <a:rPr lang="cs-CZ" altLang="cs-CZ" sz="2000" dirty="0"/>
              <a:t>. Evropa:   mezolit</a:t>
            </a:r>
          </a:p>
          <a:p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9001108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483" y="1025801"/>
            <a:ext cx="11360415" cy="59171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8.    provrtané kančí kly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9.    hroty, šídla, </a:t>
            </a:r>
            <a:r>
              <a:rPr lang="cs-CZ" altLang="cs-CZ" sz="2000" b="1" dirty="0" err="1"/>
              <a:t>jelice</a:t>
            </a:r>
            <a:r>
              <a:rPr lang="cs-CZ" altLang="cs-CZ" sz="2000" b="1" dirty="0"/>
              <a:t> s kruhovou hlavicí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10.  knoflíky s V-vrtáním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11.  jantarové korálky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12.  měděné předměty: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b="1" dirty="0"/>
              <a:t>             –</a:t>
            </a:r>
            <a:r>
              <a:rPr lang="cs-CZ" altLang="cs-CZ" sz="2000" dirty="0"/>
              <a:t>   jehlice s roztepanou hlavicí svinutou v očko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sekerky, šídla (Dědice – </a:t>
            </a:r>
            <a:r>
              <a:rPr lang="cs-CZ" altLang="cs-CZ" sz="2000" dirty="0" err="1"/>
              <a:t>Ag</a:t>
            </a:r>
            <a:r>
              <a:rPr lang="cs-CZ" altLang="cs-CZ" sz="2000" dirty="0"/>
              <a:t>), dýky s </a:t>
            </a:r>
            <a:r>
              <a:rPr lang="cs-CZ" altLang="cs-CZ" sz="2000" dirty="0" err="1"/>
              <a:t>řapem</a:t>
            </a:r>
            <a:r>
              <a:rPr lang="cs-CZ" altLang="cs-CZ" sz="2000" dirty="0"/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korálky ze svinutého plechu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doklady metalurgie:  Brno-Obřany, Slavkov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forma na odlévání </a:t>
            </a:r>
            <a:r>
              <a:rPr lang="cs-CZ" altLang="cs-CZ" sz="2000" dirty="0" err="1"/>
              <a:t>výk</a:t>
            </a:r>
            <a:r>
              <a:rPr lang="cs-CZ" altLang="cs-CZ" sz="2000" dirty="0"/>
              <a:t> z </a:t>
            </a:r>
            <a:r>
              <a:rPr lang="cs-CZ" altLang="cs-CZ" sz="2000" dirty="0" err="1"/>
              <a:t>Ludéřova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13.  stříbrné a zlaté předměty: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b="1" dirty="0"/>
              <a:t>            –</a:t>
            </a:r>
            <a:r>
              <a:rPr lang="cs-CZ" altLang="cs-CZ" sz="2000" dirty="0"/>
              <a:t>  spirálovité náušnice s roztepaným koncem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(typ Sion)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destičky čelenky (zlaté, stříbrné) -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8" y="1025801"/>
            <a:ext cx="6408532" cy="48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48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41D1A62-E171-DC51-9348-F5F5ED1C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9" y="446448"/>
            <a:ext cx="4648490" cy="62312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F8E1B83-6570-79C3-5AA2-1A7EA85EC95B}"/>
              </a:ext>
            </a:extLst>
          </p:cNvPr>
          <p:cNvSpPr txBox="1"/>
          <p:nvPr/>
        </p:nvSpPr>
        <p:spPr>
          <a:xfrm>
            <a:off x="5175349" y="1864471"/>
            <a:ext cx="39771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1 – 2.    zlaté plíšky</a:t>
            </a:r>
          </a:p>
          <a:p>
            <a:pPr marL="342900" indent="-342900">
              <a:buAutoNum type="arabicPeriod" startAt="3"/>
            </a:pPr>
            <a:r>
              <a:rPr lang="cs-CZ" sz="2000" b="1" dirty="0"/>
              <a:t> pazourková šipka</a:t>
            </a:r>
          </a:p>
          <a:p>
            <a:pPr marL="342900" indent="-342900">
              <a:buAutoNum type="arabicPeriod" startAt="3"/>
            </a:pPr>
            <a:r>
              <a:rPr lang="cs-CZ" sz="2000" b="1" dirty="0"/>
              <a:t> pazourkový </a:t>
            </a:r>
            <a:r>
              <a:rPr lang="cs-CZ" sz="2000" b="1" dirty="0" err="1"/>
              <a:t>ústěp</a:t>
            </a:r>
            <a:endParaRPr lang="cs-CZ" sz="2000" b="1" dirty="0"/>
          </a:p>
          <a:p>
            <a:pPr marL="342900" indent="-342900">
              <a:buAutoNum type="arabicPeriod" startAt="3"/>
            </a:pPr>
            <a:r>
              <a:rPr lang="cs-CZ" sz="2000" b="1" dirty="0"/>
              <a:t> kostěná nátepní destička</a:t>
            </a:r>
          </a:p>
          <a:p>
            <a:pPr marL="342900" indent="-342900">
              <a:buAutoNum type="arabicPeriod" startAt="3"/>
            </a:pPr>
            <a:r>
              <a:rPr lang="cs-CZ" sz="2000" b="1" dirty="0"/>
              <a:t> měděná </a:t>
            </a:r>
            <a:r>
              <a:rPr lang="cs-CZ" sz="2000" b="1" dirty="0" err="1"/>
              <a:t>dýčka</a:t>
            </a:r>
            <a:endParaRPr lang="cs-CZ" sz="2000" b="1" dirty="0"/>
          </a:p>
          <a:p>
            <a:pPr marL="342900" indent="-342900">
              <a:buAutoNum type="arabicPeriod" startAt="3"/>
            </a:pPr>
            <a:r>
              <a:rPr lang="cs-CZ" sz="2000" b="1" dirty="0"/>
              <a:t> velký zvoncovitý pohár </a:t>
            </a:r>
          </a:p>
          <a:p>
            <a:r>
              <a:rPr lang="cs-CZ" sz="2000" b="1" dirty="0"/>
              <a:t>8 – 11.   zdobené zvoncovité poháry</a:t>
            </a:r>
          </a:p>
          <a:p>
            <a:r>
              <a:rPr lang="cs-CZ" sz="2000" b="1" dirty="0"/>
              <a:t>12.    velký nezdobený hrnec</a:t>
            </a:r>
          </a:p>
          <a:p>
            <a:r>
              <a:rPr lang="cs-CZ" sz="2000" b="1" dirty="0"/>
              <a:t>13.    kostěná nátepní destička</a:t>
            </a:r>
          </a:p>
          <a:p>
            <a:r>
              <a:rPr lang="cs-CZ" sz="2000" b="1" dirty="0"/>
              <a:t>14.    jantarový knoflík s V-vrtáním</a:t>
            </a:r>
          </a:p>
          <a:p>
            <a:r>
              <a:rPr lang="cs-CZ" sz="2000" b="1" dirty="0"/>
              <a:t>15.    měděné šídlo</a:t>
            </a:r>
          </a:p>
          <a:p>
            <a:r>
              <a:rPr lang="cs-CZ" sz="2000" b="1" dirty="0"/>
              <a:t>16.    keramický koflík s uchem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91CC74-4419-51B5-AC87-54ED8C4A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837" y="247351"/>
            <a:ext cx="3395569" cy="32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594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1946" y="306099"/>
            <a:ext cx="3789218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sz="3200" dirty="0"/>
              <a:t> 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687" y="1825624"/>
            <a:ext cx="11035145" cy="4726277"/>
          </a:xfrm>
        </p:spPr>
        <p:txBody>
          <a:bodyPr/>
          <a:lstStyle/>
          <a:p>
            <a:pPr marL="609600" indent="-609600"/>
            <a:r>
              <a:rPr lang="cs-CZ" altLang="cs-CZ" sz="2400" b="1" dirty="0"/>
              <a:t>7 hlavních typů:</a:t>
            </a:r>
          </a:p>
          <a:p>
            <a:pPr marL="609600" indent="-609600">
              <a:buNone/>
            </a:pPr>
            <a:endParaRPr lang="cs-CZ" altLang="cs-CZ" sz="2400" b="1" dirty="0"/>
          </a:p>
          <a:p>
            <a:pPr marL="990600" lvl="1" indent="-533400">
              <a:buFontTx/>
              <a:buAutoNum type="arabicPeriod"/>
            </a:pPr>
            <a:r>
              <a:rPr lang="cs-CZ" altLang="cs-CZ" sz="2000" b="1" dirty="0"/>
              <a:t>poháry</a:t>
            </a:r>
            <a:r>
              <a:rPr lang="cs-CZ" altLang="cs-CZ" sz="2000" dirty="0"/>
              <a:t>  –  15 % - vyšší: štíhlejší, nižší:  širší, </a:t>
            </a:r>
          </a:p>
          <a:p>
            <a:pPr marL="457200" lvl="1" indent="0">
              <a:buNone/>
            </a:pPr>
            <a:r>
              <a:rPr lang="cs-CZ" altLang="cs-CZ" sz="2000" dirty="0"/>
              <a:t>                             kolkovaná výzdoba, leštěný povrch, </a:t>
            </a:r>
            <a:r>
              <a:rPr lang="cs-CZ" altLang="cs-CZ" sz="2000" dirty="0" err="1"/>
              <a:t>inkr</a:t>
            </a:r>
            <a:r>
              <a:rPr lang="cs-CZ" altLang="cs-CZ" sz="2000" dirty="0"/>
              <a:t>.</a:t>
            </a:r>
          </a:p>
          <a:p>
            <a:pPr marL="990600" lvl="1" indent="-533400">
              <a:buFontTx/>
              <a:buAutoNum type="arabicPlain" startAt="2"/>
            </a:pPr>
            <a:r>
              <a:rPr lang="cs-CZ" altLang="cs-CZ" sz="2000" b="1" dirty="0"/>
              <a:t>hrnce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s vejčitým tělem, vakovité, s uchy, plastická výzdoba</a:t>
            </a:r>
          </a:p>
          <a:p>
            <a:pPr marL="990600" lvl="1" indent="-533400">
              <a:buNone/>
            </a:pPr>
            <a:r>
              <a:rPr lang="cs-CZ" altLang="cs-CZ" sz="2000" b="1" dirty="0"/>
              <a:t>3.</a:t>
            </a:r>
            <a:r>
              <a:rPr lang="cs-CZ" altLang="cs-CZ" sz="2000" dirty="0"/>
              <a:t>      </a:t>
            </a:r>
            <a:r>
              <a:rPr lang="cs-CZ" altLang="cs-CZ" sz="2000" b="1" dirty="0"/>
              <a:t>konvice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  </a:t>
            </a:r>
            <a:r>
              <a:rPr lang="cs-CZ" altLang="cs-CZ" sz="2000" dirty="0"/>
              <a:t> 5% - vyskytují se hlavně na Moravě</a:t>
            </a:r>
          </a:p>
          <a:p>
            <a:pPr marL="990600" lvl="1" indent="-533400">
              <a:buNone/>
            </a:pPr>
            <a:r>
              <a:rPr lang="cs-CZ" altLang="cs-CZ" sz="2000" b="1" dirty="0"/>
              <a:t>4.</a:t>
            </a:r>
            <a:r>
              <a:rPr lang="cs-CZ" altLang="cs-CZ" sz="2000" dirty="0"/>
              <a:t>      </a:t>
            </a:r>
            <a:r>
              <a:rPr lang="cs-CZ" altLang="cs-CZ" sz="2000" b="1" dirty="0"/>
              <a:t>džbánky</a:t>
            </a:r>
            <a:r>
              <a:rPr lang="cs-CZ" altLang="cs-CZ" sz="2000" dirty="0"/>
              <a:t>  –   50 %, štíhlé, vysoké s páskovým uchem</a:t>
            </a:r>
          </a:p>
          <a:p>
            <a:pPr marL="990600" lvl="1" indent="-533400">
              <a:buNone/>
            </a:pPr>
            <a:r>
              <a:rPr lang="cs-CZ" altLang="cs-CZ" sz="2000" b="1" dirty="0"/>
              <a:t>5.</a:t>
            </a:r>
            <a:r>
              <a:rPr lang="cs-CZ" altLang="cs-CZ" sz="2000" dirty="0"/>
              <a:t>      </a:t>
            </a:r>
            <a:r>
              <a:rPr lang="cs-CZ" altLang="cs-CZ" sz="2000" b="1" dirty="0"/>
              <a:t>amfory</a:t>
            </a:r>
            <a:r>
              <a:rPr lang="cs-CZ" altLang="cs-CZ" sz="2000" dirty="0"/>
              <a:t> a amforovité nádoby  </a:t>
            </a:r>
            <a:r>
              <a:rPr lang="cs-CZ" altLang="cs-CZ" sz="2000" b="1" dirty="0"/>
              <a:t> – </a:t>
            </a:r>
            <a:r>
              <a:rPr lang="cs-CZ" altLang="cs-CZ" sz="2000" dirty="0"/>
              <a:t>  3%,  vzácné</a:t>
            </a:r>
          </a:p>
          <a:p>
            <a:pPr marL="990600" lvl="1" indent="-533400">
              <a:buFontTx/>
              <a:buAutoNum type="arabicPeriod" startAt="6"/>
            </a:pPr>
            <a:r>
              <a:rPr lang="cs-CZ" altLang="cs-CZ" sz="2000" b="1" dirty="0"/>
              <a:t>mísy</a:t>
            </a:r>
            <a:r>
              <a:rPr lang="cs-CZ" altLang="cs-CZ" sz="2000" dirty="0"/>
              <a:t> – 23% </a:t>
            </a:r>
            <a:r>
              <a:rPr lang="cs-CZ" altLang="cs-CZ" sz="2000" b="1" dirty="0"/>
              <a:t> –  </a:t>
            </a:r>
            <a:r>
              <a:rPr lang="cs-CZ" altLang="cs-CZ" sz="2000" dirty="0"/>
              <a:t> okraj rozšířený, zdobený rytím, na nožkách</a:t>
            </a:r>
          </a:p>
          <a:p>
            <a:pPr marL="990600" lvl="1" indent="-533400">
              <a:buNone/>
            </a:pPr>
            <a:r>
              <a:rPr lang="cs-CZ" altLang="cs-CZ" sz="2000" b="1" dirty="0"/>
              <a:t>7.</a:t>
            </a:r>
            <a:r>
              <a:rPr lang="cs-CZ" altLang="cs-CZ" sz="2000" dirty="0"/>
              <a:t>      </a:t>
            </a:r>
            <a:r>
              <a:rPr lang="cs-CZ" altLang="cs-CZ" sz="2000" b="1" dirty="0"/>
              <a:t>cedníky</a:t>
            </a:r>
          </a:p>
        </p:txBody>
      </p:sp>
      <p:pic>
        <p:nvPicPr>
          <p:cNvPr id="4" name="Picture 5" descr="keramika-zvoncovitych-poha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8" y="896961"/>
            <a:ext cx="4355668" cy="567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8473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678"/>
            <a:ext cx="541876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Konec eneolitu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048" y="1181528"/>
            <a:ext cx="6256962" cy="567647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2300/2000   </a:t>
            </a:r>
            <a:r>
              <a:rPr lang="cs-CZ" altLang="cs-CZ" sz="1800" b="1" dirty="0"/>
              <a:t>–   </a:t>
            </a:r>
            <a:r>
              <a:rPr lang="cs-CZ" altLang="cs-CZ" sz="1800" dirty="0"/>
              <a:t> doznívá vývoj KŠK a MŠK: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b="1" u="sng" dirty="0" err="1"/>
              <a:t>Epišňůrový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přikarpatský</a:t>
            </a:r>
            <a:r>
              <a:rPr lang="cs-CZ" altLang="cs-CZ" sz="1800" b="1" u="sng" dirty="0"/>
              <a:t> kulturní komplex</a:t>
            </a:r>
            <a:r>
              <a:rPr lang="cs-CZ" altLang="cs-CZ" sz="1800" dirty="0"/>
              <a:t> (EPKK)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dříve:   </a:t>
            </a:r>
            <a:r>
              <a:rPr lang="cs-CZ" altLang="cs-CZ" sz="1800" b="1" u="sng" dirty="0"/>
              <a:t>skupina </a:t>
            </a:r>
            <a:r>
              <a:rPr lang="cs-CZ" altLang="cs-CZ" sz="1800" b="1" u="sng" dirty="0" err="1"/>
              <a:t>Chlopice</a:t>
            </a:r>
            <a:r>
              <a:rPr lang="cs-CZ" altLang="cs-CZ" sz="1800" b="1" u="sng" dirty="0"/>
              <a:t>-Veselé</a:t>
            </a:r>
            <a:r>
              <a:rPr lang="cs-CZ" altLang="cs-CZ" sz="18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Tyto lokální </a:t>
            </a:r>
            <a:r>
              <a:rPr lang="cs-CZ" altLang="cs-CZ" sz="1800" dirty="0" err="1"/>
              <a:t>pozdněeneolitické</a:t>
            </a:r>
            <a:r>
              <a:rPr lang="cs-CZ" altLang="cs-CZ" sz="1800" dirty="0"/>
              <a:t> kultury a skupiny byly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ovlivněny vývojem v Karpatské kotlině, což se projevilo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přítomností šperku ve tvaru vrbového listu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(kořeny v oblasti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Kavkazu)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761405D-2FB2-D9DC-D8D6-672E9A06F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40120" b="43535"/>
          <a:stretch/>
        </p:blipFill>
        <p:spPr>
          <a:xfrm>
            <a:off x="740135" y="4674741"/>
            <a:ext cx="5614889" cy="1674688"/>
          </a:xfrm>
          <a:prstGeom prst="rect">
            <a:avLst/>
          </a:prstGeom>
        </p:spPr>
      </p:pic>
      <p:pic>
        <p:nvPicPr>
          <p:cNvPr id="2" name="Picture 6" descr="imagesCAT0HJC8">
            <a:extLst>
              <a:ext uri="{FF2B5EF4-FFF2-40B4-BE49-F238E27FC236}">
                <a16:creationId xmlns:a16="http://schemas.microsoft.com/office/drawing/2014/main" id="{5D211EAA-3256-F09C-63C3-93BB1FB3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20" y="29774"/>
            <a:ext cx="3346963" cy="2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1">
            <a:extLst>
              <a:ext uri="{FF2B5EF4-FFF2-40B4-BE49-F238E27FC236}">
                <a16:creationId xmlns:a16="http://schemas.microsoft.com/office/drawing/2014/main" id="{A7B609B1-4741-675D-79CB-1FBE7E44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414" y="1231655"/>
            <a:ext cx="17570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Chlopice</a:t>
            </a:r>
            <a:r>
              <a:rPr lang="cs-CZ" altLang="cs-CZ" sz="1600" b="1" dirty="0"/>
              <a:t>-Veselé</a:t>
            </a:r>
          </a:p>
        </p:txBody>
      </p:sp>
      <p:pic>
        <p:nvPicPr>
          <p:cNvPr id="5" name="Picture 10" descr="IMG_0">
            <a:extLst>
              <a:ext uri="{FF2B5EF4-FFF2-40B4-BE49-F238E27FC236}">
                <a16:creationId xmlns:a16="http://schemas.microsoft.com/office/drawing/2014/main" id="{BDA3BFE2-B9DD-53C8-A89A-0DAB8A6F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81" y="2297443"/>
            <a:ext cx="5898321" cy="45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07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893618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Vznik neolitu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idx="1"/>
          </p:nvPr>
        </p:nvSpPr>
        <p:spPr>
          <a:xfrm>
            <a:off x="131618" y="1325563"/>
            <a:ext cx="12060382" cy="5851092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 </a:t>
            </a:r>
            <a:r>
              <a:rPr lang="cs-CZ" altLang="cs-CZ" sz="1800" b="1" dirty="0"/>
              <a:t>1.  Vznik zemědělství</a:t>
            </a:r>
            <a:r>
              <a:rPr lang="cs-CZ" altLang="cs-CZ" sz="1800" dirty="0"/>
              <a:t>   –   přechod od sběračství k domestikaci rostlin a zvířat došlo v oblasti Levanty (Libanon)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pobřežní oblasti:  pěstování plodin, pouštní oblasti:  pastevectví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–    </a:t>
            </a:r>
            <a:r>
              <a:rPr lang="cs-CZ" altLang="cs-CZ" sz="1800" b="1" dirty="0"/>
              <a:t>domestikace obilovin:   </a:t>
            </a:r>
            <a:r>
              <a:rPr lang="cs-CZ" altLang="cs-CZ" sz="1800" dirty="0"/>
              <a:t>pšenice jednozrnka  </a:t>
            </a:r>
            <a:r>
              <a:rPr lang="cs-CZ" altLang="cs-CZ" sz="1800" dirty="0" err="1"/>
              <a:t>sz</a:t>
            </a:r>
            <a:r>
              <a:rPr lang="cs-CZ" altLang="cs-CZ" sz="1800" dirty="0"/>
              <a:t>. Anatolie až Balkán, 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Asie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divoký předchůdce pšenice dvouzrnky   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Turecko (10 tis.)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Ječmen, hrách, vikev, čočka, cizrna, len  - 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+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Anatolie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–  </a:t>
            </a:r>
            <a:r>
              <a:rPr lang="cs-CZ" altLang="cs-CZ" sz="1800" b="1" dirty="0"/>
              <a:t>domestikace zvířat</a:t>
            </a:r>
            <a:r>
              <a:rPr lang="cs-CZ" altLang="cs-CZ" sz="1800" dirty="0"/>
              <a:t>:  selekce divoce žijících druhů:  tur, kanec, koza, ovce  (9. tis.)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–  </a:t>
            </a:r>
            <a:r>
              <a:rPr lang="cs-CZ" altLang="cs-CZ" sz="1800" b="1" dirty="0"/>
              <a:t>výroba artefaktů a textilu:  </a:t>
            </a:r>
            <a:r>
              <a:rPr lang="cs-CZ" altLang="cs-CZ" sz="1800" dirty="0" err="1"/>
              <a:t>zrnotěrky</a:t>
            </a:r>
            <a:r>
              <a:rPr lang="cs-CZ" altLang="cs-CZ" sz="1800" dirty="0"/>
              <a:t> a kamenné drtiče, srpové čepele, textilní závaží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–  </a:t>
            </a:r>
            <a:r>
              <a:rPr lang="cs-CZ" altLang="cs-CZ" sz="1800" b="1" dirty="0"/>
              <a:t>usedlý způsob života:   </a:t>
            </a:r>
            <a:r>
              <a:rPr lang="cs-CZ" altLang="cs-CZ" sz="1800" dirty="0"/>
              <a:t>před vynálezem zemědělství, kult předků (neustálený ritus)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2.  Šíření neolitických kultur   </a:t>
            </a:r>
            <a:r>
              <a:rPr lang="cs-CZ" altLang="cs-CZ" sz="1800" dirty="0"/>
              <a:t>–   7 tis.:  z  Anatolie přes Balkán do přímořských oblastí Evropy (nebyly odděleny Bosporem)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–   nositelé:  menší skupiny, které osídlily centrální Anatolii, </a:t>
            </a:r>
            <a:r>
              <a:rPr lang="cs-CZ" altLang="cs-CZ" sz="1800" dirty="0" err="1"/>
              <a:t>Egeidu</a:t>
            </a:r>
            <a:r>
              <a:rPr lang="cs-CZ" altLang="cs-CZ" sz="1800" dirty="0"/>
              <a:t> a Balkán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–   Řecko:   </a:t>
            </a:r>
            <a:r>
              <a:rPr lang="cs-CZ" altLang="cs-CZ" sz="1800" b="1" dirty="0" err="1"/>
              <a:t>předkeramický</a:t>
            </a:r>
            <a:r>
              <a:rPr lang="cs-CZ" altLang="cs-CZ" sz="1800" b="1" dirty="0"/>
              <a:t> neolit</a:t>
            </a:r>
            <a:r>
              <a:rPr lang="cs-CZ" altLang="cs-CZ" sz="1800" dirty="0"/>
              <a:t>:    7050 až 6350   (figurky, jeskyně </a:t>
            </a:r>
            <a:r>
              <a:rPr lang="cs-CZ" altLang="cs-CZ" sz="1800" dirty="0" err="1"/>
              <a:t>Franchti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Peloponés)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–   v mladším období staršího neolitu osídleny </a:t>
            </a:r>
            <a:r>
              <a:rPr lang="cs-CZ" altLang="cs-CZ" sz="1800" dirty="0" err="1"/>
              <a:t>rovinny</a:t>
            </a:r>
            <a:r>
              <a:rPr lang="cs-CZ" altLang="cs-CZ" sz="1800" dirty="0"/>
              <a:t> Thesálie:  6000 až 6500)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–   Makedonie:   kultura </a:t>
            </a:r>
            <a:r>
              <a:rPr lang="cs-CZ" altLang="cs-CZ" sz="1800" dirty="0" err="1"/>
              <a:t>Sesklo</a:t>
            </a:r>
            <a:r>
              <a:rPr lang="cs-CZ" altLang="cs-CZ" sz="1800" dirty="0"/>
              <a:t> (Nea </a:t>
            </a:r>
            <a:r>
              <a:rPr lang="cs-CZ" altLang="cs-CZ" sz="1800" dirty="0" err="1"/>
              <a:t>Nikomedea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26213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37" y="3143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                      </a:t>
            </a:r>
            <a:r>
              <a:rPr lang="cs-CZ" sz="3200" b="1" dirty="0" err="1">
                <a:solidFill>
                  <a:srgbClr val="FF0000"/>
                </a:solidFill>
              </a:rPr>
              <a:t>Shubayqa</a:t>
            </a:r>
            <a:r>
              <a:rPr lang="cs-CZ" sz="3200" b="1" dirty="0">
                <a:solidFill>
                  <a:srgbClr val="FF0000"/>
                </a:solidFill>
              </a:rPr>
              <a:t> v Jordánsku </a:t>
            </a:r>
            <a:br>
              <a:rPr lang="cs-CZ" b="1" dirty="0">
                <a:solidFill>
                  <a:srgbClr val="FFFF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139" y="1475501"/>
            <a:ext cx="11615861" cy="5382499"/>
          </a:xfrm>
        </p:spPr>
        <p:txBody>
          <a:bodyPr>
            <a:normAutofit/>
          </a:bodyPr>
          <a:lstStyle/>
          <a:p>
            <a:r>
              <a:rPr lang="cs-CZ" sz="2000" b="1" dirty="0"/>
              <a:t>2012 – 2015:   </a:t>
            </a:r>
            <a:r>
              <a:rPr lang="cs-CZ" sz="2000" dirty="0"/>
              <a:t>archeologický výzkum univerzity v Kodani </a:t>
            </a:r>
          </a:p>
          <a:p>
            <a:pPr marL="0" indent="0">
              <a:buNone/>
            </a:pPr>
            <a:r>
              <a:rPr lang="cs-CZ" sz="2000" dirty="0"/>
              <a:t>                              lokalita </a:t>
            </a:r>
            <a:r>
              <a:rPr lang="cs-CZ" sz="2000" dirty="0" err="1"/>
              <a:t>natufské</a:t>
            </a:r>
            <a:r>
              <a:rPr lang="cs-CZ" sz="2000" dirty="0"/>
              <a:t> kultury v Černé poušti sv. Jordánsku</a:t>
            </a:r>
          </a:p>
          <a:p>
            <a:pPr marL="0" indent="0">
              <a:buNone/>
            </a:pPr>
            <a:r>
              <a:rPr lang="cs-CZ" sz="2000" dirty="0"/>
              <a:t>                              sídliště obývané 14.600 až 11.600 př. n. l. 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2018:</a:t>
            </a:r>
            <a:r>
              <a:rPr lang="cs-CZ" sz="2000" dirty="0"/>
              <a:t>   v americkém časopise </a:t>
            </a:r>
            <a:r>
              <a:rPr lang="cs-CZ" sz="2000" dirty="0" err="1"/>
              <a:t>Proceedings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National</a:t>
            </a:r>
            <a:r>
              <a:rPr lang="cs-CZ" sz="2000" dirty="0"/>
              <a:t> </a:t>
            </a:r>
            <a:r>
              <a:rPr lang="cs-CZ" sz="2000" dirty="0" err="1"/>
              <a:t>Academy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Scienes</a:t>
            </a:r>
            <a:r>
              <a:rPr lang="cs-CZ" sz="2000" dirty="0"/>
              <a:t> publikovány </a:t>
            </a:r>
          </a:p>
          <a:p>
            <a:pPr marL="0" indent="0">
              <a:buNone/>
            </a:pPr>
            <a:r>
              <a:rPr lang="cs-CZ" sz="2000" dirty="0"/>
              <a:t>                 výsledky </a:t>
            </a:r>
            <a:r>
              <a:rPr lang="cs-CZ" sz="2000" dirty="0" err="1"/>
              <a:t>archeobotanických</a:t>
            </a:r>
            <a:r>
              <a:rPr lang="cs-CZ" sz="2000" dirty="0"/>
              <a:t> analýz University </a:t>
            </a:r>
            <a:r>
              <a:rPr lang="cs-CZ" sz="2000" dirty="0" err="1"/>
              <a:t>College</a:t>
            </a:r>
            <a:r>
              <a:rPr lang="cs-CZ" sz="2000" dirty="0"/>
              <a:t> London, které dokazují, že: </a:t>
            </a:r>
          </a:p>
          <a:p>
            <a:pPr marL="0" indent="0">
              <a:buNone/>
            </a:pPr>
            <a:r>
              <a:rPr lang="cs-CZ" sz="2000" dirty="0"/>
              <a:t>                  </a:t>
            </a:r>
            <a:r>
              <a:rPr lang="cs-CZ" sz="2000" b="1" dirty="0">
                <a:solidFill>
                  <a:srgbClr val="FF0000"/>
                </a:solidFill>
              </a:rPr>
              <a:t>první „chléb“ </a:t>
            </a:r>
            <a:r>
              <a:rPr lang="cs-CZ" sz="2000" dirty="0"/>
              <a:t>se začal konzumovat před více než 14 400 lety.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Chléb</a:t>
            </a:r>
            <a:r>
              <a:rPr lang="cs-CZ" sz="2000" dirty="0"/>
              <a:t>  –  nález 24 zuhelnatělých drobků z nekvašené placky (</a:t>
            </a:r>
            <a:r>
              <a:rPr lang="cs-CZ" sz="2000" dirty="0" err="1"/>
              <a:t>bread-like</a:t>
            </a:r>
            <a:r>
              <a:rPr lang="cs-CZ" sz="2000" dirty="0"/>
              <a:t> </a:t>
            </a:r>
            <a:r>
              <a:rPr lang="cs-CZ" sz="2000" dirty="0" err="1"/>
              <a:t>product</a:t>
            </a:r>
            <a:r>
              <a:rPr lang="cs-CZ" sz="2000" dirty="0"/>
              <a:t>) upečené na </a:t>
            </a:r>
          </a:p>
          <a:p>
            <a:pPr marL="0" indent="0">
              <a:buNone/>
            </a:pPr>
            <a:r>
              <a:rPr lang="cs-CZ" sz="2000" dirty="0"/>
              <a:t>                    rozžhaveném kameni</a:t>
            </a:r>
          </a:p>
          <a:p>
            <a:pPr marL="0" indent="0">
              <a:buNone/>
            </a:pPr>
            <a:r>
              <a:rPr lang="cs-CZ" sz="2000" dirty="0"/>
              <a:t>                –  </a:t>
            </a:r>
            <a:r>
              <a:rPr lang="cs-CZ" sz="2000" b="1" dirty="0"/>
              <a:t>složení: </a:t>
            </a:r>
            <a:r>
              <a:rPr lang="cs-CZ" sz="2000" dirty="0"/>
              <a:t> voda a mouka z drcených plodů:   ječmene, jednozrnné pšenice, ovsa 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vodní rostliny kamyšníku jižního (</a:t>
            </a:r>
            <a:r>
              <a:rPr lang="cs-CZ" sz="2000" dirty="0" err="1"/>
              <a:t>Bolboschoenus</a:t>
            </a:r>
            <a:r>
              <a:rPr lang="cs-CZ" sz="2000" dirty="0"/>
              <a:t> </a:t>
            </a:r>
            <a:r>
              <a:rPr lang="cs-CZ" sz="2000" dirty="0" err="1"/>
              <a:t>glaucus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17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r="8073"/>
          <a:stretch/>
        </p:blipFill>
        <p:spPr>
          <a:xfrm>
            <a:off x="3759199" y="-42365"/>
            <a:ext cx="8432801" cy="690036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194629" y="167306"/>
            <a:ext cx="786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                         </a:t>
            </a:r>
            <a:r>
              <a:rPr lang="cs-CZ" sz="3200" b="1" dirty="0" err="1">
                <a:solidFill>
                  <a:srgbClr val="FFFF00"/>
                </a:solidFill>
              </a:rPr>
              <a:t>Shubayqa</a:t>
            </a:r>
            <a:r>
              <a:rPr lang="cs-CZ" sz="3200" b="1" dirty="0">
                <a:solidFill>
                  <a:srgbClr val="FFFF00"/>
                </a:solidFill>
              </a:rPr>
              <a:t> v Jordánsku </a:t>
            </a:r>
          </a:p>
          <a:p>
            <a:r>
              <a:rPr lang="cs-CZ" sz="2400" b="1" dirty="0">
                <a:solidFill>
                  <a:srgbClr val="FFFF00"/>
                </a:solidFill>
              </a:rPr>
              <a:t>                         (14400 př. n. l. –  první „chléb“)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/>
          <a:stretch/>
        </p:blipFill>
        <p:spPr>
          <a:xfrm>
            <a:off x="0" y="525672"/>
            <a:ext cx="3759199" cy="33709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509"/>
            <a:ext cx="3770117" cy="22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1929" r="59013" b="1"/>
          <a:stretch/>
        </p:blipFill>
        <p:spPr>
          <a:xfrm>
            <a:off x="2690847" y="89761"/>
            <a:ext cx="1633320" cy="38374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86" t="5912" r="11480"/>
          <a:stretch/>
        </p:blipFill>
        <p:spPr>
          <a:xfrm>
            <a:off x="330750" y="78398"/>
            <a:ext cx="1570671" cy="383746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34337" y="782121"/>
            <a:ext cx="715766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Pšenice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jednozrnka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Triticum</a:t>
            </a:r>
            <a:r>
              <a:rPr lang="cs-CZ" sz="2000" dirty="0"/>
              <a:t> </a:t>
            </a:r>
            <a:r>
              <a:rPr lang="cs-CZ" sz="2000" dirty="0" err="1"/>
              <a:t>monococcum</a:t>
            </a:r>
            <a:r>
              <a:rPr lang="cs-CZ" sz="2000" dirty="0"/>
              <a:t>) </a:t>
            </a:r>
          </a:p>
          <a:p>
            <a:endParaRPr lang="cs-CZ" sz="2000" dirty="0"/>
          </a:p>
          <a:p>
            <a:r>
              <a:rPr lang="cs-CZ" sz="2000" b="1" dirty="0"/>
              <a:t>30 tis. let př. n. l.  </a:t>
            </a:r>
            <a:r>
              <a:rPr lang="cs-CZ" sz="2000" dirty="0"/>
              <a:t>–  nálezy z lokality </a:t>
            </a:r>
            <a:r>
              <a:rPr lang="cs-CZ" sz="2000" b="1" dirty="0" err="1"/>
              <a:t>Tell</a:t>
            </a:r>
            <a:r>
              <a:rPr lang="cs-CZ" sz="2000" b="1" dirty="0"/>
              <a:t> </a:t>
            </a:r>
            <a:r>
              <a:rPr lang="cs-CZ" sz="2000" b="1" dirty="0" err="1"/>
              <a:t>Qarame</a:t>
            </a:r>
            <a:r>
              <a:rPr lang="cs-CZ" sz="2000" b="1" dirty="0"/>
              <a:t> </a:t>
            </a:r>
            <a:r>
              <a:rPr lang="cs-CZ" sz="2000" dirty="0"/>
              <a:t>v severní Sýrii</a:t>
            </a:r>
          </a:p>
          <a:p>
            <a:r>
              <a:rPr lang="cs-CZ" sz="2000" dirty="0"/>
              <a:t>                                      posunují domestikaci pšenice jednozrnky</a:t>
            </a:r>
          </a:p>
          <a:p>
            <a:endParaRPr lang="cs-CZ" sz="2000" dirty="0"/>
          </a:p>
          <a:p>
            <a:r>
              <a:rPr lang="cs-CZ" sz="2000" b="1" dirty="0"/>
              <a:t>9 600 př. n. l.</a:t>
            </a:r>
            <a:r>
              <a:rPr lang="cs-CZ" sz="2000" dirty="0"/>
              <a:t>:  nejstarší nálezy pochází z </a:t>
            </a:r>
            <a:r>
              <a:rPr lang="cs-CZ" sz="2000" dirty="0" err="1"/>
              <a:t>jv</a:t>
            </a:r>
            <a:r>
              <a:rPr lang="cs-CZ" sz="2000" dirty="0"/>
              <a:t>, Turecka</a:t>
            </a:r>
          </a:p>
          <a:p>
            <a:r>
              <a:rPr lang="cs-CZ" sz="2000" dirty="0"/>
              <a:t>                               jsou výsledkem křížení druhů:</a:t>
            </a:r>
          </a:p>
          <a:p>
            <a:r>
              <a:rPr lang="cs-CZ" sz="2000" dirty="0"/>
              <a:t>     </a:t>
            </a:r>
          </a:p>
          <a:p>
            <a:r>
              <a:rPr lang="cs-CZ" sz="2000" dirty="0"/>
              <a:t>První křížení:  </a:t>
            </a:r>
            <a:r>
              <a:rPr lang="cs-CZ" sz="2000" b="1" dirty="0">
                <a:solidFill>
                  <a:srgbClr val="FF0000"/>
                </a:solidFill>
              </a:rPr>
              <a:t>pšenice dvouzrnka </a:t>
            </a:r>
            <a:r>
              <a:rPr lang="cs-CZ" sz="2000" dirty="0"/>
              <a:t>(</a:t>
            </a:r>
            <a:r>
              <a:rPr lang="cs-CZ" sz="2000" dirty="0" err="1"/>
              <a:t>Triticum</a:t>
            </a:r>
            <a:r>
              <a:rPr lang="cs-CZ" sz="2000" dirty="0"/>
              <a:t> </a:t>
            </a:r>
            <a:r>
              <a:rPr lang="cs-CZ" sz="2000" dirty="0" err="1"/>
              <a:t>turgidum</a:t>
            </a:r>
            <a:r>
              <a:rPr lang="cs-CZ" sz="2000" dirty="0"/>
              <a:t> </a:t>
            </a:r>
            <a:r>
              <a:rPr lang="cs-CZ" sz="2000" dirty="0" err="1"/>
              <a:t>dicoccoides</a:t>
            </a:r>
            <a:r>
              <a:rPr lang="cs-CZ" sz="2000" dirty="0"/>
              <a:t>) </a:t>
            </a:r>
          </a:p>
          <a:p>
            <a:r>
              <a:rPr lang="cs-CZ" sz="2000" dirty="0"/>
              <a:t>Druhé křížení:   s </a:t>
            </a:r>
            <a:r>
              <a:rPr lang="cs-CZ" sz="2000" dirty="0">
                <a:solidFill>
                  <a:srgbClr val="FF0000"/>
                </a:solidFill>
              </a:rPr>
              <a:t>plevelným druhem </a:t>
            </a:r>
            <a:r>
              <a:rPr lang="cs-CZ" sz="2000" dirty="0"/>
              <a:t>zvýšilo odolnost </a:t>
            </a:r>
          </a:p>
          <a:p>
            <a:r>
              <a:rPr lang="cs-CZ" sz="2000" dirty="0"/>
              <a:t>                            (ozimé formy dobře snášely nízké teploty).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8 tis. let př. n. l.</a:t>
            </a:r>
            <a:r>
              <a:rPr lang="cs-CZ" sz="2000" dirty="0"/>
              <a:t>  –  hlavní genetická proměna obilnin nastala na</a:t>
            </a:r>
          </a:p>
          <a:p>
            <a:r>
              <a:rPr lang="cs-CZ" sz="2000" dirty="0"/>
              <a:t>                                  Blízkém východě, kde se začalo sít ve velkém </a:t>
            </a:r>
          </a:p>
          <a:p>
            <a:r>
              <a:rPr lang="cs-CZ" sz="2000" dirty="0"/>
              <a:t>                                  i mimo místa původního výskytu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787" y="4414964"/>
            <a:ext cx="2903747" cy="19282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6" y="3875854"/>
            <a:ext cx="1999791" cy="27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399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b="1" dirty="0">
                <a:solidFill>
                  <a:srgbClr val="FF0000"/>
                </a:solidFill>
              </a:rPr>
              <a:t>Domestikace zvířat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5744" y="1108364"/>
            <a:ext cx="11596256" cy="5846618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Domestikace   </a:t>
            </a:r>
            <a:r>
              <a:rPr lang="cs-CZ" sz="2000" dirty="0"/>
              <a:t>–   </a:t>
            </a:r>
            <a:r>
              <a:rPr lang="cs-CZ" sz="2000" b="1" dirty="0"/>
              <a:t>zdomácnění:</a:t>
            </a:r>
            <a:r>
              <a:rPr lang="cs-CZ" sz="2000" dirty="0"/>
              <a:t>  z lat. </a:t>
            </a:r>
            <a:r>
              <a:rPr lang="cs-CZ" sz="2000" dirty="0" err="1"/>
              <a:t>domesticus</a:t>
            </a:r>
            <a:r>
              <a:rPr lang="cs-CZ" sz="2000" dirty="0"/>
              <a:t> (patřící k domu – lat. </a:t>
            </a:r>
            <a:r>
              <a:rPr lang="cs-CZ" sz="2000" dirty="0" err="1"/>
              <a:t>domus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            –   </a:t>
            </a:r>
            <a:r>
              <a:rPr lang="cs-CZ" sz="2000" b="1" dirty="0" err="1"/>
              <a:t>polytopická</a:t>
            </a:r>
            <a:r>
              <a:rPr lang="cs-CZ" sz="2000" b="1" dirty="0"/>
              <a:t> domestikace:  </a:t>
            </a:r>
            <a:r>
              <a:rPr lang="cs-CZ" sz="2000" dirty="0"/>
              <a:t>na více místech nezávisle: kachna, prase (v </a:t>
            </a:r>
            <a:r>
              <a:rPr lang="cs-CZ" sz="2000" dirty="0" err="1"/>
              <a:t>jv</a:t>
            </a:r>
            <a:r>
              <a:rPr lang="cs-CZ" sz="2000" dirty="0"/>
              <a:t>. Asii i </a:t>
            </a:r>
            <a:r>
              <a:rPr lang="cs-CZ" sz="2000" dirty="0" err="1"/>
              <a:t>záp</a:t>
            </a:r>
            <a:r>
              <a:rPr lang="cs-CZ" sz="2000" dirty="0"/>
              <a:t>. Eurasii) </a:t>
            </a:r>
          </a:p>
          <a:p>
            <a:pPr marL="0" indent="0">
              <a:buNone/>
            </a:pPr>
            <a:r>
              <a:rPr lang="cs-CZ" sz="2000" dirty="0"/>
              <a:t>                               –   </a:t>
            </a:r>
            <a:r>
              <a:rPr lang="cs-CZ" sz="2000" b="1" dirty="0"/>
              <a:t>monofyletický původ:  </a:t>
            </a:r>
            <a:r>
              <a:rPr lang="cs-CZ" sz="2000" dirty="0"/>
              <a:t>pochází z jednoho druhu:  pes </a:t>
            </a:r>
          </a:p>
          <a:p>
            <a:pPr marL="0" indent="0">
              <a:buNone/>
            </a:pPr>
            <a:r>
              <a:rPr lang="cs-CZ" sz="2000" dirty="0"/>
              <a:t>                               –   </a:t>
            </a:r>
            <a:r>
              <a:rPr lang="cs-CZ" sz="2000" b="1" dirty="0"/>
              <a:t>polyfyletický původ:  </a:t>
            </a:r>
            <a:r>
              <a:rPr lang="cs-CZ" sz="2000" dirty="0"/>
              <a:t>vznik z více poddruhů:   pes, prasete, skot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Postup</a:t>
            </a:r>
            <a:r>
              <a:rPr lang="cs-CZ" sz="2000" dirty="0"/>
              <a:t>  –  domestikace probíhala v několika geograficky vzdálených centrech:</a:t>
            </a:r>
          </a:p>
          <a:p>
            <a:pPr marL="0" indent="0">
              <a:buNone/>
            </a:pPr>
            <a:r>
              <a:rPr lang="cs-CZ" sz="2000" dirty="0"/>
              <a:t>                        1.  Přední východ  –  domácí </a:t>
            </a:r>
            <a:r>
              <a:rPr lang="cs-CZ" sz="2000" dirty="0" err="1"/>
              <a:t>tauroidní</a:t>
            </a:r>
            <a:r>
              <a:rPr lang="cs-CZ" sz="2000" dirty="0"/>
              <a:t> skot, prase domácí, ovce a kozy</a:t>
            </a:r>
          </a:p>
          <a:p>
            <a:pPr marL="0" indent="0">
              <a:buNone/>
            </a:pPr>
            <a:r>
              <a:rPr lang="cs-CZ" sz="2000" dirty="0"/>
              <a:t>                        2.  Arabský poloostrov a sv. Afrika  –  velbloudi dromedáři </a:t>
            </a:r>
          </a:p>
          <a:p>
            <a:pPr marL="0" indent="0">
              <a:buNone/>
            </a:pPr>
            <a:r>
              <a:rPr lang="cs-CZ" sz="2000" dirty="0"/>
              <a:t>                        3.  </a:t>
            </a:r>
            <a:r>
              <a:rPr lang="cs-CZ" sz="2000" dirty="0" err="1"/>
              <a:t>Sev</a:t>
            </a:r>
            <a:r>
              <a:rPr lang="cs-CZ" sz="2000" dirty="0"/>
              <a:t>. Afrika   –  osel domácí, </a:t>
            </a:r>
            <a:r>
              <a:rPr lang="cs-CZ" sz="2000" dirty="0" err="1"/>
              <a:t>tauroidní</a:t>
            </a:r>
            <a:r>
              <a:rPr lang="cs-CZ" sz="2000" dirty="0"/>
              <a:t> skot, husa velká (i Evropa a husa labutí – Dálný východ</a:t>
            </a:r>
          </a:p>
          <a:p>
            <a:pPr marL="0" indent="0">
              <a:buNone/>
            </a:pPr>
            <a:r>
              <a:rPr lang="cs-CZ" sz="2000" dirty="0"/>
              <a:t>                        4.  Eurasie  –  ve stepích domestikován kůň</a:t>
            </a:r>
          </a:p>
          <a:p>
            <a:pPr marL="0" indent="0">
              <a:buNone/>
            </a:pPr>
            <a:r>
              <a:rPr lang="cs-CZ" sz="2000" dirty="0"/>
              <a:t>                        5.  Indie  – </a:t>
            </a:r>
            <a:r>
              <a:rPr lang="cs-CZ" sz="2000" dirty="0" err="1"/>
              <a:t>zeboidní</a:t>
            </a:r>
            <a:r>
              <a:rPr lang="cs-CZ" sz="2000" dirty="0"/>
              <a:t> skot (plemena zebu s hrbem typická pro subtropy a tropy) a buvol </a:t>
            </a:r>
          </a:p>
          <a:p>
            <a:pPr marL="0" indent="0">
              <a:buNone/>
            </a:pPr>
            <a:r>
              <a:rPr lang="cs-CZ" sz="2000" dirty="0"/>
              <a:t>                        6.  </a:t>
            </a:r>
            <a:r>
              <a:rPr lang="cs-CZ" sz="2000" dirty="0" err="1"/>
              <a:t>Jv</a:t>
            </a:r>
            <a:r>
              <a:rPr lang="cs-CZ" sz="2000" dirty="0"/>
              <a:t>. Asie  – kur domácí</a:t>
            </a:r>
          </a:p>
          <a:p>
            <a:pPr marL="0" indent="0">
              <a:buNone/>
            </a:pPr>
            <a:r>
              <a:rPr lang="cs-CZ" sz="2000" dirty="0"/>
              <a:t>                        7.  Pyrenejský poloostrov  –  králík </a:t>
            </a:r>
          </a:p>
          <a:p>
            <a:pPr marL="0" indent="0">
              <a:buNone/>
            </a:pPr>
            <a:r>
              <a:rPr lang="cs-CZ" sz="2000" dirty="0"/>
              <a:t>                        8.  Amerika  –  krocan a kachna pižmová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66691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50023" t="35297" r="31285" b="23104"/>
          <a:stretch/>
        </p:blipFill>
        <p:spPr>
          <a:xfrm>
            <a:off x="675690" y="1289682"/>
            <a:ext cx="3649939" cy="456684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244500" y="515611"/>
            <a:ext cx="64725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Příčiny:</a:t>
            </a:r>
          </a:p>
          <a:p>
            <a:endParaRPr lang="cs-CZ" sz="2400" b="1" dirty="0"/>
          </a:p>
          <a:p>
            <a:r>
              <a:rPr lang="cs-CZ" sz="2000" dirty="0"/>
              <a:t>–  zdroj potravy (maso, tuk, vejce, později mléko) </a:t>
            </a:r>
          </a:p>
          <a:p>
            <a:r>
              <a:rPr lang="cs-CZ" sz="2000" dirty="0"/>
              <a:t>–  zdroj surovin (kůže, kožešina, vlna, peří, kosti) </a:t>
            </a:r>
          </a:p>
          <a:p>
            <a:r>
              <a:rPr lang="cs-CZ" sz="2000" dirty="0"/>
              <a:t>–  zdroj energie (tažné, jezdecké) </a:t>
            </a:r>
          </a:p>
          <a:p>
            <a:r>
              <a:rPr lang="cs-CZ" sz="2000" dirty="0"/>
              <a:t>–  ostatní využití (společník člověka)</a:t>
            </a:r>
          </a:p>
        </p:txBody>
      </p:sp>
      <p:sp>
        <p:nvSpPr>
          <p:cNvPr id="9" name="Obdélník 8"/>
          <p:cNvSpPr/>
          <p:nvPr/>
        </p:nvSpPr>
        <p:spPr>
          <a:xfrm>
            <a:off x="1072025" y="6066236"/>
            <a:ext cx="2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          </a:t>
            </a:r>
            <a:r>
              <a:rPr lang="cs-CZ" sz="2000" b="1" dirty="0"/>
              <a:t>Vlk (</a:t>
            </a:r>
            <a:r>
              <a:rPr lang="cs-CZ" sz="2000" b="1" dirty="0" err="1"/>
              <a:t>Canis</a:t>
            </a:r>
            <a:r>
              <a:rPr lang="cs-CZ" sz="2000" b="1" dirty="0"/>
              <a:t> lupus)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189077" y="95088"/>
            <a:ext cx="313655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         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Počátky domestikace</a:t>
            </a:r>
          </a:p>
          <a:p>
            <a:r>
              <a:rPr lang="cs-CZ" sz="2000" b="1" dirty="0"/>
              <a:t>         15.000 př. n. l.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261624" y="3327025"/>
            <a:ext cx="677777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Centra: </a:t>
            </a:r>
          </a:p>
          <a:p>
            <a:endParaRPr lang="cs-CZ" sz="2400" b="1" dirty="0"/>
          </a:p>
          <a:p>
            <a:r>
              <a:rPr lang="cs-CZ" sz="2000" b="1" dirty="0"/>
              <a:t>Asie:</a:t>
            </a:r>
            <a:r>
              <a:rPr lang="cs-CZ" sz="2000" dirty="0"/>
              <a:t>   pes, ovce, kůň, skot, prase, velbloud, buvol, jak, kur,</a:t>
            </a:r>
          </a:p>
          <a:p>
            <a:r>
              <a:rPr lang="cs-CZ" sz="2000" dirty="0"/>
              <a:t>            holub, kachna, husa  </a:t>
            </a:r>
          </a:p>
          <a:p>
            <a:r>
              <a:rPr lang="cs-CZ" sz="2000" b="1" dirty="0"/>
              <a:t>Evropa:</a:t>
            </a:r>
            <a:r>
              <a:rPr lang="cs-CZ" sz="2000" dirty="0"/>
              <a:t>   pes, ovce, prase, koza, skot, kůň, kachna, holub, </a:t>
            </a:r>
          </a:p>
          <a:p>
            <a:r>
              <a:rPr lang="cs-CZ" sz="2000" dirty="0"/>
              <a:t>                 králík, včela </a:t>
            </a:r>
          </a:p>
          <a:p>
            <a:r>
              <a:rPr lang="cs-CZ" sz="2000" b="1" dirty="0"/>
              <a:t>Afrika:   </a:t>
            </a:r>
            <a:r>
              <a:rPr lang="cs-CZ" sz="2000" dirty="0"/>
              <a:t>osel, pes, kočka, perlička, včela </a:t>
            </a:r>
          </a:p>
          <a:p>
            <a:r>
              <a:rPr lang="cs-CZ" sz="2000" b="1" dirty="0"/>
              <a:t>Amerika:</a:t>
            </a:r>
            <a:r>
              <a:rPr lang="cs-CZ" sz="2000" dirty="0"/>
              <a:t>   lama, pes, krocan, kachna, morče, kapybara</a:t>
            </a:r>
          </a:p>
        </p:txBody>
      </p:sp>
    </p:spTree>
    <p:extLst>
      <p:ext uri="{BB962C8B-B14F-4D97-AF65-F5344CB8AC3E}">
        <p14:creationId xmlns:p14="http://schemas.microsoft.com/office/powerpoint/2010/main" val="319516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7309" y="663427"/>
            <a:ext cx="11554691" cy="6019913"/>
          </a:xfrm>
        </p:spPr>
        <p:txBody>
          <a:bodyPr>
            <a:normAutofit/>
          </a:bodyPr>
          <a:lstStyle/>
          <a:p>
            <a:r>
              <a:rPr lang="cs-CZ" sz="2000" dirty="0"/>
              <a:t> </a:t>
            </a:r>
            <a:r>
              <a:rPr lang="cs-CZ" sz="2000" b="1" dirty="0"/>
              <a:t>Pes </a:t>
            </a:r>
            <a:r>
              <a:rPr lang="cs-CZ" sz="2000" dirty="0"/>
              <a:t> –  domestikován z vlka na konci paleolitu a v mezolitu </a:t>
            </a:r>
          </a:p>
          <a:p>
            <a:pPr marL="0" indent="0">
              <a:buNone/>
            </a:pPr>
            <a:r>
              <a:rPr lang="cs-CZ" sz="2000" dirty="0"/>
              <a:t>             –  určitá forma mohla doprovázet </a:t>
            </a:r>
            <a:r>
              <a:rPr lang="cs-CZ" sz="2000" dirty="0" err="1"/>
              <a:t>mezolititce</a:t>
            </a:r>
            <a:r>
              <a:rPr lang="cs-CZ" sz="2000" dirty="0"/>
              <a:t> v době, kdy k nám pronikalo zemědělství</a:t>
            </a:r>
          </a:p>
          <a:p>
            <a:pPr marL="0" indent="0">
              <a:buNone/>
            </a:pPr>
            <a:r>
              <a:rPr lang="cs-CZ" sz="2000" dirty="0"/>
              <a:t>             –  mezolitické doklady u nás zatím nejsou doloženy </a:t>
            </a:r>
          </a:p>
          <a:p>
            <a:pPr marL="0" indent="0">
              <a:buNone/>
            </a:pPr>
            <a:r>
              <a:rPr lang="cs-CZ" sz="2000" dirty="0"/>
              <a:t>             –  nález ze sídliště st. </a:t>
            </a:r>
            <a:r>
              <a:rPr lang="cs-CZ" sz="2000" dirty="0" err="1"/>
              <a:t>gravettienu</a:t>
            </a:r>
            <a:r>
              <a:rPr lang="cs-CZ" sz="2000" dirty="0"/>
              <a:t>:    Předmostí na Moravě (29,5 – 31,5 tis. př. n. l.) </a:t>
            </a:r>
          </a:p>
          <a:p>
            <a:pPr marL="0" indent="0">
              <a:buNone/>
            </a:pPr>
            <a:r>
              <a:rPr lang="cs-CZ" sz="2000" dirty="0"/>
              <a:t>             –  další nálezy z Altaje 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Ovce a kozy</a:t>
            </a:r>
            <a:r>
              <a:rPr lang="cs-CZ" altLang="cs-CZ" sz="2000" dirty="0"/>
              <a:t>  –  neměly v Evropě divoké předky, což je důkaz importu z Předního východu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Divoký kůň  </a:t>
            </a:r>
            <a:r>
              <a:rPr lang="cs-CZ" sz="2000" dirty="0"/>
              <a:t>–  v mezolitu se u nás vyskytoval docela hojně (nálezy ze </a:t>
            </a:r>
            <a:r>
              <a:rPr lang="cs-CZ" sz="2000" dirty="0" err="1"/>
              <a:t>Smolína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       –  populace přežívaly z konce posledního </a:t>
            </a:r>
            <a:r>
              <a:rPr lang="cs-CZ" sz="2000" dirty="0" err="1"/>
              <a:t>würmského</a:t>
            </a:r>
            <a:r>
              <a:rPr lang="cs-CZ" sz="2000" dirty="0"/>
              <a:t> glaciálu a raného holocénu </a:t>
            </a:r>
          </a:p>
          <a:p>
            <a:pPr marL="0" indent="0">
              <a:buNone/>
            </a:pPr>
            <a:r>
              <a:rPr lang="cs-CZ" sz="2000" dirty="0"/>
              <a:t>                               v otevřených stepních ekosystémech 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Ochočený kůň  </a:t>
            </a:r>
            <a:r>
              <a:rPr lang="cs-CZ" sz="2000" dirty="0"/>
              <a:t>–  2. pol. 5. tis.:   domestikován na pomezí Asie a Evropy </a:t>
            </a:r>
          </a:p>
          <a:p>
            <a:pPr marL="0" indent="0">
              <a:buNone/>
            </a:pPr>
            <a:r>
              <a:rPr lang="cs-CZ" sz="2000" dirty="0"/>
              <a:t>                                –  konec 3. tis.:   doložen na sídlištích lidu zvoncovitých pohárů </a:t>
            </a:r>
          </a:p>
          <a:p>
            <a:pPr marL="0" indent="0">
              <a:buNone/>
            </a:pPr>
            <a:r>
              <a:rPr lang="cs-CZ" sz="2000" dirty="0"/>
              <a:t>                                –  sloužil k tahu a jízdě (boj, lov)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189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"/>
          <a:stretch/>
        </p:blipFill>
        <p:spPr>
          <a:xfrm>
            <a:off x="62001" y="1324336"/>
            <a:ext cx="12129999" cy="36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11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889329" y="36437"/>
            <a:ext cx="10097325" cy="1427615"/>
          </a:xfrm>
        </p:spPr>
        <p:txBody>
          <a:bodyPr>
            <a:normAutofit fontScale="90000"/>
          </a:bodyPr>
          <a:lstStyle/>
          <a:p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Mladší doba kamenná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sz="2700" b="1" dirty="0">
                <a:solidFill>
                  <a:srgbClr val="FF0000"/>
                </a:solidFill>
              </a:rPr>
              <a:t>N</a:t>
            </a:r>
            <a:r>
              <a:rPr lang="cs-CZ" altLang="cs-CZ" sz="2400" b="1" dirty="0">
                <a:solidFill>
                  <a:srgbClr val="FF0000"/>
                </a:solidFill>
              </a:rPr>
              <a:t>eolit</a:t>
            </a:r>
            <a:r>
              <a:rPr lang="cs-CZ" altLang="cs-CZ" sz="2400" dirty="0">
                <a:solidFill>
                  <a:srgbClr val="FF0000"/>
                </a:solidFill>
              </a:rPr>
              <a:t>:   </a:t>
            </a:r>
            <a:r>
              <a:rPr lang="cs-CZ" altLang="cs-CZ" sz="2400" dirty="0" err="1">
                <a:solidFill>
                  <a:srgbClr val="FF0000"/>
                </a:solidFill>
              </a:rPr>
              <a:t>neos</a:t>
            </a:r>
            <a:r>
              <a:rPr lang="cs-CZ" altLang="cs-CZ" sz="2400" dirty="0">
                <a:solidFill>
                  <a:srgbClr val="FF0000"/>
                </a:solidFill>
              </a:rPr>
              <a:t> – nový, </a:t>
            </a:r>
            <a:r>
              <a:rPr lang="cs-CZ" altLang="cs-CZ" sz="2400" dirty="0" err="1">
                <a:solidFill>
                  <a:srgbClr val="FF0000"/>
                </a:solidFill>
              </a:rPr>
              <a:t>lithos</a:t>
            </a:r>
            <a:r>
              <a:rPr lang="cs-CZ" altLang="cs-CZ" sz="2400" dirty="0">
                <a:solidFill>
                  <a:srgbClr val="FF0000"/>
                </a:solidFill>
              </a:rPr>
              <a:t> – kámen </a:t>
            </a:r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                                                            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594848" y="1496043"/>
            <a:ext cx="11597152" cy="5682342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endParaRPr lang="cs-CZ" altLang="cs-CZ" sz="2000" b="1" dirty="0"/>
          </a:p>
          <a:p>
            <a:pPr>
              <a:buNone/>
            </a:pPr>
            <a:r>
              <a:rPr lang="cs-CZ" altLang="cs-CZ" sz="2400" b="1" dirty="0"/>
              <a:t>Tzv. neolitická revoluce </a:t>
            </a:r>
            <a:r>
              <a:rPr lang="cs-CZ" altLang="cs-CZ" sz="2400" dirty="0"/>
              <a:t>–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předpokládá náhlou změnu způsobu života, kdy kořistnický lov a sběr nahradila </a:t>
            </a:r>
          </a:p>
          <a:p>
            <a:pPr>
              <a:buNone/>
            </a:pPr>
            <a:r>
              <a:rPr lang="cs-CZ" altLang="cs-CZ" sz="2400" dirty="0"/>
              <a:t>                                               zemědělsko-dobytkářská ekonomika. </a:t>
            </a:r>
          </a:p>
          <a:p>
            <a:pPr>
              <a:buNone/>
            </a:pPr>
            <a:r>
              <a:rPr lang="cs-CZ" altLang="cs-CZ" sz="2400" dirty="0"/>
              <a:t>                                           –  inovace se šířily z Předního východu</a:t>
            </a:r>
          </a:p>
          <a:p>
            <a:pPr marL="0" indent="0" eaLnBrk="1" hangingPunct="1">
              <a:buNone/>
            </a:pP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James Henry  </a:t>
            </a:r>
            <a:r>
              <a:rPr lang="cs-CZ" altLang="cs-CZ" sz="2400" b="1" dirty="0" err="1"/>
              <a:t>Brestead</a:t>
            </a:r>
            <a:r>
              <a:rPr lang="cs-CZ" altLang="cs-CZ" sz="2400" b="1" dirty="0"/>
              <a:t>  </a:t>
            </a:r>
            <a:r>
              <a:rPr lang="cs-CZ" altLang="cs-CZ" sz="2400" dirty="0"/>
              <a:t>– název </a:t>
            </a:r>
          </a:p>
          <a:p>
            <a:pPr marL="0" indent="0">
              <a:buNone/>
            </a:pPr>
            <a:r>
              <a:rPr lang="cs-CZ" altLang="cs-CZ" sz="2400" dirty="0"/>
              <a:t>            (1865–1935)            – americký archeolog a egyptolog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                    –  </a:t>
            </a:r>
            <a:r>
              <a:rPr lang="cs-CZ" sz="2400" dirty="0"/>
              <a:t>přednášel na univerzitě v</a:t>
            </a:r>
            <a:r>
              <a:rPr lang="cs-CZ" altLang="cs-CZ" sz="2400" dirty="0"/>
              <a:t> Chicagu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     </a:t>
            </a:r>
            <a:endParaRPr lang="cs-CZ" altLang="cs-CZ" sz="2000" b="1" dirty="0"/>
          </a:p>
          <a:p>
            <a:pPr eaLnBrk="1" hangingPunct="1"/>
            <a:r>
              <a:rPr lang="cs-CZ" altLang="cs-CZ" sz="2400" b="1" dirty="0" err="1"/>
              <a:t>Gordon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Childe</a:t>
            </a:r>
            <a:r>
              <a:rPr lang="cs-CZ" altLang="cs-CZ" sz="2400" b="1" dirty="0"/>
              <a:t>    </a:t>
            </a:r>
            <a:r>
              <a:rPr lang="cs-CZ" altLang="cs-CZ" sz="2400" dirty="0"/>
              <a:t>–  australský archeolog</a:t>
            </a:r>
          </a:p>
          <a:p>
            <a:pPr>
              <a:buNone/>
            </a:pPr>
            <a:r>
              <a:rPr lang="cs-CZ" altLang="cs-CZ" sz="2400" dirty="0"/>
              <a:t>     (1882–1957)      –  profesor archeologie v </a:t>
            </a:r>
            <a:r>
              <a:rPr lang="cs-CZ" altLang="cs-CZ" sz="2400" dirty="0" err="1"/>
              <a:t>Edinburgu</a:t>
            </a:r>
            <a:r>
              <a:rPr lang="cs-CZ" altLang="cs-CZ" sz="2400" dirty="0"/>
              <a:t> a Oxfordu </a:t>
            </a:r>
          </a:p>
          <a:p>
            <a:pPr>
              <a:buNone/>
            </a:pPr>
            <a:r>
              <a:rPr lang="cs-CZ" altLang="cs-CZ" sz="2400" dirty="0"/>
              <a:t>                                  –  1946:  ředitel Archeologického Institutu v Londýně</a:t>
            </a:r>
          </a:p>
          <a:p>
            <a:pPr>
              <a:buNone/>
            </a:pPr>
            <a:r>
              <a:rPr lang="cs-CZ" altLang="cs-CZ" sz="2400" dirty="0"/>
              <a:t>                                  –  1936: „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Man </a:t>
            </a:r>
            <a:r>
              <a:rPr lang="cs-CZ" altLang="cs-CZ" sz="2400" dirty="0" err="1"/>
              <a:t>makes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himself</a:t>
            </a:r>
            <a:r>
              <a:rPr lang="cs-CZ" altLang="cs-CZ" sz="2400" dirty="0"/>
              <a:t>“.</a:t>
            </a:r>
          </a:p>
          <a:p>
            <a:pPr>
              <a:buNone/>
            </a:pPr>
            <a:r>
              <a:rPr lang="cs-CZ" altLang="cs-CZ" sz="2400" dirty="0"/>
              <a:t>                                  –  3 revoluce:   neolitická, městská a industriální</a:t>
            </a:r>
          </a:p>
          <a:p>
            <a:pPr>
              <a:buNone/>
            </a:pP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r="8107"/>
          <a:stretch/>
        </p:blipFill>
        <p:spPr bwMode="auto">
          <a:xfrm>
            <a:off x="8258616" y="4702550"/>
            <a:ext cx="2372016" cy="169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3869" r="7100" b="23728"/>
          <a:stretch/>
        </p:blipFill>
        <p:spPr>
          <a:xfrm>
            <a:off x="8581270" y="2520786"/>
            <a:ext cx="1450620" cy="18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7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519" t="51051" r="26108" b="25973"/>
          <a:stretch/>
        </p:blipFill>
        <p:spPr>
          <a:xfrm>
            <a:off x="204721" y="3612630"/>
            <a:ext cx="4157417" cy="29230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022" t="30789" r="45678" b="29322"/>
          <a:stretch/>
        </p:blipFill>
        <p:spPr>
          <a:xfrm>
            <a:off x="204721" y="299804"/>
            <a:ext cx="4172106" cy="30879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4721" y="3018446"/>
            <a:ext cx="781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Pratur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4721" y="6166379"/>
            <a:ext cx="1245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Tur domácí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8623" t="31609" r="48079" b="35195"/>
          <a:stretch/>
        </p:blipFill>
        <p:spPr>
          <a:xfrm>
            <a:off x="4557121" y="939596"/>
            <a:ext cx="4332395" cy="2428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52130" t="31609" r="18126" b="35195"/>
          <a:stretch/>
        </p:blipFill>
        <p:spPr>
          <a:xfrm>
            <a:off x="4595158" y="3605774"/>
            <a:ext cx="4332395" cy="24284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86494" y="3018446"/>
            <a:ext cx="13878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divoké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586494" y="5664850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domácí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23770" t="36117" r="58948" b="25564"/>
          <a:stretch/>
        </p:blipFill>
        <p:spPr>
          <a:xfrm>
            <a:off x="9099183" y="234824"/>
            <a:ext cx="2809150" cy="31529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23889" r="13461"/>
          <a:stretch/>
        </p:blipFill>
        <p:spPr>
          <a:xfrm>
            <a:off x="9099183" y="3547884"/>
            <a:ext cx="2809150" cy="298782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9084496" y="3018446"/>
            <a:ext cx="1666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bezoárová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084496" y="6166379"/>
            <a:ext cx="1384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domácí</a:t>
            </a:r>
          </a:p>
        </p:txBody>
      </p:sp>
    </p:spTree>
    <p:extLst>
      <p:ext uri="{BB962C8B-B14F-4D97-AF65-F5344CB8AC3E}">
        <p14:creationId xmlns:p14="http://schemas.microsoft.com/office/powerpoint/2010/main" val="19472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6766" t="26691" r="27150" b="15112"/>
          <a:stretch/>
        </p:blipFill>
        <p:spPr>
          <a:xfrm>
            <a:off x="1543987" y="0"/>
            <a:ext cx="9683646" cy="68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91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r>
              <a:rPr lang="cs-CZ" sz="3600" b="1" dirty="0"/>
              <a:t>                   </a:t>
            </a:r>
            <a:r>
              <a:rPr lang="cs-CZ" sz="3600" b="1" dirty="0">
                <a:solidFill>
                  <a:srgbClr val="FF0000"/>
                </a:solidFill>
              </a:rPr>
              <a:t>Revoluce sekundárních produktů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200" dirty="0">
                <a:solidFill>
                  <a:srgbClr val="FF0000"/>
                </a:solidFill>
              </a:rPr>
              <a:t>                                  </a:t>
            </a:r>
            <a:r>
              <a:rPr lang="cs-CZ" sz="2400" b="1" dirty="0" err="1">
                <a:solidFill>
                  <a:srgbClr val="FF0000"/>
                </a:solidFill>
              </a:rPr>
              <a:t>Secondary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products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revolution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1782" y="1825624"/>
            <a:ext cx="11790217" cy="50323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 </a:t>
            </a:r>
            <a:r>
              <a:rPr lang="cs-CZ" sz="2400" b="1" dirty="0"/>
              <a:t>Sekundární produkty</a:t>
            </a:r>
            <a:r>
              <a:rPr lang="cs-CZ" sz="2400" dirty="0"/>
              <a:t>   –  produkty poskytované zvířaty za jejich života 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                   </a:t>
            </a:r>
            <a:r>
              <a:rPr lang="cs-CZ" sz="2400" b="1" dirty="0" err="1"/>
              <a:t>antemortální</a:t>
            </a:r>
            <a:r>
              <a:rPr lang="cs-CZ" sz="2400" b="1" dirty="0"/>
              <a:t>:  </a:t>
            </a:r>
            <a:r>
              <a:rPr lang="cs-CZ" sz="2400" dirty="0"/>
              <a:t>využitelné před porážkou:   mléko, vlna,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                                           pracovní síla k tahu nebo jízdě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</a:t>
            </a:r>
            <a:r>
              <a:rPr lang="cs-CZ" sz="2400" b="1" dirty="0"/>
              <a:t>postmortální:  </a:t>
            </a:r>
            <a:r>
              <a:rPr lang="cs-CZ" sz="2400" dirty="0"/>
              <a:t>využitelné po porážce:   maso, kůže, tuk aj.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</a:t>
            </a:r>
          </a:p>
          <a:p>
            <a:r>
              <a:rPr lang="cs-CZ" sz="2400" dirty="0"/>
              <a:t> </a:t>
            </a:r>
            <a:r>
              <a:rPr lang="cs-CZ" sz="2400" b="1" dirty="0"/>
              <a:t>Andrew </a:t>
            </a:r>
            <a:r>
              <a:rPr lang="cs-CZ" sz="2400" b="1" dirty="0" err="1"/>
              <a:t>Sherratt</a:t>
            </a:r>
            <a:r>
              <a:rPr lang="cs-CZ" sz="2400" b="1" dirty="0"/>
              <a:t>  </a:t>
            </a:r>
            <a:r>
              <a:rPr lang="cs-CZ" sz="2400" dirty="0"/>
              <a:t>–  britský archeolog v 80. letech definoval teze o využívání zvířat </a:t>
            </a:r>
          </a:p>
          <a:p>
            <a:pPr marL="0" indent="0">
              <a:buNone/>
            </a:pPr>
            <a:r>
              <a:rPr lang="cs-CZ" sz="2400" dirty="0"/>
              <a:t>                                     –  počátek v jednom časovém horizontu </a:t>
            </a:r>
          </a:p>
          <a:p>
            <a:pPr marL="0" indent="0">
              <a:buNone/>
            </a:pPr>
            <a:r>
              <a:rPr lang="cs-CZ" sz="2400" dirty="0"/>
              <a:t>                                     –  do Evropy se „balíček“ inovací šířil z Př. východu v první pol. 4. tisíciletí př.n.l. 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 </a:t>
            </a:r>
            <a:r>
              <a:rPr lang="cs-CZ" sz="2400" b="1" dirty="0"/>
              <a:t>Dnes  </a:t>
            </a:r>
            <a:r>
              <a:rPr lang="cs-CZ" sz="2400" dirty="0"/>
              <a:t>–  o synchronizovanou událost zřejmě nešlo </a:t>
            </a:r>
          </a:p>
          <a:p>
            <a:pPr marL="0" indent="0">
              <a:buNone/>
            </a:pPr>
            <a:r>
              <a:rPr lang="cs-CZ" sz="2400" dirty="0"/>
              <a:t>               –  mléko začali lidé využívat pravděpodobně mnohem dříve než vlnu a zápřah </a:t>
            </a:r>
          </a:p>
        </p:txBody>
      </p:sp>
    </p:spTree>
    <p:extLst>
      <p:ext uri="{BB962C8B-B14F-4D97-AF65-F5344CB8AC3E}">
        <p14:creationId xmlns:p14="http://schemas.microsoft.com/office/powerpoint/2010/main" val="2380298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2099569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Geografický kontext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>
          <a:xfrm>
            <a:off x="472126" y="1143000"/>
            <a:ext cx="12144540" cy="5753528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2000" b="1" dirty="0"/>
              <a:t>Evropský kontinent</a:t>
            </a:r>
            <a:r>
              <a:rPr lang="cs-CZ" altLang="cs-CZ" sz="2000" dirty="0"/>
              <a:t>   –   2 kulturně odlišné oblasti: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2000" b="1" dirty="0"/>
              <a:t>a)  Přímořskou  </a:t>
            </a:r>
            <a:r>
              <a:rPr lang="cs-CZ" altLang="cs-CZ" sz="2000" dirty="0"/>
              <a:t>–   Středozemní, Severní a Baltské moře, Atlantik, Černomoří (pobřežní plavba)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–   impulzy nového způsobu obživy vycházely z Anatolie a šířily se do egejské oblasti a Černomoří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–    jeskyně a skalní převisy:   již. Itálie, Francie a Iberský </a:t>
            </a:r>
            <a:r>
              <a:rPr lang="cs-CZ" altLang="cs-CZ" sz="2000" dirty="0" err="1"/>
              <a:t>pol</a:t>
            </a:r>
            <a:r>
              <a:rPr lang="cs-CZ" altLang="cs-CZ" sz="2000" dirty="0"/>
              <a:t>, (cca 6. tis. – příležitostné úkryty)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–    zvýšení mořské hladiny: od posledního zalednění o 100-120 m a  okolo 6000 dnešní úroveň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(s Evropou spojeny:  Egejské a Britské ostrovy, Malá Asie (Bospor), Jutský </a:t>
            </a:r>
            <a:r>
              <a:rPr lang="cs-CZ" altLang="cs-CZ" sz="2000" dirty="0" err="1"/>
              <a:t>pol.,Skandinávie</a:t>
            </a:r>
            <a:r>
              <a:rPr lang="cs-CZ" altLang="cs-CZ" sz="2000" dirty="0"/>
              <a:t>)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2000" b="1" dirty="0"/>
              <a:t>b)  Vnitrozemskou  </a:t>
            </a:r>
            <a:r>
              <a:rPr lang="cs-CZ" altLang="cs-CZ" sz="2000" dirty="0"/>
              <a:t>–   přes Balkán do Karpatské kotliny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 –   osou šíření byly velké řeky:   na sever  –  Dunaj, Tisa, Morava, Visla Odra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                                                          na západ  –  Labe, Rýn  (Pařížská kotlina)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                                                          na východ  –  až k Dněpru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–   oteplení a  příznivé klima:    dobře prostupné listnaté lesy s převahou dubů (lov)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                                                       šíření zemědělského osídlení:   vypalování lesa </a:t>
            </a:r>
            <a:r>
              <a:rPr lang="cs-CZ" altLang="cs-CZ" sz="2000" dirty="0" err="1"/>
              <a:t>mezolitci</a:t>
            </a:r>
            <a:endParaRPr lang="cs-CZ" altLang="cs-CZ" sz="2000" dirty="0"/>
          </a:p>
          <a:p>
            <a:pPr marL="609600" indent="-609600"/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57500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1898912" y="0"/>
            <a:ext cx="8229600" cy="1143000"/>
          </a:xfrm>
        </p:spPr>
        <p:txBody>
          <a:bodyPr/>
          <a:lstStyle/>
          <a:p>
            <a:r>
              <a:rPr lang="cs-CZ" altLang="cs-CZ" sz="2800" b="1" dirty="0"/>
              <a:t>                                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N</a:t>
            </a:r>
            <a:r>
              <a:rPr lang="cs-CZ" altLang="cs-CZ" sz="3200" b="1" dirty="0" err="1">
                <a:solidFill>
                  <a:srgbClr val="FF0000"/>
                </a:solidFill>
              </a:rPr>
              <a:t>eolitizace</a:t>
            </a:r>
            <a:r>
              <a:rPr lang="cs-CZ" altLang="cs-CZ" sz="3200" b="1" dirty="0"/>
              <a:t> 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idx="1"/>
          </p:nvPr>
        </p:nvSpPr>
        <p:spPr>
          <a:xfrm>
            <a:off x="443345" y="1268412"/>
            <a:ext cx="11748655" cy="5589588"/>
          </a:xfrm>
        </p:spPr>
        <p:txBody>
          <a:bodyPr>
            <a:normAutofit fontScale="92500" lnSpcReduction="10000"/>
          </a:bodyPr>
          <a:lstStyle/>
          <a:p>
            <a:pPr marL="609600" indent="-609600"/>
            <a:r>
              <a:rPr lang="cs-CZ" altLang="cs-CZ" sz="2000" b="1" dirty="0"/>
              <a:t>Postup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nerovnoměrný:   v různých regionech různé formy</a:t>
            </a:r>
          </a:p>
          <a:p>
            <a:pPr marL="609600" indent="-609600"/>
            <a:r>
              <a:rPr lang="cs-CZ" altLang="cs-CZ" sz="2000" b="1" dirty="0" err="1"/>
              <a:t>Sev</a:t>
            </a:r>
            <a:r>
              <a:rPr lang="cs-CZ" altLang="cs-CZ" sz="2000" b="1" dirty="0"/>
              <a:t>. Evropa  </a:t>
            </a:r>
            <a:r>
              <a:rPr lang="cs-CZ" altLang="cs-CZ" sz="2000" dirty="0"/>
              <a:t>–  5 až 4. tis.:   v Německu a Dánsku se v mezolitické kultuře </a:t>
            </a:r>
            <a:r>
              <a:rPr lang="cs-CZ" altLang="cs-CZ" sz="2000" dirty="0" err="1"/>
              <a:t>Ertebølle</a:t>
            </a:r>
            <a:r>
              <a:rPr lang="cs-CZ" altLang="cs-CZ" sz="2000" dirty="0"/>
              <a:t>  objevilo domácí zvíře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získané obchodem z jižnějších plně </a:t>
            </a:r>
            <a:r>
              <a:rPr lang="cs-CZ" altLang="cs-CZ" sz="2000" dirty="0" err="1"/>
              <a:t>neolitizovaných</a:t>
            </a:r>
            <a:r>
              <a:rPr lang="cs-CZ" altLang="cs-CZ" sz="2000" dirty="0"/>
              <a:t> oblastí</a:t>
            </a:r>
          </a:p>
          <a:p>
            <a:pPr marL="609600" indent="-609600"/>
            <a:r>
              <a:rPr lang="cs-CZ" altLang="cs-CZ" sz="2000" b="1" dirty="0"/>
              <a:t>Oblasti Alp a Ukrajiny  </a:t>
            </a:r>
            <a:r>
              <a:rPr lang="cs-CZ" altLang="cs-CZ" sz="2000" dirty="0"/>
              <a:t>–  na z poč. neolitu dominoval lov nad chovem </a:t>
            </a:r>
          </a:p>
          <a:p>
            <a:pPr marL="609600" indent="-609600"/>
            <a:r>
              <a:rPr lang="cs-CZ" altLang="cs-CZ" sz="2000" b="1" dirty="0"/>
              <a:t>Střední Evropa a ČR  </a:t>
            </a:r>
            <a:r>
              <a:rPr lang="cs-CZ" altLang="cs-CZ" sz="2000" dirty="0"/>
              <a:t>–  skoková změna (mezolit x neolitem):   6/5 tis.:  k. lineární  –  převládal chov nad lovem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4/3 tis.:  k. </a:t>
            </a:r>
            <a:r>
              <a:rPr lang="cs-CZ" altLang="cs-CZ" sz="2000" dirty="0" err="1"/>
              <a:t>lengyelská</a:t>
            </a:r>
            <a:r>
              <a:rPr lang="cs-CZ" altLang="cs-CZ" sz="2000" dirty="0"/>
              <a:t>  –  více lovu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       (podobně:  Ň, R, M, S)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1. etapa  </a:t>
            </a:r>
            <a:r>
              <a:rPr lang="cs-CZ" altLang="cs-CZ" sz="2000" dirty="0"/>
              <a:t>–  </a:t>
            </a:r>
            <a:r>
              <a:rPr lang="cs-CZ" altLang="cs-CZ" sz="2000" b="1" dirty="0"/>
              <a:t>zakládání nejstarších stanic:</a:t>
            </a:r>
            <a:r>
              <a:rPr lang="cs-CZ" altLang="cs-CZ" sz="2000" dirty="0"/>
              <a:t>   vznik izolovaných ostrůvků osídlení (enkláv) 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2. etapa  </a:t>
            </a:r>
            <a:r>
              <a:rPr lang="cs-CZ" altLang="cs-CZ" sz="2000" dirty="0"/>
              <a:t>–  </a:t>
            </a:r>
            <a:r>
              <a:rPr lang="cs-CZ" altLang="cs-CZ" sz="2000" b="1" dirty="0"/>
              <a:t>vytváření větších kulturních celků:   </a:t>
            </a:r>
            <a:r>
              <a:rPr lang="cs-CZ" altLang="cs-CZ" sz="2000" dirty="0"/>
              <a:t>na širším území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–  v Evropě pokračoval stejný model jako dříve v Anatolii, Egidě, Balkáně a Karpatské kotlině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Antropologický model  </a:t>
            </a:r>
            <a:r>
              <a:rPr lang="cs-CZ" altLang="cs-CZ" sz="2000" dirty="0"/>
              <a:t>–  potvrzen postup genetických změn DNA od JV k SZ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–  podíl původního obyvatelstva a nově příchozích (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 neolit – 20 %, pobřeží – 10 %)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25540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1" y="0"/>
            <a:ext cx="1188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3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790" y="1500027"/>
            <a:ext cx="11403846" cy="5482664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Starý neolit:  </a:t>
            </a:r>
            <a:r>
              <a:rPr lang="cs-CZ" sz="2000" dirty="0"/>
              <a:t>6000 až 5300</a:t>
            </a:r>
          </a:p>
          <a:p>
            <a:pPr marL="0" indent="0">
              <a:buNone/>
            </a:pPr>
            <a:r>
              <a:rPr lang="cs-CZ" sz="2000" dirty="0"/>
              <a:t>                             – </a:t>
            </a:r>
            <a:r>
              <a:rPr lang="cs-CZ" sz="2000" b="1" dirty="0"/>
              <a:t>kultura lineární keramiky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Střední neolit: 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5300 až 4800</a:t>
            </a:r>
          </a:p>
          <a:p>
            <a:pPr marL="0" indent="0">
              <a:buNone/>
            </a:pPr>
            <a:r>
              <a:rPr lang="cs-CZ" sz="2000" dirty="0"/>
              <a:t>                                – šárecký stupeň </a:t>
            </a:r>
            <a:r>
              <a:rPr lang="cs-CZ" sz="2000" dirty="0" err="1"/>
              <a:t>LnK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b="1" dirty="0"/>
              <a:t>kultura s vypíchanou keramikou</a:t>
            </a:r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dirty="0" err="1"/>
              <a:t>bukovohorská</a:t>
            </a:r>
            <a:r>
              <a:rPr lang="cs-CZ" sz="2000" dirty="0"/>
              <a:t> kultura</a:t>
            </a:r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dirty="0" err="1"/>
              <a:t>želiezovský</a:t>
            </a:r>
            <a:r>
              <a:rPr lang="cs-CZ" sz="2000" dirty="0"/>
              <a:t> typ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Mladý neolit: 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4800 až 4200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dirty="0" err="1"/>
              <a:t>lengyelský</a:t>
            </a:r>
            <a:r>
              <a:rPr lang="cs-CZ" sz="2000" dirty="0"/>
              <a:t> kulturní okruh 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dirty="0" err="1"/>
              <a:t>lužianská</a:t>
            </a:r>
            <a:r>
              <a:rPr lang="cs-CZ" sz="2000" dirty="0"/>
              <a:t> skupina (slovenská)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b="1" dirty="0"/>
              <a:t>kultura s moravskou malovanou keramikou</a:t>
            </a:r>
            <a:r>
              <a:rPr lang="cs-CZ" sz="2000" dirty="0"/>
              <a:t>  </a:t>
            </a:r>
          </a:p>
          <a:p>
            <a:pPr marL="0" indent="0">
              <a:buNone/>
            </a:pPr>
            <a:r>
              <a:rPr lang="cs-CZ" sz="2000" dirty="0"/>
              <a:t>                   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02F961-E15E-4818-A17B-ED7418F41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2" y="108306"/>
            <a:ext cx="2751969" cy="30361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6DC711-5814-45D5-80B4-883178A13476}"/>
              </a:ext>
            </a:extLst>
          </p:cNvPr>
          <p:cNvSpPr txBox="1"/>
          <p:nvPr/>
        </p:nvSpPr>
        <p:spPr>
          <a:xfrm>
            <a:off x="6923172" y="56090"/>
            <a:ext cx="167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  K. lineární </a:t>
            </a:r>
          </a:p>
        </p:txBody>
      </p:sp>
      <p:pic>
        <p:nvPicPr>
          <p:cNvPr id="6" name="Picture 6" descr="imagesCA89KRI7">
            <a:extLst>
              <a:ext uri="{FF2B5EF4-FFF2-40B4-BE49-F238E27FC236}">
                <a16:creationId xmlns:a16="http://schemas.microsoft.com/office/drawing/2014/main" id="{A4E411F9-7450-468D-8BD4-41DB7558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16" y="462725"/>
            <a:ext cx="2515095" cy="34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7B617E-8567-469A-AE26-204B742B4F6D}"/>
              </a:ext>
            </a:extLst>
          </p:cNvPr>
          <p:cNvSpPr txBox="1"/>
          <p:nvPr/>
        </p:nvSpPr>
        <p:spPr>
          <a:xfrm>
            <a:off x="9804155" y="406022"/>
            <a:ext cx="1517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k. vypíchaná</a:t>
            </a:r>
          </a:p>
        </p:txBody>
      </p:sp>
      <p:pic>
        <p:nvPicPr>
          <p:cNvPr id="7" name="Picture 4" descr="imagesCAN8THNC">
            <a:extLst>
              <a:ext uri="{FF2B5EF4-FFF2-40B4-BE49-F238E27FC236}">
                <a16:creationId xmlns:a16="http://schemas.microsoft.com/office/drawing/2014/main" id="{D57C5F33-68ED-49BD-B88A-16092CA6B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9"/>
          <a:stretch/>
        </p:blipFill>
        <p:spPr bwMode="auto">
          <a:xfrm>
            <a:off x="7387118" y="3505126"/>
            <a:ext cx="2431144" cy="289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10AD59-C22C-4F5D-A466-C193F28AA341}"/>
              </a:ext>
            </a:extLst>
          </p:cNvPr>
          <p:cNvSpPr txBox="1"/>
          <p:nvPr/>
        </p:nvSpPr>
        <p:spPr>
          <a:xfrm>
            <a:off x="7469798" y="6422215"/>
            <a:ext cx="23343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K. moravská malovaná</a:t>
            </a:r>
          </a:p>
        </p:txBody>
      </p:sp>
      <p:pic>
        <p:nvPicPr>
          <p:cNvPr id="10" name="Obrázek 9" descr="Obsah obrázku čokoláda, nakrájené&#10;&#10;Popis byl vytvořen automaticky">
            <a:extLst>
              <a:ext uri="{FF2B5EF4-FFF2-40B4-BE49-F238E27FC236}">
                <a16:creationId xmlns:a16="http://schemas.microsoft.com/office/drawing/2014/main" id="{4F73E49E-F6A4-3F91-53D8-CCF56043A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89" y="-80272"/>
            <a:ext cx="2531731" cy="18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lineární keramiky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5600 - 4900 př. n. l.</a:t>
            </a:r>
            <a:br>
              <a:rPr lang="cs-CZ" altLang="cs-CZ" sz="2000" dirty="0">
                <a:solidFill>
                  <a:srgbClr val="FF0000"/>
                </a:solidFill>
              </a:rPr>
            </a:br>
            <a:r>
              <a:rPr lang="cs-CZ" altLang="cs-CZ" sz="2000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cs-CZ" altLang="cs-CZ" sz="2000" dirty="0" err="1">
                <a:solidFill>
                  <a:srgbClr val="FF0000"/>
                </a:solidFill>
              </a:rPr>
              <a:t>Linienbandkeramik</a:t>
            </a:r>
            <a:r>
              <a:rPr lang="cs-CZ" altLang="cs-CZ" sz="2000" dirty="0">
                <a:solidFill>
                  <a:srgbClr val="FF0000"/>
                </a:solidFill>
              </a:rPr>
              <a:t> (LBK), GB - </a:t>
            </a:r>
            <a:r>
              <a:rPr lang="cs-CZ" altLang="cs-CZ" sz="2000" dirty="0" err="1">
                <a:solidFill>
                  <a:srgbClr val="FF0000"/>
                </a:solidFill>
              </a:rPr>
              <a:t>Linear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Pottery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Culture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2282825"/>
            <a:ext cx="1118754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b="1" dirty="0"/>
              <a:t>2 větve, které se vyvíjely samostatně: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1.  </a:t>
            </a:r>
            <a:r>
              <a:rPr lang="cs-CZ" altLang="cs-CZ" sz="2000" b="1" u="sng" dirty="0"/>
              <a:t>východní </a:t>
            </a:r>
            <a:r>
              <a:rPr lang="cs-CZ" altLang="cs-CZ" sz="2000" b="1" u="sng" dirty="0" err="1"/>
              <a:t>LnK</a:t>
            </a:r>
            <a:r>
              <a:rPr lang="cs-CZ" altLang="cs-CZ" sz="2000" b="1" dirty="0"/>
              <a:t> </a:t>
            </a:r>
            <a:r>
              <a:rPr lang="cs-CZ" altLang="cs-CZ" sz="2000" dirty="0"/>
              <a:t>   –  hlavní proud směřoval z </a:t>
            </a:r>
            <a:r>
              <a:rPr lang="cs-CZ" altLang="cs-CZ" sz="2000" dirty="0" err="1"/>
              <a:t>Transdanubie</a:t>
            </a:r>
            <a:r>
              <a:rPr lang="cs-CZ" altLang="cs-CZ" sz="2000" dirty="0"/>
              <a:t> přes Moravu do středního Poodří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–  ústředí v </a:t>
            </a:r>
            <a:r>
              <a:rPr lang="cs-CZ" altLang="cs-CZ" sz="2000" dirty="0" err="1"/>
              <a:t>Potisí</a:t>
            </a:r>
            <a:r>
              <a:rPr lang="cs-CZ" altLang="cs-CZ" sz="2000" dirty="0"/>
              <a:t>, kde vznikla řada lokálních skupin (souhrnně nazvány </a:t>
            </a:r>
            <a:r>
              <a:rPr lang="cs-CZ" altLang="cs-CZ" sz="2000" b="1" dirty="0" err="1"/>
              <a:t>Alföldská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Lnk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2.  </a:t>
            </a:r>
            <a:r>
              <a:rPr lang="cs-CZ" altLang="cs-CZ" sz="2000" b="1" u="sng" dirty="0"/>
              <a:t>západní </a:t>
            </a:r>
            <a:r>
              <a:rPr lang="cs-CZ" altLang="cs-CZ" sz="2000" b="1" u="sng" dirty="0" err="1"/>
              <a:t>LnK</a:t>
            </a:r>
            <a:r>
              <a:rPr lang="cs-CZ" altLang="cs-CZ" sz="2000" b="1" dirty="0"/>
              <a:t> </a:t>
            </a:r>
            <a:r>
              <a:rPr lang="cs-CZ" altLang="cs-CZ" sz="2000" dirty="0"/>
              <a:t>  –  jádro rozšíření ve středním Podunají od Balatonu až po střední Porýní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střední Čechy a Porýní zůstávají ve starším období izolované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osídlení je v nejstarším období řídké, převažuje keramika hrubých tvarů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   </a:t>
            </a:r>
            <a:r>
              <a:rPr lang="cs-CZ" altLang="cs-CZ" sz="2000" b="1" dirty="0"/>
              <a:t>Mare Zápotocká  </a:t>
            </a:r>
            <a:r>
              <a:rPr lang="cs-CZ" altLang="cs-CZ" sz="2000" dirty="0"/>
              <a:t>–  1998:  „ </a:t>
            </a:r>
            <a:r>
              <a:rPr lang="cs-CZ" sz="2000" dirty="0"/>
              <a:t>první vlna neolitických kolonistů osídlila celou střední Evropu od jihovýchodního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Slovenska až k Rýnu s neuvěřitelnou rychlostí, možno říci během jednoho století.“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94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23562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Klasická lineární keramika</a:t>
            </a:r>
            <a:r>
              <a:rPr lang="cs-CZ" altLang="cs-CZ" sz="3200" dirty="0">
                <a:solidFill>
                  <a:srgbClr val="FF0000"/>
                </a:solidFill>
              </a:rPr>
              <a:t>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5450 – 5050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482870"/>
            <a:ext cx="11229109" cy="53751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Počátky</a:t>
            </a:r>
            <a:r>
              <a:rPr lang="cs-CZ" altLang="cs-CZ" sz="1800" dirty="0"/>
              <a:t>   –  mezolit na Českolipsku:  kol. r. 6000 př. n. l.</a:t>
            </a:r>
          </a:p>
          <a:p>
            <a:pPr marL="0" indent="0">
              <a:buNone/>
            </a:pPr>
            <a:r>
              <a:rPr lang="cs-CZ" altLang="cs-CZ" sz="1800" dirty="0"/>
              <a:t>                      –  nejstarší </a:t>
            </a:r>
            <a:r>
              <a:rPr lang="cs-CZ" altLang="cs-CZ" sz="1800" dirty="0" err="1"/>
              <a:t>dendrodatum</a:t>
            </a:r>
            <a:r>
              <a:rPr lang="cs-CZ" altLang="cs-CZ" sz="1800" dirty="0"/>
              <a:t>:  studna v Mohelnici:  5450 př. n. l.  (z Rakouska: 5600 – 5400 př. n. l.) </a:t>
            </a:r>
          </a:p>
          <a:p>
            <a:pPr marL="0" indent="0">
              <a:buNone/>
            </a:pPr>
            <a:r>
              <a:rPr lang="cs-CZ" altLang="cs-CZ" sz="1800" dirty="0"/>
              <a:t>                      –  pohřebiště ve  Vedrovicích:  5300 př. n. l.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Morava</a:t>
            </a:r>
            <a:r>
              <a:rPr lang="cs-CZ" altLang="cs-CZ" sz="1800" dirty="0"/>
              <a:t>  –  neolitický lid přichází z Podunají a postupuje Pomoravím do úrodných nížin Labe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–  nejdříve obsazovány nejúrodnější níže položené oblasti do 300 m. n. m. u vodních </a:t>
            </a:r>
            <a:r>
              <a:rPr lang="cs-CZ" altLang="cs-CZ" sz="1800" dirty="0" err="1"/>
              <a:t>tokůna</a:t>
            </a:r>
            <a:r>
              <a:rPr lang="cs-CZ" altLang="cs-CZ" sz="1800" dirty="0"/>
              <a:t> mírných svazích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–  nejstarší osady:    </a:t>
            </a:r>
            <a:r>
              <a:rPr lang="cs-CZ" altLang="cs-CZ" sz="1800" dirty="0" err="1"/>
              <a:t>Žopy</a:t>
            </a:r>
            <a:r>
              <a:rPr lang="cs-CZ" altLang="cs-CZ" sz="1800" dirty="0"/>
              <a:t> u Kroměříže, Mohelnice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Čechy</a:t>
            </a:r>
            <a:r>
              <a:rPr lang="cs-CZ" altLang="cs-CZ" sz="1800" dirty="0"/>
              <a:t>  –  řídké osídlení enklávového charakteru, i v oblastech, kde nebyly nejvhodnější podmínky (Plzeňsko)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–  v regionech existovaly </a:t>
            </a:r>
            <a:r>
              <a:rPr lang="cs-CZ" altLang="cs-CZ" sz="1800" u="sng" dirty="0"/>
              <a:t>tzv. misionářské stanice:</a:t>
            </a:r>
            <a:r>
              <a:rPr lang="cs-CZ" altLang="cs-CZ" sz="1800" dirty="0"/>
              <a:t>   nástupiště osidlování regionů (trvání: 300-400 let)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–  nešlo o plošnou </a:t>
            </a:r>
            <a:r>
              <a:rPr lang="cs-CZ" altLang="cs-CZ" sz="1800" dirty="0" err="1"/>
              <a:t>neolitizaci</a:t>
            </a:r>
            <a:r>
              <a:rPr lang="cs-CZ" altLang="cs-CZ" sz="1800" dirty="0"/>
              <a:t>, jak dříve předpokládal B. </a:t>
            </a:r>
            <a:r>
              <a:rPr lang="cs-CZ" altLang="cs-CZ" sz="1800" dirty="0" err="1"/>
              <a:t>Soudský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       osady:  Litice (Plzeňsko), Holohlavy (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Č), Nové Dvory (KH)</a:t>
            </a:r>
          </a:p>
        </p:txBody>
      </p:sp>
    </p:spTree>
    <p:extLst>
      <p:ext uri="{BB962C8B-B14F-4D97-AF65-F5344CB8AC3E}">
        <p14:creationId xmlns:p14="http://schemas.microsoft.com/office/powerpoint/2010/main" val="1600543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1246909" y="0"/>
            <a:ext cx="9698182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Osídlení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idx="1"/>
          </p:nvPr>
        </p:nvSpPr>
        <p:spPr>
          <a:xfrm>
            <a:off x="106324" y="1143000"/>
            <a:ext cx="10958944" cy="5589588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Starší sídliště  </a:t>
            </a:r>
            <a:r>
              <a:rPr lang="cs-CZ" altLang="cs-CZ" sz="2000" dirty="0"/>
              <a:t>–  2 až 4 domy, hospodářské objekty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–  nejstarší dlouhé domy:  trojice větších kůlů na přechodu střední a severní části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Mladší sídliště</a:t>
            </a:r>
            <a:r>
              <a:rPr lang="cs-CZ" altLang="cs-CZ" sz="2000" dirty="0"/>
              <a:t>  – v Čechách nejsou známy příkopy ohrazující sídliště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–   v mladší fázi stoupá počet sídlišť ve výšinných polohách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–   stovky agrárních osad v úrodných nížinách u vodních toků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u="sng" dirty="0"/>
              <a:t> </a:t>
            </a:r>
            <a:r>
              <a:rPr lang="cs-CZ" altLang="cs-CZ" sz="2000" b="1" dirty="0"/>
              <a:t>Sídelní objekty  </a:t>
            </a:r>
            <a:r>
              <a:rPr lang="cs-CZ" altLang="cs-CZ" sz="2000" dirty="0"/>
              <a:t>–   </a:t>
            </a:r>
            <a:r>
              <a:rPr lang="cs-CZ" altLang="cs-CZ" sz="2000" b="1" dirty="0"/>
              <a:t>domy kůlové konstrukce z 5ti řad kůlů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 3 středové řady nesly střechu  (vnitřní příčky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 20 až 40 m dlouhé, 5 až 10 m široké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Orientace:  S – J, SZ – JV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Vchod:  z jižní strany (zahuštění kůlů – patro)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Přístavky:   ze severní strany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ACCD4B-DCFE-4718-9D6D-AE176748F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"/>
          <a:stretch/>
        </p:blipFill>
        <p:spPr>
          <a:xfrm>
            <a:off x="6962297" y="3586160"/>
            <a:ext cx="5123379" cy="25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4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3543" cy="68840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966364" y="818619"/>
            <a:ext cx="42256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         Tzv. Úrodný půlměsíc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              (</a:t>
            </a:r>
            <a:r>
              <a:rPr lang="cs-CZ" sz="2000" b="1" dirty="0" err="1">
                <a:solidFill>
                  <a:srgbClr val="FF0000"/>
                </a:solidFill>
              </a:rPr>
              <a:t>Fertile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Crescent</a:t>
            </a:r>
            <a:r>
              <a:rPr lang="cs-CZ" sz="2000" b="1" dirty="0">
                <a:solidFill>
                  <a:srgbClr val="FF0000"/>
                </a:solidFill>
              </a:rPr>
              <a:t>)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/>
              <a:t>  </a:t>
            </a:r>
            <a:r>
              <a:rPr lang="cs-CZ" sz="2000" b="1" dirty="0"/>
              <a:t>Levanta:  </a:t>
            </a:r>
            <a:r>
              <a:rPr lang="cs-CZ" sz="2000" b="1" dirty="0" err="1"/>
              <a:t>vých</a:t>
            </a:r>
            <a:r>
              <a:rPr lang="cs-CZ" sz="2000" b="1" dirty="0"/>
              <a:t>. Středomoří: </a:t>
            </a:r>
          </a:p>
          <a:p>
            <a:r>
              <a:rPr lang="cs-CZ" sz="2000" dirty="0"/>
              <a:t>  –  Sinaj v Egyptě </a:t>
            </a:r>
          </a:p>
          <a:p>
            <a:r>
              <a:rPr lang="cs-CZ" sz="2000" dirty="0"/>
              <a:t>  –  Izrael </a:t>
            </a:r>
          </a:p>
          <a:p>
            <a:r>
              <a:rPr lang="cs-CZ" sz="2000" dirty="0"/>
              <a:t>  –  Palestina a Libanon </a:t>
            </a:r>
          </a:p>
          <a:p>
            <a:r>
              <a:rPr lang="cs-CZ" sz="2000" dirty="0"/>
              <a:t>  –  Jordánsko a Sýrie</a:t>
            </a:r>
          </a:p>
          <a:p>
            <a:endParaRPr lang="cs-CZ" sz="2000" b="1" dirty="0"/>
          </a:p>
          <a:p>
            <a:r>
              <a:rPr lang="cs-CZ" sz="2000" b="1" dirty="0"/>
              <a:t>  Horní Mezopotámie a Anatolie:</a:t>
            </a:r>
          </a:p>
          <a:p>
            <a:r>
              <a:rPr lang="cs-CZ" sz="2000" b="1" dirty="0"/>
              <a:t>   </a:t>
            </a:r>
            <a:r>
              <a:rPr lang="cs-CZ" sz="2000" dirty="0"/>
              <a:t>–  </a:t>
            </a:r>
            <a:r>
              <a:rPr lang="cs-CZ" sz="2000" dirty="0" err="1"/>
              <a:t>jv</a:t>
            </a:r>
            <a:r>
              <a:rPr lang="cs-CZ" sz="2000" dirty="0"/>
              <a:t>. Turecko</a:t>
            </a:r>
          </a:p>
          <a:p>
            <a:endParaRPr lang="cs-CZ" sz="2000" dirty="0"/>
          </a:p>
          <a:p>
            <a:r>
              <a:rPr lang="cs-CZ" sz="2000" b="1" dirty="0"/>
              <a:t>  Mezopotámie (střední a dolní):</a:t>
            </a:r>
          </a:p>
          <a:p>
            <a:r>
              <a:rPr lang="cs-CZ" sz="2000" dirty="0"/>
              <a:t>  – </a:t>
            </a:r>
            <a:r>
              <a:rPr lang="cs-CZ" sz="2000" dirty="0" err="1"/>
              <a:t>Írák</a:t>
            </a:r>
            <a:r>
              <a:rPr lang="cs-CZ" sz="2000" dirty="0"/>
              <a:t> a Irán </a:t>
            </a:r>
          </a:p>
          <a:p>
            <a:r>
              <a:rPr lang="cs-CZ" sz="2000" dirty="0"/>
              <a:t>  – dolní tok Eufratu a Tigridu</a:t>
            </a:r>
          </a:p>
        </p:txBody>
      </p:sp>
    </p:spTree>
    <p:extLst>
      <p:ext uri="{BB962C8B-B14F-4D97-AF65-F5344CB8AC3E}">
        <p14:creationId xmlns:p14="http://schemas.microsoft.com/office/powerpoint/2010/main" val="1841509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7245" y="242888"/>
            <a:ext cx="5848974" cy="1143000"/>
          </a:xfrm>
        </p:spPr>
        <p:txBody>
          <a:bodyPr/>
          <a:lstStyle/>
          <a:p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Domy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245" y="1504085"/>
            <a:ext cx="11499272" cy="53539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Délka</a:t>
            </a:r>
            <a:r>
              <a:rPr lang="cs-CZ" altLang="cs-CZ" sz="2000" dirty="0"/>
              <a:t>  –  nadzemní objekty dlouhé až 40 m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Konstrukce</a:t>
            </a:r>
            <a:r>
              <a:rPr lang="cs-CZ" altLang="cs-CZ" sz="2000" dirty="0"/>
              <a:t>  –  kůlová, 5 řad nosných kůlů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Orientace</a:t>
            </a:r>
            <a:r>
              <a:rPr lang="cs-CZ" altLang="cs-CZ" sz="2000" dirty="0"/>
              <a:t>  –  osa S – J (převládající směr větru)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–  severní stěna je někdy zúžená, aby mohl vítr více proudit okolo a neopíral se do týlu domu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–  vchod nejčastěji z jihu, či bočních stran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Vnitřní členění  </a:t>
            </a:r>
            <a:r>
              <a:rPr lang="cs-CZ" altLang="cs-CZ" sz="2000" dirty="0"/>
              <a:t>–  tři části s odlišnou funkcí:  obytná, skladovací, výrobní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 </a:t>
            </a:r>
            <a:r>
              <a:rPr lang="cs-CZ" altLang="cs-CZ" sz="2000" dirty="0"/>
              <a:t> –  tento typ domu přetrvává až do mladšího období kultury s vypíchanou keramikou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mladší domy </a:t>
            </a:r>
            <a:r>
              <a:rPr lang="cs-CZ" altLang="cs-CZ" sz="2000" dirty="0" err="1"/>
              <a:t>lengyelské</a:t>
            </a:r>
            <a:r>
              <a:rPr lang="cs-CZ" altLang="cs-CZ" sz="2000" dirty="0"/>
              <a:t> kultury jsou v Čechách vzácné a nepříliš dobře poznané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menší jedno- až trojřadé kůlové objekty trapezoidního půdorysu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Hliníky </a:t>
            </a:r>
            <a:r>
              <a:rPr lang="cs-CZ" altLang="cs-CZ" sz="2000" dirty="0"/>
              <a:t> –  dlouhé jámy podél domu:  zdroj hlíny k </a:t>
            </a:r>
            <a:r>
              <a:rPr lang="cs-CZ" altLang="cs-CZ" sz="2000" dirty="0" err="1"/>
              <a:t>omazávce</a:t>
            </a:r>
            <a:r>
              <a:rPr lang="cs-CZ" altLang="cs-CZ" sz="2000" dirty="0"/>
              <a:t> stěn a výrobě  keramiky </a:t>
            </a:r>
          </a:p>
        </p:txBody>
      </p:sp>
      <p:pic>
        <p:nvPicPr>
          <p:cNvPr id="4" name="Picture 6" descr="imagesCANU6WJ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9" b="14839"/>
          <a:stretch/>
        </p:blipFill>
        <p:spPr bwMode="auto">
          <a:xfrm>
            <a:off x="6541702" y="0"/>
            <a:ext cx="565029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69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24043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idx="1"/>
          </p:nvPr>
        </p:nvSpPr>
        <p:spPr>
          <a:xfrm>
            <a:off x="838200" y="1687078"/>
            <a:ext cx="10515600" cy="5170922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Bylany</a:t>
            </a:r>
            <a:r>
              <a:rPr lang="cs-CZ" altLang="cs-CZ" sz="2000" dirty="0"/>
              <a:t> – více než 100 dlouhých domů (d. až 45 m), pšenice, skot</a:t>
            </a:r>
            <a:endParaRPr lang="cs-CZ" altLang="cs-CZ" sz="2000" u="sng" dirty="0"/>
          </a:p>
          <a:p>
            <a:r>
              <a:rPr lang="cs-CZ" altLang="cs-CZ" sz="2000" b="1" dirty="0"/>
              <a:t>Mohelnice  </a:t>
            </a:r>
            <a:r>
              <a:rPr lang="cs-CZ" altLang="cs-CZ" sz="2000" dirty="0"/>
              <a:t>– 20 domů, d. 13 až 24 m  (zdvojení základových žlabů  na </a:t>
            </a:r>
            <a:r>
              <a:rPr lang="cs-CZ" altLang="cs-CZ" sz="2000" dirty="0" err="1"/>
              <a:t>záp</a:t>
            </a:r>
            <a:r>
              <a:rPr lang="cs-CZ" altLang="cs-CZ" sz="2000" dirty="0"/>
              <a:t>. straně 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 vchodové přístřešky (předsíň)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studna hl. 5 m se čtvercovým dřevěným roubením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pece a ohniště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Vedrovice</a:t>
            </a:r>
            <a:r>
              <a:rPr lang="cs-CZ" altLang="cs-CZ" sz="2000" dirty="0"/>
              <a:t>  –  10 domů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Přáslavice-</a:t>
            </a:r>
            <a:r>
              <a:rPr lang="cs-CZ" altLang="cs-CZ" sz="2000" b="1" dirty="0" err="1"/>
              <a:t>Kocourovec</a:t>
            </a:r>
            <a:r>
              <a:rPr lang="cs-CZ" altLang="cs-CZ" sz="2000" dirty="0"/>
              <a:t>  –  „Na širokém“, objeveno 1992, 10-15 ha)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–   osada rozdělena na 2 části: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1.  severní polovina:  obytný areál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2.  jižní polovina:  hospodářský areál</a:t>
            </a:r>
          </a:p>
        </p:txBody>
      </p:sp>
    </p:spTree>
    <p:extLst>
      <p:ext uri="{BB962C8B-B14F-4D97-AF65-F5344CB8AC3E}">
        <p14:creationId xmlns:p14="http://schemas.microsoft.com/office/powerpoint/2010/main" val="85379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83C4E9-0264-9C9D-33F8-88F2506ECD2D}"/>
              </a:ext>
            </a:extLst>
          </p:cNvPr>
          <p:cNvSpPr txBox="1"/>
          <p:nvPr/>
        </p:nvSpPr>
        <p:spPr>
          <a:xfrm>
            <a:off x="4553821" y="123559"/>
            <a:ext cx="6886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2018:   studna nedaleko Ostrova u Vysokého Mýta</a:t>
            </a:r>
          </a:p>
          <a:p>
            <a:r>
              <a:rPr lang="pl-PL" sz="2400" b="1" dirty="0"/>
              <a:t>              dendro:    </a:t>
            </a:r>
            <a:r>
              <a:rPr lang="cs-CZ" sz="2400" b="1" dirty="0"/>
              <a:t>5256 – 5255 př. n. l</a:t>
            </a:r>
          </a:p>
        </p:txBody>
      </p:sp>
      <p:pic>
        <p:nvPicPr>
          <p:cNvPr id="5" name="Obrázek 4" descr="Obsah obrázku venku, hora&#10;&#10;Popis byl vytvořen automaticky">
            <a:extLst>
              <a:ext uri="{FF2B5EF4-FFF2-40B4-BE49-F238E27FC236}">
                <a16:creationId xmlns:a16="http://schemas.microsoft.com/office/drawing/2014/main" id="{A11CB01D-0390-24DC-35F5-DFA17F43C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3821" cy="6858000"/>
          </a:xfrm>
          <a:prstGeom prst="rect">
            <a:avLst/>
          </a:prstGeom>
        </p:spPr>
      </p:pic>
      <p:pic>
        <p:nvPicPr>
          <p:cNvPr id="9" name="Obrázek 8" descr="Obsah obrázku skála, kámen, příroda, hora&#10;&#10;Popis byl vytvořen automaticky">
            <a:extLst>
              <a:ext uri="{FF2B5EF4-FFF2-40B4-BE49-F238E27FC236}">
                <a16:creationId xmlns:a16="http://schemas.microsoft.com/office/drawing/2014/main" id="{C77CB22E-F830-21A7-D61E-1747869F7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40" y="1917350"/>
            <a:ext cx="5334000" cy="34099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95D667-2433-1073-45DD-0F9CD3DE290C}"/>
              </a:ext>
            </a:extLst>
          </p:cNvPr>
          <p:cNvSpPr txBox="1"/>
          <p:nvPr/>
        </p:nvSpPr>
        <p:spPr>
          <a:xfrm>
            <a:off x="5434825" y="5671335"/>
            <a:ext cx="6627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2015:  studna </a:t>
            </a:r>
            <a:r>
              <a:rPr lang="cs-CZ" sz="2000" dirty="0"/>
              <a:t>na okraji Uničova studna, cca o  160 let mladší</a:t>
            </a:r>
          </a:p>
        </p:txBody>
      </p:sp>
    </p:spTree>
    <p:extLst>
      <p:ext uri="{BB962C8B-B14F-4D97-AF65-F5344CB8AC3E}">
        <p14:creationId xmlns:p14="http://schemas.microsoft.com/office/powerpoint/2010/main" val="261245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n1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-13710"/>
            <a:ext cx="9199419" cy="689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65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 noGrp="1" noChangeArrowheads="1"/>
          </p:cNvSpPr>
          <p:nvPr>
            <p:ph type="title"/>
          </p:nvPr>
        </p:nvSpPr>
        <p:spPr>
          <a:xfrm>
            <a:off x="2006167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Pohřbívání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514" name="Rectangle 10"/>
          <p:cNvSpPr>
            <a:spLocks noGrp="1" noChangeArrowheads="1"/>
          </p:cNvSpPr>
          <p:nvPr>
            <p:ph idx="1"/>
          </p:nvPr>
        </p:nvSpPr>
        <p:spPr>
          <a:xfrm>
            <a:off x="498764" y="1052658"/>
            <a:ext cx="11693236" cy="580534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Ritus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kostrový:   </a:t>
            </a:r>
            <a:r>
              <a:rPr lang="cs-CZ" altLang="cs-CZ" sz="1800" dirty="0"/>
              <a:t>ve skrčené poloze  (Německu žárové pohřby:  od Bavorska po Rýn) </a:t>
            </a:r>
          </a:p>
          <a:p>
            <a:pPr marL="0" indent="0"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žárový:   </a:t>
            </a:r>
            <a:r>
              <a:rPr lang="cs-CZ" altLang="cs-CZ" sz="1800" dirty="0"/>
              <a:t>u nás až ve starší vypíchané kultuře (od 3. stupně)</a:t>
            </a:r>
          </a:p>
          <a:p>
            <a:r>
              <a:rPr lang="cs-CZ" altLang="cs-CZ" sz="1800" b="1" dirty="0"/>
              <a:t>Poloha  </a:t>
            </a:r>
            <a:r>
              <a:rPr lang="cs-CZ" altLang="cs-CZ" sz="1800" dirty="0"/>
              <a:t>–  kostra na levém boku (2/3 pohřbů)</a:t>
            </a:r>
          </a:p>
          <a:p>
            <a:r>
              <a:rPr lang="cs-CZ" altLang="cs-CZ" sz="1800" b="1" dirty="0"/>
              <a:t>Orientace</a:t>
            </a:r>
            <a:r>
              <a:rPr lang="cs-CZ" altLang="cs-CZ" sz="1800" dirty="0"/>
              <a:t>  –  hlavou k V</a:t>
            </a:r>
          </a:p>
          <a:p>
            <a:r>
              <a:rPr lang="cs-CZ" altLang="cs-CZ" sz="1800" b="1" dirty="0"/>
              <a:t>Zvláštní pohřb</a:t>
            </a:r>
            <a:r>
              <a:rPr lang="cs-CZ" altLang="cs-CZ" sz="1800" dirty="0"/>
              <a:t>y  –   celé kostry či jejich části v sídlištních jamách (i dětské pohřby)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 výjimečně v jeskyních  (2 %, Koňská v Moravském Krasu)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Milodary</a:t>
            </a:r>
            <a:r>
              <a:rPr lang="cs-CZ" altLang="cs-CZ" sz="1800" dirty="0"/>
              <a:t>  – 2 až 3 nádoby, ŠI, BI   (</a:t>
            </a:r>
            <a:r>
              <a:rPr lang="cs-CZ" altLang="cs-CZ" sz="1800" dirty="0" err="1"/>
              <a:t>kopytovité</a:t>
            </a:r>
            <a:r>
              <a:rPr lang="cs-CZ" altLang="cs-CZ" sz="1800" dirty="0"/>
              <a:t> klíny), </a:t>
            </a:r>
            <a:r>
              <a:rPr lang="cs-CZ" altLang="cs-CZ" sz="1800" dirty="0" err="1"/>
              <a:t>spondylový</a:t>
            </a:r>
            <a:r>
              <a:rPr lang="cs-CZ" altLang="cs-CZ" sz="1800" dirty="0"/>
              <a:t> šperk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Čechy</a:t>
            </a:r>
            <a:r>
              <a:rPr lang="cs-CZ" altLang="cs-CZ" sz="1800" dirty="0"/>
              <a:t>   </a:t>
            </a:r>
            <a:r>
              <a:rPr lang="cs-CZ" altLang="cs-CZ" sz="2000" dirty="0"/>
              <a:t>–</a:t>
            </a:r>
            <a:r>
              <a:rPr lang="cs-CZ" altLang="cs-CZ" sz="1800" dirty="0"/>
              <a:t>   neznáme pohřebiště, pouze samostatné hroby na sídlištích            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u="sng" dirty="0"/>
              <a:t>Třebestovice</a:t>
            </a:r>
            <a:r>
              <a:rPr lang="cs-CZ" altLang="cs-CZ" sz="1800" dirty="0"/>
              <a:t> – v kruhové zásobní jámě pohřbeno 5-6 dětí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Morava  </a:t>
            </a:r>
            <a:r>
              <a:rPr lang="cs-CZ" altLang="cs-CZ" sz="1800" dirty="0"/>
              <a:t> </a:t>
            </a:r>
            <a:r>
              <a:rPr lang="cs-CZ" altLang="cs-CZ" sz="20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u="sng" dirty="0"/>
              <a:t>Vedrovice</a:t>
            </a:r>
            <a:r>
              <a:rPr lang="cs-CZ" altLang="cs-CZ" sz="1800" dirty="0"/>
              <a:t>, výzkum: 1975-1982 Vladimír Ondruš </a:t>
            </a:r>
          </a:p>
          <a:p>
            <a:pPr marL="0" indent="0">
              <a:buNone/>
            </a:pPr>
            <a:r>
              <a:rPr lang="cs-CZ" altLang="cs-CZ" sz="1800" dirty="0"/>
              <a:t>                      –   100 m od osady „Široká u lesa“</a:t>
            </a:r>
            <a:r>
              <a:rPr lang="cs-CZ" altLang="cs-CZ" sz="2000" dirty="0"/>
              <a:t>–</a:t>
            </a:r>
            <a:r>
              <a:rPr lang="cs-CZ" altLang="cs-CZ" sz="1800" dirty="0"/>
              <a:t>  96 H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„Za dvorem“</a:t>
            </a:r>
            <a:r>
              <a:rPr lang="cs-CZ" altLang="cs-CZ" sz="2000" dirty="0"/>
              <a:t>–</a:t>
            </a:r>
            <a:r>
              <a:rPr lang="cs-CZ" altLang="cs-CZ" sz="1800" dirty="0"/>
              <a:t>   8 H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</a:t>
            </a:r>
            <a:r>
              <a:rPr lang="cs-CZ" altLang="cs-CZ" sz="1800" dirty="0"/>
              <a:t>  oválné hrobové jámy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</a:t>
            </a:r>
            <a:r>
              <a:rPr lang="cs-CZ" altLang="cs-CZ" sz="1800" dirty="0"/>
              <a:t>  kostry uloženy na levém boku hlavou k JV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3039" r="4778"/>
          <a:stretch/>
        </p:blipFill>
        <p:spPr>
          <a:xfrm>
            <a:off x="8537824" y="571500"/>
            <a:ext cx="3554859" cy="595921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025958" y="6286500"/>
            <a:ext cx="919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Vedrovice</a:t>
            </a:r>
          </a:p>
        </p:txBody>
      </p:sp>
    </p:spTree>
    <p:extLst>
      <p:ext uri="{BB962C8B-B14F-4D97-AF65-F5344CB8AC3E}">
        <p14:creationId xmlns:p14="http://schemas.microsoft.com/office/powerpoint/2010/main" val="1847421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cesta-kolin-2010-a-165x1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4993"/>
          <a:stretch/>
        </p:blipFill>
        <p:spPr bwMode="auto">
          <a:xfrm>
            <a:off x="615088" y="652367"/>
            <a:ext cx="5231530" cy="5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13" y="434573"/>
            <a:ext cx="5725708" cy="61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5483225" cy="1143000"/>
          </a:xfrm>
        </p:spPr>
        <p:txBody>
          <a:bodyPr/>
          <a:lstStyle/>
          <a:p>
            <a:r>
              <a:rPr lang="cs-CZ" altLang="cs-CZ" sz="3200" b="1"/>
              <a:t>Způsob obživy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podíl domácích zvířat:   </a:t>
            </a:r>
            <a:r>
              <a:rPr lang="cs-CZ" altLang="cs-CZ" sz="2000" dirty="0"/>
              <a:t>není vždy převažující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sběr a lov:   </a:t>
            </a:r>
            <a:r>
              <a:rPr lang="cs-CZ" altLang="cs-CZ" sz="2000" dirty="0"/>
              <a:t>doplňkové zdroje (převaha lovné zvěře v Nových Dvorech)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ŠI   -  čepelovité nástroje štípané ze silicitů (pazourků)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BI  -  klíny a sekerky – tendence zvyšování tvarů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KI  -  kostěné lžičky ve střením období</a:t>
            </a:r>
          </a:p>
        </p:txBody>
      </p:sp>
      <p:pic>
        <p:nvPicPr>
          <p:cNvPr id="25610" name="Picture 10" descr="imagesCA9F2QJ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3" y="3231380"/>
            <a:ext cx="4367374" cy="30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08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7997575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Strava a její příprava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863" y="1158537"/>
            <a:ext cx="10515600" cy="5612199"/>
          </a:xfrm>
        </p:spPr>
        <p:txBody>
          <a:bodyPr>
            <a:normAutofit fontScale="85000" lnSpcReduction="20000"/>
          </a:bodyPr>
          <a:lstStyle/>
          <a:p>
            <a:r>
              <a:rPr lang="cs-CZ" sz="2200" b="1" dirty="0"/>
              <a:t>Maso</a:t>
            </a:r>
            <a:r>
              <a:rPr lang="cs-CZ" sz="2200" dirty="0"/>
              <a:t>  –  domácí chov:   opékalo se nad ohněm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vařilo nebo peklo na horkých kamenech </a:t>
            </a:r>
          </a:p>
          <a:p>
            <a:pPr marL="0" indent="0">
              <a:buNone/>
            </a:pPr>
            <a:r>
              <a:rPr lang="cs-CZ" sz="2200" dirty="0"/>
              <a:t>                –  rybolov:   pomocí sítí s kamennými zátěžemi    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Kaše  </a:t>
            </a:r>
            <a:r>
              <a:rPr lang="cs-CZ" sz="2200" dirty="0"/>
              <a:t>– z rozdrcených obilnin či luštěnin, na </a:t>
            </a:r>
            <a:r>
              <a:rPr lang="cs-CZ" sz="2200" dirty="0" err="1"/>
              <a:t>slano</a:t>
            </a:r>
            <a:r>
              <a:rPr lang="cs-CZ" sz="2200" dirty="0"/>
              <a:t> i na sladko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Ovoce </a:t>
            </a:r>
            <a:r>
              <a:rPr lang="cs-CZ" sz="2200" dirty="0"/>
              <a:t> –  od neolitu se zušlechťovaly plané jabloně, třešně, trnky a slivoně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Kořenová zelenina  </a:t>
            </a:r>
            <a:r>
              <a:rPr lang="cs-CZ" sz="2200" dirty="0"/>
              <a:t>– mrkev, petržel a pastinák se pěstovaly, planě rostoucí sbíraly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–  listy a natě se konzumovaly syrové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Sladidlo</a:t>
            </a:r>
            <a:r>
              <a:rPr lang="cs-CZ" sz="2200" dirty="0"/>
              <a:t>  – med divokých včel sbírán již od paleolitu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Sůl</a:t>
            </a:r>
            <a:r>
              <a:rPr lang="cs-CZ" sz="2200" dirty="0"/>
              <a:t>  –  transportovala se z přímořských oblastí, od neolitu se s ní obchodovalo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Koření</a:t>
            </a:r>
            <a:r>
              <a:rPr lang="cs-CZ" sz="2200" dirty="0"/>
              <a:t> – jako kmín, řeřicha, planá majoránka, máta či merlík u nás rostlo běžně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5250D9-1F5D-480E-855C-AAB4772D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0" t="26736" r="34940" b="20487"/>
          <a:stretch/>
        </p:blipFill>
        <p:spPr>
          <a:xfrm>
            <a:off x="7551506" y="87263"/>
            <a:ext cx="4387066" cy="292471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</p:pic>
      <p:sp>
        <p:nvSpPr>
          <p:cNvPr id="5" name="Rovnoramenný trojúhelník 4">
            <a:extLst>
              <a:ext uri="{FF2B5EF4-FFF2-40B4-BE49-F238E27FC236}">
                <a16:creationId xmlns:a16="http://schemas.microsoft.com/office/drawing/2014/main" id="{0C95EB53-EB52-4D59-A4FC-7C1095D4BDBB}"/>
              </a:ext>
            </a:extLst>
          </p:cNvPr>
          <p:cNvSpPr/>
          <p:nvPr/>
        </p:nvSpPr>
        <p:spPr>
          <a:xfrm rot="5400000">
            <a:off x="5895038" y="1916749"/>
            <a:ext cx="401923" cy="226031"/>
          </a:xfrm>
          <a:prstGeom prst="triangl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F599876-6718-466B-966A-5AA1DFB55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32399" r="9147" b="5182"/>
          <a:stretch/>
        </p:blipFill>
        <p:spPr bwMode="auto">
          <a:xfrm>
            <a:off x="9394628" y="3653286"/>
            <a:ext cx="2543944" cy="244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76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n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6" y="91924"/>
            <a:ext cx="6488930" cy="460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37" y="832208"/>
            <a:ext cx="2817363" cy="43767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5" b="8169"/>
          <a:stretch/>
        </p:blipFill>
        <p:spPr>
          <a:xfrm>
            <a:off x="6777699" y="380176"/>
            <a:ext cx="2235902" cy="61913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C235B8AC-52E0-404F-8527-F985C9A23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5571" y="4128927"/>
          <a:ext cx="2880189" cy="216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otografie" r:id="rId7" imgW="15238095" imgH="11428571" progId="MSPhotoEd.3">
                  <p:embed/>
                </p:oleObj>
              </mc:Choice>
              <mc:Fallback>
                <p:oleObj name="Fotografie" r:id="rId7" imgW="15238095" imgH="11428571" progId="MSPhotoEd.3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C235B8AC-52E0-404F-8527-F985C9A2348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571" y="4128927"/>
                        <a:ext cx="2880189" cy="216014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 descr="Obsah obrázku bezobratlí, měkkýši&#10;&#10;Popis byl vytvořen automaticky">
            <a:extLst>
              <a:ext uri="{FF2B5EF4-FFF2-40B4-BE49-F238E27FC236}">
                <a16:creationId xmlns:a16="http://schemas.microsoft.com/office/drawing/2014/main" id="{C6D52282-1EAF-4DE9-8855-088FAE6706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21281" r="25563" b="18135"/>
          <a:stretch/>
        </p:blipFill>
        <p:spPr>
          <a:xfrm>
            <a:off x="662316" y="4438435"/>
            <a:ext cx="1726969" cy="16533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0C1073-0A67-43CE-911D-0DE5C29F02AE}"/>
              </a:ext>
            </a:extLst>
          </p:cNvPr>
          <p:cNvSpPr txBox="1"/>
          <p:nvPr/>
        </p:nvSpPr>
        <p:spPr>
          <a:xfrm>
            <a:off x="1081288" y="6202146"/>
            <a:ext cx="88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přeslen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CBE996-E38F-4963-982E-30D97C17EEB9}"/>
              </a:ext>
            </a:extLst>
          </p:cNvPr>
          <p:cNvSpPr txBox="1"/>
          <p:nvPr/>
        </p:nvSpPr>
        <p:spPr>
          <a:xfrm>
            <a:off x="4345968" y="6254279"/>
            <a:ext cx="1470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textilní závaží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26E3D01-624B-4692-B10D-26FF32C7E0B3}"/>
              </a:ext>
            </a:extLst>
          </p:cNvPr>
          <p:cNvSpPr txBox="1"/>
          <p:nvPr/>
        </p:nvSpPr>
        <p:spPr>
          <a:xfrm>
            <a:off x="9494278" y="5656460"/>
            <a:ext cx="19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různé druhy vazeb</a:t>
            </a:r>
          </a:p>
        </p:txBody>
      </p:sp>
    </p:spTree>
    <p:extLst>
      <p:ext uri="{BB962C8B-B14F-4D97-AF65-F5344CB8AC3E}">
        <p14:creationId xmlns:p14="http://schemas.microsoft.com/office/powerpoint/2010/main" val="3985910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idx="1"/>
          </p:nvPr>
        </p:nvSpPr>
        <p:spPr>
          <a:xfrm>
            <a:off x="566535" y="724015"/>
            <a:ext cx="11640621" cy="6498717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Broušené industrie  (BI):</a:t>
            </a:r>
          </a:p>
          <a:p>
            <a:pPr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sekery (ploché), sekeromlaty, </a:t>
            </a:r>
            <a:r>
              <a:rPr lang="cs-CZ" altLang="cs-CZ" sz="1800" dirty="0" err="1"/>
              <a:t>kopytovité</a:t>
            </a:r>
            <a:r>
              <a:rPr lang="cs-CZ" altLang="cs-CZ" sz="1800" dirty="0"/>
              <a:t> klíny, diskovité mlaty </a:t>
            </a:r>
          </a:p>
          <a:p>
            <a:pPr>
              <a:buFontTx/>
              <a:buNone/>
            </a:pPr>
            <a:r>
              <a:rPr lang="cs-CZ" altLang="cs-CZ" sz="1800" dirty="0"/>
              <a:t>      –  většinou velmi kvalitně broušené nástroje</a:t>
            </a:r>
          </a:p>
          <a:p>
            <a:pPr>
              <a:buFontTx/>
              <a:buNone/>
            </a:pPr>
            <a:r>
              <a:rPr lang="cs-CZ" altLang="cs-CZ" sz="1800" dirty="0"/>
              <a:t>      –  materiál: amfibolitické břidlice, amfiboly a jemnozrnný krystalový </a:t>
            </a:r>
            <a:r>
              <a:rPr lang="cs-CZ" altLang="cs-CZ" sz="1800" dirty="0" err="1"/>
              <a:t>tuff</a:t>
            </a:r>
            <a:r>
              <a:rPr lang="cs-CZ" altLang="cs-CZ" sz="1800" dirty="0"/>
              <a:t> </a:t>
            </a:r>
          </a:p>
          <a:p>
            <a:pPr>
              <a:buFontTx/>
              <a:buNone/>
            </a:pPr>
            <a:r>
              <a:rPr lang="cs-CZ" altLang="cs-CZ" sz="1800" dirty="0"/>
              <a:t>      –  v pohřebním kontextu a v depotech</a:t>
            </a:r>
            <a:endParaRPr lang="cs-CZ" alt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Štípaná industrie  (ŠI):</a:t>
            </a:r>
          </a:p>
          <a:p>
            <a:pPr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čepelové industrie:  srpové čepele, pilky, vrtáky, dlátka, </a:t>
            </a:r>
            <a:r>
              <a:rPr lang="cs-CZ" altLang="cs-CZ" sz="1800" dirty="0" err="1"/>
              <a:t>krabadla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drasadla</a:t>
            </a:r>
            <a:r>
              <a:rPr lang="cs-CZ" altLang="cs-CZ" sz="1800" dirty="0"/>
              <a:t>, příčné </a:t>
            </a:r>
            <a:r>
              <a:rPr lang="cs-CZ" altLang="cs-CZ" sz="1800" dirty="0" err="1"/>
              <a:t>lichob</a:t>
            </a:r>
            <a:r>
              <a:rPr lang="cs-CZ" altLang="cs-CZ" sz="1800" dirty="0"/>
              <a:t>. šipky aj. </a:t>
            </a:r>
          </a:p>
          <a:p>
            <a:pPr>
              <a:buFontTx/>
              <a:buNone/>
            </a:pPr>
            <a:r>
              <a:rPr lang="cs-CZ" altLang="cs-CZ" sz="1800" dirty="0"/>
              <a:t>      –  materiál: baltský pazourek, čokoládový pazourek, bavorský pruhovaný rohovec (</a:t>
            </a:r>
            <a:r>
              <a:rPr lang="cs-CZ" altLang="cs-CZ" sz="1800" dirty="0" err="1"/>
              <a:t>plattensilex</a:t>
            </a:r>
            <a:r>
              <a:rPr lang="cs-CZ" altLang="cs-CZ" sz="1800" dirty="0"/>
              <a:t>), </a:t>
            </a:r>
          </a:p>
          <a:p>
            <a:pPr>
              <a:buFontTx/>
              <a:buNone/>
            </a:pPr>
            <a:r>
              <a:rPr lang="cs-CZ" altLang="cs-CZ" sz="1800" dirty="0"/>
              <a:t>          křemence - tušimický, bečovský, </a:t>
            </a:r>
            <a:r>
              <a:rPr lang="cs-CZ" altLang="cs-CZ" sz="1800" dirty="0" err="1"/>
              <a:t>skršínský</a:t>
            </a:r>
            <a:r>
              <a:rPr lang="cs-CZ" altLang="cs-CZ" sz="1800" dirty="0"/>
              <a:t> a Český kras </a:t>
            </a:r>
          </a:p>
          <a:p>
            <a:pPr>
              <a:buFontTx/>
              <a:buNone/>
            </a:pPr>
            <a:r>
              <a:rPr lang="cs-CZ" altLang="cs-CZ" sz="1800" dirty="0"/>
              <a:t>      –  technologie: čepele jsou odbíjeny z jader </a:t>
            </a:r>
          </a:p>
          <a:p>
            <a:pPr>
              <a:buFontTx/>
              <a:buNone/>
            </a:pPr>
            <a:r>
              <a:rPr lang="cs-CZ" altLang="cs-CZ" sz="1800" dirty="0"/>
              <a:t>      –  na srpových čepelích naleštění pracovní hrany kyselinou křemičitou ze stonků žatých plodin (skládané ostří) </a:t>
            </a:r>
            <a:endParaRPr lang="cs-CZ" altLang="cs-CZ" sz="1800" b="1" dirty="0"/>
          </a:p>
          <a:p>
            <a:r>
              <a:rPr lang="cs-CZ" altLang="cs-CZ" sz="1800" b="1" dirty="0" err="1">
                <a:solidFill>
                  <a:srgbClr val="FF0000"/>
                </a:solidFill>
              </a:rPr>
              <a:t>Spondylové</a:t>
            </a:r>
            <a:r>
              <a:rPr lang="cs-CZ" altLang="cs-CZ" sz="1800" b="1" dirty="0">
                <a:solidFill>
                  <a:srgbClr val="FF0000"/>
                </a:solidFill>
              </a:rPr>
              <a:t> šperky: </a:t>
            </a:r>
          </a:p>
          <a:p>
            <a:pPr marL="0" indent="0">
              <a:buNone/>
            </a:pPr>
            <a:r>
              <a:rPr lang="cs-CZ" altLang="cs-CZ" sz="1800" dirty="0"/>
              <a:t>     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závěsky různého tvaru:  terčovité, pravoúhlé, </a:t>
            </a:r>
            <a:r>
              <a:rPr lang="cs-CZ" altLang="cs-CZ" sz="1800" dirty="0" err="1"/>
              <a:t>dvojkřídlé</a:t>
            </a:r>
            <a:r>
              <a:rPr lang="cs-CZ" altLang="cs-CZ" sz="1800" dirty="0"/>
              <a:t>, trubičky</a:t>
            </a:r>
            <a:endParaRPr lang="cs-CZ" alt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Kostěná a parohová industrie  (KPI):   </a:t>
            </a:r>
            <a:r>
              <a:rPr lang="cs-CZ" altLang="cs-CZ" sz="1800" dirty="0"/>
              <a:t>špachtle, mlaty, pouzdra a topůrka sekerek </a:t>
            </a:r>
          </a:p>
          <a:p>
            <a:pPr>
              <a:buFontTx/>
              <a:buNone/>
            </a:pPr>
            <a:endParaRPr lang="cs-CZ" altLang="cs-CZ" sz="1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059" y="4994688"/>
            <a:ext cx="2549004" cy="15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765" y="115888"/>
            <a:ext cx="9739744" cy="1143000"/>
          </a:xfrm>
        </p:spPr>
        <p:txBody>
          <a:bodyPr/>
          <a:lstStyle/>
          <a:p>
            <a:r>
              <a:rPr lang="cs-CZ" altLang="cs-CZ" sz="3200" b="1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Šíření neolitické </a:t>
            </a:r>
            <a:r>
              <a:rPr lang="cs-CZ" altLang="cs-CZ" sz="3200" b="1" dirty="0" err="1">
                <a:solidFill>
                  <a:srgbClr val="FF0000"/>
                </a:solidFill>
              </a:rPr>
              <a:t>kulturydo</a:t>
            </a:r>
            <a:r>
              <a:rPr lang="cs-CZ" altLang="cs-CZ" sz="3200" b="1" dirty="0">
                <a:solidFill>
                  <a:srgbClr val="FF0000"/>
                </a:solidFill>
              </a:rPr>
              <a:t> Evropy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idx="1"/>
          </p:nvPr>
        </p:nvSpPr>
        <p:spPr>
          <a:xfrm>
            <a:off x="383193" y="1258887"/>
            <a:ext cx="12377309" cy="6302893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1.  </a:t>
            </a:r>
            <a:r>
              <a:rPr lang="cs-CZ" altLang="cs-CZ" sz="1800" b="1" u="sng" dirty="0"/>
              <a:t>Teorie „</a:t>
            </a:r>
            <a:r>
              <a:rPr lang="cs-CZ" altLang="cs-CZ" sz="1800" b="1" u="sng" dirty="0" err="1"/>
              <a:t>démické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difůze</a:t>
            </a:r>
            <a:r>
              <a:rPr lang="cs-CZ" altLang="cs-CZ" sz="1800" b="1" u="sng" dirty="0"/>
              <a:t>“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80. léta:  </a:t>
            </a:r>
            <a:r>
              <a:rPr lang="it-IT" sz="1800" dirty="0"/>
              <a:t>A. J. Ammerman a L. L. Cavalli-Sforz</a:t>
            </a:r>
            <a:r>
              <a:rPr lang="cs-CZ" sz="1800" dirty="0"/>
              <a:t>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–  fyzický příchod z Předního východu:  a)  podél Jadranu a Středozemního moře k Atlantiku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b)  přes Balkán až do střední a západní Evropy</a:t>
            </a:r>
            <a:endParaRPr lang="cs-CZ" altLang="cs-CZ" sz="1800" b="1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migrační  (alochtonní)  –   fyzické šíření obyvatelstva s hotovou kulturou do Evropy                                                                              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domácí (autochtonní)  –   kontakty </a:t>
            </a:r>
            <a:r>
              <a:rPr lang="cs-CZ" altLang="cs-CZ" sz="1800" dirty="0" err="1"/>
              <a:t>neolitců</a:t>
            </a:r>
            <a:r>
              <a:rPr lang="cs-CZ" altLang="cs-CZ" sz="1800" dirty="0"/>
              <a:t> s domácími </a:t>
            </a:r>
            <a:r>
              <a:rPr lang="cs-CZ" altLang="cs-CZ" sz="1800" dirty="0" err="1"/>
              <a:t>mezolitci</a:t>
            </a: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2.  </a:t>
            </a:r>
            <a:r>
              <a:rPr lang="cs-CZ" altLang="cs-CZ" sz="1800" b="1" u="sng" dirty="0"/>
              <a:t>Teorie „kulturní </a:t>
            </a:r>
            <a:r>
              <a:rPr lang="cs-CZ" altLang="cs-CZ" sz="1800" b="1" u="sng" dirty="0" err="1"/>
              <a:t>difůze</a:t>
            </a:r>
            <a:r>
              <a:rPr lang="cs-CZ" altLang="cs-CZ" sz="1800" b="1" u="sng" dirty="0"/>
              <a:t>“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80. léta:  </a:t>
            </a:r>
            <a:r>
              <a:rPr lang="cs-CZ" sz="1800" dirty="0"/>
              <a:t>R. </a:t>
            </a:r>
            <a:r>
              <a:rPr lang="cs-CZ" sz="1800" dirty="0" err="1"/>
              <a:t>Dennel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přenos kulturních zvyklostí mezolitickými populacemi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–  zemědělství se šířilo jako kulturní znalost </a:t>
            </a:r>
            <a:endParaRPr lang="cs-CZ" altLang="cs-CZ" sz="1800" b="1" u="sng" dirty="0"/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Dnes</a:t>
            </a:r>
            <a:r>
              <a:rPr lang="cs-CZ" altLang="cs-CZ" sz="1800" dirty="0"/>
              <a:t>   –   1.  malé skupinky neolitických obyvatel:   soužití s </a:t>
            </a:r>
            <a:r>
              <a:rPr lang="cs-CZ" altLang="cs-CZ" sz="1800" dirty="0" err="1"/>
              <a:t>mezolitci</a:t>
            </a:r>
            <a:r>
              <a:rPr lang="cs-CZ" altLang="cs-CZ" sz="1800" dirty="0"/>
              <a:t> 1000 a více let </a:t>
            </a:r>
          </a:p>
          <a:p>
            <a:pPr marL="0" indent="0">
              <a:buNone/>
            </a:pPr>
            <a:r>
              <a:rPr lang="cs-CZ" altLang="cs-CZ" sz="1800" dirty="0"/>
              <a:t>                –   2.  mísení s </a:t>
            </a:r>
            <a:r>
              <a:rPr lang="cs-CZ" altLang="cs-CZ" sz="1800" dirty="0" err="1"/>
              <a:t>mezolitci</a:t>
            </a:r>
            <a:r>
              <a:rPr lang="cs-CZ" altLang="cs-CZ" sz="1800" dirty="0"/>
              <a:t> ukončeno cca 4000 př.n.l.:  podíl DNA </a:t>
            </a:r>
            <a:r>
              <a:rPr lang="cs-CZ" altLang="cs-CZ" sz="1800" dirty="0" err="1"/>
              <a:t>neolitců</a:t>
            </a:r>
            <a:r>
              <a:rPr lang="cs-CZ" altLang="cs-CZ" sz="1800" dirty="0"/>
              <a:t>  a </a:t>
            </a:r>
            <a:r>
              <a:rPr lang="cs-CZ" altLang="cs-CZ" sz="1800" dirty="0" err="1"/>
              <a:t>mezolitců</a:t>
            </a:r>
            <a:r>
              <a:rPr lang="cs-CZ" altLang="cs-CZ" sz="1800" dirty="0"/>
              <a:t>   10 – 30 %</a:t>
            </a:r>
          </a:p>
          <a:p>
            <a:pPr marL="0" indent="0">
              <a:buNone/>
            </a:pPr>
            <a:r>
              <a:rPr lang="cs-CZ" altLang="cs-CZ" sz="1800" dirty="0"/>
              <a:t>                –   3.  tzv. stepní komponenta (</a:t>
            </a:r>
            <a:r>
              <a:rPr lang="cs-CZ" altLang="cs-CZ" sz="1800" dirty="0" err="1"/>
              <a:t>steppe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ancestry</a:t>
            </a:r>
            <a:r>
              <a:rPr lang="cs-CZ" altLang="cs-CZ" sz="1800" dirty="0"/>
              <a:t>):   pastevci z černomořsko-kaspických stepí  (jámová kultura, 3000 tis.)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151640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neolit-nastr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1" y="640741"/>
            <a:ext cx="7433509" cy="55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5" y="788324"/>
            <a:ext cx="4100945" cy="52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704109" y="0"/>
            <a:ext cx="4488873" cy="1143000"/>
          </a:xfrm>
        </p:spPr>
        <p:txBody>
          <a:bodyPr/>
          <a:lstStyle/>
          <a:p>
            <a:r>
              <a:rPr lang="cs-CZ" altLang="cs-CZ" sz="3200" b="1" dirty="0"/>
              <a:t>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idx="1"/>
          </p:nvPr>
        </p:nvSpPr>
        <p:spPr>
          <a:xfrm>
            <a:off x="0" y="1474067"/>
            <a:ext cx="10861963" cy="5911848"/>
          </a:xfrm>
        </p:spPr>
        <p:txBody>
          <a:bodyPr>
            <a:normAutofit fontScale="92500" lnSpcReduction="20000"/>
          </a:bodyPr>
          <a:lstStyle/>
          <a:p>
            <a:pPr marL="609600" indent="-609600"/>
            <a:r>
              <a:rPr lang="cs-CZ" altLang="cs-CZ" sz="1800" b="1" u="sng" dirty="0"/>
              <a:t>Tvary</a:t>
            </a:r>
            <a:r>
              <a:rPr lang="cs-CZ" altLang="cs-CZ" sz="1800" dirty="0"/>
              <a:t> – 3 základní skupiny:   1.  polokulovité nádoby s esovitým okrajem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2.  misky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3.  amforovité tvary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Materiál</a:t>
            </a:r>
            <a:r>
              <a:rPr lang="cs-CZ" altLang="cs-CZ" sz="1800" dirty="0"/>
              <a:t>  –  na celém území typická organická příměs v keramické hmotě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Výzdoba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ve starším období řada lokálních výzdobných stylů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a)  důlky pod okrajem, přesekávané pupky, </a:t>
            </a:r>
            <a:r>
              <a:rPr lang="cs-CZ" altLang="cs-CZ" sz="1800" dirty="0" err="1"/>
              <a:t>barbotino</a:t>
            </a: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           b)  rytá motivy:  meandry, klikatky, obloučky, vlnice,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c)  leštěná:  </a:t>
            </a:r>
            <a:r>
              <a:rPr lang="cs-CZ" altLang="cs-CZ" sz="1800" dirty="0" err="1"/>
              <a:t>vlešťování</a:t>
            </a:r>
            <a:r>
              <a:rPr lang="cs-CZ" altLang="cs-CZ" sz="1800" dirty="0"/>
              <a:t>, kanelování (žlábkování)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Výzdobné techniky</a:t>
            </a:r>
            <a:r>
              <a:rPr lang="cs-CZ" altLang="cs-CZ" sz="1800" u="sng" dirty="0"/>
              <a:t>:</a:t>
            </a:r>
            <a:r>
              <a:rPr lang="cs-CZ" altLang="cs-CZ" sz="1800" dirty="0"/>
              <a:t>  a)  západní s vyplňovanou páskou (Čechy až Porýní)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b)  východní s notovou výzdobou (Morava, Č. a </a:t>
            </a:r>
            <a:r>
              <a:rPr lang="cs-CZ" altLang="cs-CZ" sz="1800" dirty="0" err="1"/>
              <a:t>jz.S</a:t>
            </a:r>
            <a:r>
              <a:rPr lang="cs-CZ" altLang="cs-CZ" sz="1800" dirty="0"/>
              <a:t>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– v mladším období dochází k rozpadu: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a) na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 –  </a:t>
            </a:r>
            <a:r>
              <a:rPr lang="cs-CZ" altLang="cs-CZ" sz="1800" dirty="0" err="1"/>
              <a:t>želiezovská</a:t>
            </a:r>
            <a:r>
              <a:rPr lang="cs-CZ" altLang="cs-CZ" sz="1800" dirty="0"/>
              <a:t> výzdoba:   svazky linií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b)  na západě  –  vyplňování pásek svazky rýh,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–  malování barevnou hlinkou</a:t>
            </a:r>
          </a:p>
          <a:p>
            <a:pPr marL="609600" indent="-609600">
              <a:buNone/>
            </a:pPr>
            <a:r>
              <a:rPr lang="cs-CZ" altLang="cs-CZ" sz="1800" dirty="0"/>
              <a:t>         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10" y="571500"/>
            <a:ext cx="4437728" cy="58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 descr="linearni-keram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2" y="-6710"/>
            <a:ext cx="5818934" cy="68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5" name="Picture 7" descr="6NEOLI~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6" y="2528385"/>
            <a:ext cx="2952750" cy="2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8" descr="n1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6" y="4769358"/>
            <a:ext cx="295275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7" name="Picture 9" descr="n1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9" y="155577"/>
            <a:ext cx="2663825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5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3026111" y="304800"/>
            <a:ext cx="4114800" cy="1143000"/>
          </a:xfrm>
        </p:spPr>
        <p:txBody>
          <a:bodyPr/>
          <a:lstStyle/>
          <a:p>
            <a:r>
              <a:rPr lang="cs-CZ" altLang="cs-CZ" sz="3200" b="1" dirty="0"/>
              <a:t>       </a:t>
            </a:r>
            <a:r>
              <a:rPr lang="cs-CZ" altLang="cs-CZ" sz="3200" b="1" dirty="0">
                <a:solidFill>
                  <a:srgbClr val="FF0000"/>
                </a:solidFill>
              </a:rPr>
              <a:t>Šárecký stupeň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idx="1"/>
          </p:nvPr>
        </p:nvSpPr>
        <p:spPr>
          <a:xfrm>
            <a:off x="456336" y="1037690"/>
            <a:ext cx="8977744" cy="582031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b="1" u="sng" dirty="0"/>
              <a:t>                      </a:t>
            </a:r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původně typ, dnes chronologický stupeň pozdní závěrečné fáze vývoje lineární </a:t>
            </a:r>
          </a:p>
          <a:p>
            <a:pPr marL="0" indent="0">
              <a:buNone/>
            </a:pPr>
            <a:r>
              <a:rPr lang="cs-CZ" altLang="cs-CZ" sz="1800" dirty="0"/>
              <a:t>                     keramiky a současně jako přechodný stupeň ke kultuře vypíchané</a:t>
            </a:r>
          </a:p>
          <a:p>
            <a:pPr marL="0" indent="0">
              <a:buNone/>
            </a:pPr>
            <a:r>
              <a:rPr lang="cs-CZ" altLang="cs-CZ" sz="1800" dirty="0"/>
              <a:t>                  – podle lokality Praha-Šárka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Původ</a:t>
            </a:r>
            <a:r>
              <a:rPr lang="cs-CZ" altLang="cs-CZ" sz="1800" dirty="0"/>
              <a:t>  –  patrně v Čechách,  na Moravě je cizí (nepřekračuje tok Moravy a je o něco mladší)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Vývoj</a:t>
            </a:r>
            <a:r>
              <a:rPr lang="cs-CZ" altLang="cs-CZ" sz="1800" dirty="0"/>
              <a:t>  –  na Moravě není zmapován a nejsou určeny chronologické a genetické vztahy </a:t>
            </a:r>
          </a:p>
          <a:p>
            <a:pPr marL="0" indent="0">
              <a:buNone/>
            </a:pPr>
            <a:r>
              <a:rPr lang="cs-CZ" altLang="cs-CZ" sz="1800" dirty="0"/>
              <a:t>                –  na Moravě je ovlivněna </a:t>
            </a:r>
            <a:r>
              <a:rPr lang="cs-CZ" altLang="cs-CZ" sz="1800" dirty="0" err="1"/>
              <a:t>želiezovskou</a:t>
            </a:r>
            <a:r>
              <a:rPr lang="cs-CZ" altLang="cs-CZ" sz="1800" dirty="0"/>
              <a:t> skupinou ze Slovenska</a:t>
            </a:r>
          </a:p>
          <a:p>
            <a:pPr marL="0" indent="0">
              <a:buNone/>
            </a:pPr>
            <a:r>
              <a:rPr lang="cs-CZ" altLang="cs-CZ" sz="1800" dirty="0"/>
              <a:t>                     (</a:t>
            </a:r>
            <a:r>
              <a:rPr lang="cs-CZ" altLang="cs-CZ" sz="1800" dirty="0" err="1"/>
              <a:t>Želiezovská</a:t>
            </a:r>
            <a:r>
              <a:rPr lang="cs-CZ" altLang="cs-CZ" sz="1800" dirty="0"/>
              <a:t> – Šárecká sídliště jsou částečně časově shodné)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dirty="0"/>
              <a:t>3 sídelní oblasti v Čechách a na Moravě:   a)  západočeská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b)  východočeská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c)  moravská</a:t>
            </a:r>
          </a:p>
        </p:txBody>
      </p:sp>
      <p:pic>
        <p:nvPicPr>
          <p:cNvPr id="71686" name="Picture 6" descr="imagesCAZ11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12" y="876300"/>
            <a:ext cx="2190750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imagesCAR9WXAA"/>
          <p:cNvPicPr>
            <a:picLocks noChangeAspect="1" noChangeArrowheads="1"/>
          </p:cNvPicPr>
          <p:nvPr/>
        </p:nvPicPr>
        <p:blipFill>
          <a:blip r:embed="rId3">
            <a:lum bright="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61" y="3969474"/>
            <a:ext cx="2184400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44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keramika-sareckeho-stup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2" y="0"/>
            <a:ext cx="5389417" cy="65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5" y="3101916"/>
            <a:ext cx="3729644" cy="2797233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73184" y="387929"/>
            <a:ext cx="5694216" cy="1981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       Keramika šáreckého stupně </a:t>
            </a:r>
          </a:p>
          <a:p>
            <a:endParaRPr lang="cs-CZ" altLang="cs-CZ" sz="3200" b="1" dirty="0"/>
          </a:p>
          <a:p>
            <a:r>
              <a:rPr lang="cs-CZ" altLang="cs-CZ" sz="2400" dirty="0"/>
              <a:t>                    –  </a:t>
            </a:r>
            <a:r>
              <a:rPr lang="cs-CZ" sz="2400" dirty="0"/>
              <a:t>náběh na hrdlo </a:t>
            </a:r>
          </a:p>
          <a:p>
            <a:r>
              <a:rPr lang="cs-CZ" sz="2400" dirty="0"/>
              <a:t>                    –  vpichy na linii </a:t>
            </a:r>
          </a:p>
          <a:p>
            <a:r>
              <a:rPr lang="cs-CZ" sz="2400" dirty="0"/>
              <a:t>                    –  tuhování povrchu</a:t>
            </a:r>
            <a:r>
              <a:rPr lang="cs-CZ" altLang="cs-CZ" sz="2400" dirty="0"/>
              <a:t> 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0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98871"/>
            <a:ext cx="10370127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Želiezovská</a:t>
            </a:r>
            <a:r>
              <a:rPr lang="cs-CZ" altLang="cs-CZ" sz="3200" b="1" dirty="0">
                <a:solidFill>
                  <a:srgbClr val="FF0000"/>
                </a:solidFill>
              </a:rPr>
              <a:t> skupina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684085" y="1312864"/>
            <a:ext cx="11092279" cy="5545137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800" b="1" dirty="0"/>
              <a:t>Název </a:t>
            </a:r>
            <a:r>
              <a:rPr lang="cs-CZ" altLang="cs-CZ" sz="1800" dirty="0"/>
              <a:t>  –   podle lokality </a:t>
            </a:r>
            <a:r>
              <a:rPr lang="cs-CZ" altLang="cs-CZ" sz="1800" dirty="0" err="1"/>
              <a:t>Želiezovce</a:t>
            </a:r>
            <a:r>
              <a:rPr lang="cs-CZ" altLang="cs-CZ" sz="1800" dirty="0"/>
              <a:t> u Levic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Vývoj </a:t>
            </a:r>
            <a:r>
              <a:rPr lang="cs-CZ" altLang="cs-CZ" sz="1800" dirty="0"/>
              <a:t> –   reprezentuje mladší volutovou keramiku s ústředím na Slovensku a v Podunají </a:t>
            </a:r>
          </a:p>
          <a:p>
            <a:pPr marL="0" indent="0">
              <a:buNone/>
            </a:pPr>
            <a:r>
              <a:rPr lang="cs-CZ" altLang="cs-CZ" sz="1800" dirty="0"/>
              <a:t>                –   na Moravě a v Čechách se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 vyvíjela pomaleji než v Karpatské Kotlině </a:t>
            </a:r>
          </a:p>
          <a:p>
            <a:pPr marL="0" indent="0">
              <a:buNone/>
            </a:pPr>
            <a:r>
              <a:rPr lang="cs-CZ" altLang="cs-CZ" sz="1800" dirty="0"/>
              <a:t>                –   koncem II. st. moravské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 se transformovala do </a:t>
            </a:r>
            <a:r>
              <a:rPr lang="cs-CZ" altLang="cs-CZ" sz="1800" b="1" dirty="0" err="1"/>
              <a:t>želiezovského</a:t>
            </a:r>
            <a:r>
              <a:rPr lang="cs-CZ" altLang="cs-CZ" sz="1800" b="1" dirty="0"/>
              <a:t> stupně </a:t>
            </a:r>
          </a:p>
          <a:p>
            <a:pPr marL="0" indent="0">
              <a:buNone/>
            </a:pPr>
            <a:r>
              <a:rPr lang="cs-CZ" altLang="cs-CZ" sz="1800" dirty="0"/>
              <a:t>                –   na JZ Slovensku a v KK vystřídala mladší fázi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 jako samostatný kulturní celek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b="1" i="1" dirty="0"/>
              <a:t> </a:t>
            </a:r>
            <a:r>
              <a:rPr lang="cs-CZ" altLang="cs-CZ" sz="1800" dirty="0"/>
              <a:t>–  4 oblasti: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1.  Pomoraví – střední a levobřežní, </a:t>
            </a:r>
            <a:r>
              <a:rPr lang="cs-CZ" altLang="cs-CZ" sz="1800" dirty="0" err="1"/>
              <a:t>Poolšaví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2.  Opavsko – Velké Hoštice, Kravaře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3.  Dolní Pomoraví (</a:t>
            </a:r>
            <a:r>
              <a:rPr lang="cs-CZ" altLang="cs-CZ" sz="1800" dirty="0" err="1"/>
              <a:t>Turold</a:t>
            </a:r>
            <a:r>
              <a:rPr lang="cs-CZ" altLang="cs-CZ" sz="1800" dirty="0"/>
              <a:t>, Vedrovice, aj.)</a:t>
            </a:r>
            <a:endParaRPr lang="cs-CZ" altLang="cs-CZ" sz="1800" u="sng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</a:t>
            </a:r>
            <a:r>
              <a:rPr lang="cs-CZ" altLang="cs-CZ" sz="1800" b="1" dirty="0"/>
              <a:t>Čechy:     </a:t>
            </a:r>
            <a:r>
              <a:rPr lang="cs-CZ" altLang="cs-CZ" sz="1800" dirty="0"/>
              <a:t>4.  střední – Bylany, Únětice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Keramika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dokonale vypálená tenkostěnná keramika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rytá výzdoba dvojicemi a trojicemi rýh s příčnými vrypy a záseky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malování: červenou, žlutou a bílou barvou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povrch je dokonale vyleštěn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tvary:  globulární (kulovité) s nabíhajícím hrdlem, misky, amfory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4" name="Picture 4" descr="imagesCAV98AQ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r="13303"/>
          <a:stretch/>
        </p:blipFill>
        <p:spPr bwMode="auto">
          <a:xfrm>
            <a:off x="9476509" y="293535"/>
            <a:ext cx="2031406" cy="20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09" y="4352647"/>
            <a:ext cx="3417359" cy="22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sCAWUON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78" y="2502923"/>
            <a:ext cx="1865137" cy="20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9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043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Vypíchaná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5000/4900 - 4500/400 př. n. l. </a:t>
            </a:r>
            <a:br>
              <a:rPr lang="cs-CZ" altLang="cs-CZ" sz="2000" dirty="0">
                <a:solidFill>
                  <a:srgbClr val="FF0000"/>
                </a:solidFill>
              </a:rPr>
            </a:br>
            <a:r>
              <a:rPr lang="cs-CZ" altLang="cs-CZ" sz="2000" dirty="0">
                <a:solidFill>
                  <a:srgbClr val="FF0000"/>
                </a:solidFill>
              </a:rPr>
              <a:t>                  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Stichbandkeramik</a:t>
            </a:r>
            <a:r>
              <a:rPr lang="cs-CZ" altLang="cs-CZ" sz="2000" b="1" dirty="0">
                <a:solidFill>
                  <a:srgbClr val="FF0000"/>
                </a:solidFill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</a:rPr>
              <a:t>Stroked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Pottery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Culture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909" y="1935739"/>
            <a:ext cx="11707091" cy="50330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Vývoj</a:t>
            </a:r>
            <a:r>
              <a:rPr lang="cs-CZ" altLang="cs-CZ" sz="1800" dirty="0"/>
              <a:t>   –  navazuje na závěr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, rytou výzdobu nahrazuje vypíchaná výzdoba  (identifikační kulturní znak)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–  kulturní změna proběhla nejdříve v Čechách a o něco později i na Moravě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–  výměna stylu během dvou století:   5000-4800 př.n.l.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a)  nenásilným způsobem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b)  bez patrných etnických změn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–  Čechy náležely k centrální oblast, odkud se rozšířila na Moravu, do Rakouska a Slezska 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Rozšíření  </a:t>
            </a:r>
            <a:r>
              <a:rPr lang="cs-CZ" altLang="cs-CZ" sz="1800" dirty="0"/>
              <a:t>– od západní Evropy po Nizozemsko a Belgii, od dolního Poodří na severu až po střední Dunaj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u="sng" dirty="0"/>
              <a:t>3 oblasti</a:t>
            </a:r>
            <a:r>
              <a:rPr lang="cs-CZ" altLang="cs-CZ" sz="1800" dirty="0"/>
              <a:t>:    1. centrální:   Čechy, Bavorsko, Morava, střední Německo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2. západní:  Porýní, Francie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3. východní:   Polsko a přes Malopolsko na Slovensko</a:t>
            </a:r>
          </a:p>
        </p:txBody>
      </p:sp>
    </p:spTree>
    <p:extLst>
      <p:ext uri="{BB962C8B-B14F-4D97-AF65-F5344CB8AC3E}">
        <p14:creationId xmlns:p14="http://schemas.microsoft.com/office/powerpoint/2010/main" val="3952480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n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7" y="0"/>
            <a:ext cx="9047017" cy="67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53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 descr="vypichana-keram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303660"/>
            <a:ext cx="51435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 descr="imagesCA89KRI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3" y="790866"/>
            <a:ext cx="3926320" cy="542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55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06580" y="935183"/>
            <a:ext cx="11360727" cy="6199908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b="1" dirty="0"/>
              <a:t>Sídliště</a:t>
            </a:r>
            <a:r>
              <a:rPr lang="cs-CZ" altLang="cs-CZ" sz="2000" dirty="0"/>
              <a:t>  –  v blízkosti toků na sprašových půdách, mimo inundace (záplavové území)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                   –  v mladší fází osídleny i vyšší polohy pahorkatin (Třebíčsko)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                          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Sídlení  objekty</a:t>
            </a:r>
            <a:r>
              <a:rPr lang="cs-CZ" altLang="cs-CZ" sz="2000" dirty="0"/>
              <a:t>:   a)  starší fáze:   pravoúhlé chaty z 5ti řad kůlů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/>
              <a:t>                                     b)  mladší fáze:  domy lichoběžníkovitého půdorysu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Broušená industrie</a:t>
            </a:r>
            <a:r>
              <a:rPr lang="cs-CZ" altLang="cs-CZ" sz="2000" dirty="0"/>
              <a:t>    –   víceméně se neodlišuje od inventáře </a:t>
            </a:r>
            <a:r>
              <a:rPr lang="cs-CZ" altLang="cs-CZ" sz="2000" dirty="0" err="1"/>
              <a:t>LnK</a:t>
            </a:r>
            <a:endParaRPr lang="cs-CZ" altLang="cs-CZ" sz="2000" dirty="0"/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b="1" i="1" u="sng" dirty="0"/>
          </a:p>
          <a:p>
            <a:r>
              <a:rPr lang="cs-CZ" altLang="cs-CZ" sz="2000" b="1" dirty="0"/>
              <a:t>Kostěná industrie</a:t>
            </a:r>
            <a:r>
              <a:rPr lang="cs-CZ" altLang="cs-CZ" sz="2000" dirty="0"/>
              <a:t>  –  kostěné hroty, vícenásobné kolky k výzdobě keramiky, závěsky ze škeblí</a:t>
            </a:r>
          </a:p>
          <a:p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Pohřebiště</a:t>
            </a:r>
            <a:r>
              <a:rPr lang="cs-CZ" altLang="cs-CZ" sz="2000" dirty="0"/>
              <a:t>   –   jsou známy z Čech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na Moravě jen skupinky hrobů či jednotlivé  hroby na sídlištích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rozdíly v pohřbívání mezi jednotlivými pohřebišti i v ukládání mrtvých na jedné lokalitě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je otázkou, zda platila jednotná závazná pravidla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78258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11658" y="-76663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Molekulární genetika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254" y="1248900"/>
            <a:ext cx="11657745" cy="58357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Analýzy DNA</a:t>
            </a:r>
            <a:r>
              <a:rPr lang="cs-CZ" altLang="cs-CZ" sz="2000" dirty="0"/>
              <a:t>  –  němečtí a britští genetikové provedl genovou analýzu 24 koster nejstarších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zemědělců z období 5500 – 5000 př. n. l. z  16 lokalit (Ň, R, M, ČR, Slov. Aj.)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porovnal s 35ti tisíci vzorky DNA současných Evropanů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Výsledky </a:t>
            </a:r>
            <a:r>
              <a:rPr lang="cs-CZ" altLang="cs-CZ" sz="2000" dirty="0"/>
              <a:t> –  jen v 6ti vzorcích sekvence </a:t>
            </a:r>
            <a:r>
              <a:rPr lang="cs-CZ" altLang="cs-CZ" sz="2000" dirty="0" err="1"/>
              <a:t>haploskupiny</a:t>
            </a:r>
            <a:r>
              <a:rPr lang="cs-CZ" altLang="cs-CZ" sz="2000" dirty="0"/>
              <a:t> N1a:  typická pro zemědělce z Předního Východu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vliv prvních zemědělců byl malý  (0,2 %)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nově příchozí:  malé skupinky mužů-zemědělců, kteří měli potomky místními </a:t>
            </a:r>
            <a:r>
              <a:rPr lang="cs-CZ" altLang="cs-CZ" sz="2000" dirty="0" err="1"/>
              <a:t>mezolitkami</a:t>
            </a:r>
            <a:r>
              <a:rPr lang="cs-CZ" altLang="cs-CZ" sz="2000" dirty="0"/>
              <a:t>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 err="1"/>
              <a:t>Haak</a:t>
            </a:r>
            <a:r>
              <a:rPr lang="cs-CZ" altLang="cs-CZ" sz="2000" b="1" dirty="0"/>
              <a:t> W. et. al</a:t>
            </a:r>
            <a:r>
              <a:rPr lang="cs-CZ" altLang="cs-CZ" sz="2000" dirty="0"/>
              <a:t>.:  </a:t>
            </a:r>
            <a:r>
              <a:rPr lang="cs-CZ" altLang="cs-CZ" sz="2000" dirty="0" err="1"/>
              <a:t>Ancient</a:t>
            </a:r>
            <a:r>
              <a:rPr lang="cs-CZ" altLang="cs-CZ" sz="2000" dirty="0"/>
              <a:t> DNA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first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farmers</a:t>
            </a:r>
            <a:r>
              <a:rPr lang="cs-CZ" altLang="cs-CZ" sz="2000" dirty="0"/>
              <a:t> in 7500-year-old </a:t>
            </a:r>
            <a:r>
              <a:rPr lang="cs-CZ" altLang="cs-CZ" sz="2000" dirty="0" err="1"/>
              <a:t>Neolithic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sites</a:t>
            </a:r>
            <a:r>
              <a:rPr lang="cs-CZ" altLang="cs-CZ" sz="2000" dirty="0"/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Science 310, 2005, 1016-1018.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Iosif </a:t>
            </a:r>
            <a:r>
              <a:rPr lang="cs-CZ" altLang="cs-CZ" sz="2000" b="1" dirty="0" err="1"/>
              <a:t>Lazaridis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2014:  studie v časopise </a:t>
            </a:r>
            <a:r>
              <a:rPr lang="cs-CZ" altLang="cs-CZ" sz="2000" dirty="0" err="1"/>
              <a:t>Nature</a:t>
            </a:r>
            <a:r>
              <a:rPr lang="cs-CZ" alt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–  DNA nejstarších neolitických zemědělců v kontinentální Evropě je: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a)  shodná s DNA na Blízkém východě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b)  odlišuje se od původních mezolitických lovců-sběračů </a:t>
            </a:r>
          </a:p>
        </p:txBody>
      </p:sp>
    </p:spTree>
    <p:extLst>
      <p:ext uri="{BB962C8B-B14F-4D97-AF65-F5344CB8AC3E}">
        <p14:creationId xmlns:p14="http://schemas.microsoft.com/office/powerpoint/2010/main" val="31465110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163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546" y="955497"/>
            <a:ext cx="11630345" cy="62672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600" b="1" dirty="0"/>
              <a:t>1.</a:t>
            </a:r>
            <a:r>
              <a:rPr lang="cs-CZ" altLang="cs-CZ" sz="1600" dirty="0"/>
              <a:t>   </a:t>
            </a:r>
            <a:r>
              <a:rPr lang="cs-CZ" altLang="cs-CZ" sz="1800" b="1" dirty="0"/>
              <a:t>Kostrové   </a:t>
            </a:r>
            <a:r>
              <a:rPr lang="cs-CZ" altLang="cs-CZ" sz="1800" dirty="0"/>
              <a:t>–  častější v Čechách:   kostra ve skrčené poloze na boku (v hrobě většinou jedna kostra)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</a:t>
            </a:r>
            <a:r>
              <a:rPr lang="cs-CZ" altLang="cs-CZ" sz="1800" b="1" dirty="0"/>
              <a:t>Miskovice  </a:t>
            </a:r>
            <a:r>
              <a:rPr lang="cs-CZ" altLang="cs-CZ" sz="1800" dirty="0"/>
              <a:t>– okolo 100 H, jistých 61 – 18K + 43Ž)   –   kostrové:  na levém boku (starší)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–   žárové:  v jamce, někdy překryté nádobou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</a:t>
            </a:r>
            <a:r>
              <a:rPr lang="cs-CZ" altLang="cs-CZ" sz="1800" b="1" dirty="0"/>
              <a:t>Těšetice-Kyjovice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trojhrob</a:t>
            </a:r>
            <a:r>
              <a:rPr lang="cs-CZ" altLang="cs-CZ" sz="1800" dirty="0"/>
              <a:t>:  M+Ž+D, 7 nádob, okr v nádobě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Loděnice:</a:t>
            </a:r>
            <a:r>
              <a:rPr lang="cs-CZ" altLang="cs-CZ" sz="1800" dirty="0"/>
              <a:t>   částečné skelety v sídlištní jámě (druhotné pohřby)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2.</a:t>
            </a:r>
            <a:r>
              <a:rPr lang="cs-CZ" altLang="cs-CZ" sz="1800" dirty="0"/>
              <a:t>  </a:t>
            </a:r>
            <a:r>
              <a:rPr lang="cs-CZ" altLang="cs-CZ" sz="1800" b="1" dirty="0"/>
              <a:t>Žárová  </a:t>
            </a:r>
            <a:r>
              <a:rPr lang="cs-CZ" altLang="cs-CZ" sz="1800" dirty="0"/>
              <a:t>–  spíše na Moravě (jen ojedinělé hroby na sídlištích)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</a:t>
            </a:r>
            <a:r>
              <a:rPr lang="cs-CZ" altLang="cs-CZ" sz="1800" b="1" dirty="0"/>
              <a:t>Praha-Bubeneč</a:t>
            </a:r>
            <a:r>
              <a:rPr lang="cs-CZ" altLang="cs-CZ" sz="1800" dirty="0"/>
              <a:t>   –  16 H, nejstarší žárové pohřebiště u nás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–  průměr:  40 až 70 cm, jámové i popelnicové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–  bohatá výbava, až 14 nádob,  ŠI, BI aj.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</a:t>
            </a:r>
            <a:r>
              <a:rPr lang="cs-CZ" altLang="cs-CZ" sz="1800" b="1" dirty="0"/>
              <a:t>Těšetice-Kyjovice</a:t>
            </a:r>
            <a:r>
              <a:rPr lang="cs-CZ" altLang="cs-CZ" sz="1800" dirty="0"/>
              <a:t>  –  H5:  </a:t>
            </a:r>
            <a:r>
              <a:rPr lang="cs-CZ" altLang="cs-CZ" sz="1800" dirty="0" err="1"/>
              <a:t>polospálený</a:t>
            </a:r>
            <a:r>
              <a:rPr lang="cs-CZ" altLang="cs-CZ" sz="1800" dirty="0"/>
              <a:t> dětský skelet s 9ti </a:t>
            </a:r>
            <a:r>
              <a:rPr lang="cs-CZ" altLang="cs-CZ" sz="1800" dirty="0" err="1"/>
              <a:t>zrnotěrkami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3.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Birituální</a:t>
            </a:r>
            <a:r>
              <a:rPr lang="cs-CZ" altLang="cs-CZ" sz="1800" b="1" dirty="0"/>
              <a:t>  </a:t>
            </a:r>
            <a:r>
              <a:rPr lang="cs-CZ" altLang="cs-CZ" sz="1800" dirty="0"/>
              <a:t> –   </a:t>
            </a:r>
            <a:r>
              <a:rPr lang="cs-CZ" altLang="cs-CZ" sz="1800" b="1" dirty="0" err="1"/>
              <a:t>Plotiště</a:t>
            </a:r>
            <a:r>
              <a:rPr lang="cs-CZ" altLang="cs-CZ" sz="1800" b="1" dirty="0"/>
              <a:t> nad Labem </a:t>
            </a:r>
            <a:r>
              <a:rPr lang="cs-CZ" altLang="cs-CZ" sz="1800" dirty="0"/>
              <a:t> –  a)  kostrové:  ve skrč. Poloze, celkem 16 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b)  žárové:  jámové i v popelnicích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–  </a:t>
            </a:r>
            <a:r>
              <a:rPr lang="cs-CZ" altLang="cs-CZ" sz="1800" b="1" dirty="0"/>
              <a:t>Opavsko:</a:t>
            </a:r>
            <a:r>
              <a:rPr lang="cs-CZ" altLang="cs-CZ" sz="1800" dirty="0"/>
              <a:t>  Brumovice, Velké Hoštice  –  chudé, 2 až 3 nádoby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</a:t>
            </a:r>
          </a:p>
          <a:p>
            <a:pPr>
              <a:lnSpc>
                <a:spcPct val="80000"/>
              </a:lnSpc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731258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538538" cy="1143000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Rondely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</a:t>
            </a:r>
            <a:r>
              <a:rPr lang="cs-CZ" altLang="cs-CZ" sz="2700" b="1" dirty="0" err="1"/>
              <a:t>sociokultovní</a:t>
            </a:r>
            <a:r>
              <a:rPr lang="cs-CZ" altLang="cs-CZ" sz="2700" b="1" dirty="0"/>
              <a:t> objekty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idx="1"/>
          </p:nvPr>
        </p:nvSpPr>
        <p:spPr>
          <a:xfrm>
            <a:off x="595745" y="1825624"/>
            <a:ext cx="10758055" cy="4824557"/>
          </a:xfrm>
        </p:spPr>
        <p:txBody>
          <a:bodyPr/>
          <a:lstStyle/>
          <a:p>
            <a:r>
              <a:rPr lang="cs-CZ" altLang="cs-CZ" sz="2000" b="1" dirty="0"/>
              <a:t>Bylany</a:t>
            </a:r>
            <a:r>
              <a:rPr lang="cs-CZ" altLang="cs-CZ" sz="2000" dirty="0"/>
              <a:t>  –   společenské a kultovní shromaždiště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   1965: zjištěn, prozkoumán v 90. letech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   poloha:  mezi sídlištěm a pohřebištěm SZ obce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   2 kruhové příkopy:  Ø 90 a110 m, š. 2,5 - 3,5 m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–   4 vchody orientované dle světových stran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1800" b="1" dirty="0"/>
              <a:t>Broušená a štípaná industrie </a:t>
            </a:r>
          </a:p>
          <a:p>
            <a:pPr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sekery, sekeromlaty, </a:t>
            </a:r>
            <a:r>
              <a:rPr lang="cs-CZ" altLang="cs-CZ" sz="1800" dirty="0" err="1"/>
              <a:t>drasadla</a:t>
            </a:r>
            <a:r>
              <a:rPr lang="cs-CZ" altLang="cs-CZ" sz="1800" dirty="0"/>
              <a:t>, škrabadla, čepelky </a:t>
            </a:r>
          </a:p>
          <a:p>
            <a:pPr>
              <a:buFontTx/>
              <a:buNone/>
            </a:pPr>
            <a:r>
              <a:rPr lang="cs-CZ" altLang="cs-CZ" sz="1800" dirty="0"/>
              <a:t>     –  technologie:  vrtání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1800" b="1" dirty="0"/>
              <a:t>Mramorové náramky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mramor těžen v lokalitě Bílý kámen na Sázavě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–  objevují se i v hrobech</a:t>
            </a:r>
            <a:endParaRPr lang="cs-CZ" altLang="cs-CZ" sz="1800" b="1" dirty="0"/>
          </a:p>
          <a:p>
            <a:pPr>
              <a:buFontTx/>
              <a:buNone/>
            </a:pPr>
            <a:endParaRPr lang="cs-CZ" altLang="cs-CZ" sz="2000" dirty="0"/>
          </a:p>
        </p:txBody>
      </p:sp>
      <p:pic>
        <p:nvPicPr>
          <p:cNvPr id="61446" name="Picture 6" descr="rondel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9"/>
          <a:stretch/>
        </p:blipFill>
        <p:spPr bwMode="auto">
          <a:xfrm>
            <a:off x="7757036" y="3248970"/>
            <a:ext cx="4259854" cy="325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85B3B1-9053-434E-9DCD-B02AE693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75" y="207819"/>
            <a:ext cx="4411015" cy="28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825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845127" y="101889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Lengyelská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4400 – 4200 př. n. l.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idx="1"/>
          </p:nvPr>
        </p:nvSpPr>
        <p:spPr>
          <a:xfrm>
            <a:off x="346364" y="1723736"/>
            <a:ext cx="11845636" cy="5134264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Vznik</a:t>
            </a:r>
            <a:r>
              <a:rPr lang="cs-CZ" altLang="cs-CZ" sz="2000" dirty="0"/>
              <a:t>  –  na konci VK se na keramice projevují nové prvky </a:t>
            </a:r>
            <a:r>
              <a:rPr lang="cs-CZ" altLang="cs-CZ" sz="2000" dirty="0" err="1"/>
              <a:t>středodunajské</a:t>
            </a:r>
            <a:r>
              <a:rPr lang="cs-CZ" altLang="cs-CZ" sz="2000" dirty="0"/>
              <a:t> </a:t>
            </a:r>
            <a:r>
              <a:rPr lang="cs-CZ" altLang="cs-CZ" sz="2000" b="1" dirty="0" err="1"/>
              <a:t>lengyelské</a:t>
            </a:r>
            <a:r>
              <a:rPr lang="cs-CZ" altLang="cs-CZ" sz="2000" b="1" dirty="0"/>
              <a:t> kultury</a:t>
            </a:r>
          </a:p>
          <a:p>
            <a:r>
              <a:rPr lang="cs-CZ" altLang="cs-CZ" sz="2000" b="1" dirty="0"/>
              <a:t>Název</a:t>
            </a:r>
            <a:r>
              <a:rPr lang="cs-CZ" altLang="cs-CZ" sz="2000" dirty="0"/>
              <a:t>  –  podle opevněného sídliště Lengyel v jižním Maďarsku</a:t>
            </a:r>
            <a:endParaRPr lang="cs-CZ" altLang="cs-CZ" sz="2000" b="1" dirty="0"/>
          </a:p>
          <a:p>
            <a:r>
              <a:rPr lang="cs-CZ" altLang="cs-CZ" sz="2000" b="1" dirty="0"/>
              <a:t>Ústředí</a:t>
            </a:r>
            <a:r>
              <a:rPr lang="cs-CZ" altLang="cs-CZ" sz="2000" dirty="0"/>
              <a:t>  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na severním Balkánu, odkud se přes severní Maďarsko rozšířila na: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Slovensko:      </a:t>
            </a:r>
            <a:r>
              <a:rPr lang="cs-CZ" altLang="cs-CZ" sz="2000" b="1" dirty="0"/>
              <a:t>Kultura slovenské malované keramiky </a:t>
            </a:r>
            <a:r>
              <a:rPr lang="cs-CZ" altLang="cs-CZ" sz="2000" dirty="0"/>
              <a:t>(nejstarší stupeň 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vývoje)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jižní Moravu:  </a:t>
            </a:r>
            <a:r>
              <a:rPr lang="cs-CZ" altLang="cs-CZ" sz="2000" b="1" dirty="0"/>
              <a:t>Kultura moravské malované keramiky</a:t>
            </a:r>
            <a:r>
              <a:rPr lang="cs-CZ" altLang="cs-CZ" sz="2000" dirty="0"/>
              <a:t> (hranice:  Vyškovská a Napajedelská brána)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Poodří:            </a:t>
            </a:r>
            <a:r>
              <a:rPr lang="cs-CZ" altLang="cs-CZ" sz="2000" b="1" dirty="0"/>
              <a:t>Hornoslezská a dolnoslezská </a:t>
            </a:r>
            <a:r>
              <a:rPr lang="cs-CZ" altLang="cs-CZ" sz="2000" b="1" dirty="0" err="1"/>
              <a:t>lengyelská</a:t>
            </a:r>
            <a:r>
              <a:rPr lang="cs-CZ" altLang="cs-CZ" sz="2000" b="1" dirty="0"/>
              <a:t> skupina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r>
              <a:rPr lang="cs-CZ" altLang="cs-CZ" sz="2000" b="1" dirty="0"/>
              <a:t>1888  –  </a:t>
            </a:r>
            <a:r>
              <a:rPr lang="cs-CZ" altLang="cs-CZ" sz="2000" dirty="0"/>
              <a:t> první výzkumy v Maďarsku: </a:t>
            </a:r>
            <a:r>
              <a:rPr lang="cs-CZ" altLang="cs-CZ" sz="2000" b="1" dirty="0" err="1"/>
              <a:t>Maurus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Wosinszky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dirty="0"/>
              <a:t>další výzkumy:  </a:t>
            </a:r>
            <a:r>
              <a:rPr lang="cs-CZ" altLang="cs-CZ" sz="2000" b="1" dirty="0" err="1"/>
              <a:t>Nandor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Kalicz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sídliště a pohřebiště </a:t>
            </a:r>
            <a:r>
              <a:rPr lang="cs-CZ" altLang="cs-CZ" sz="2000" dirty="0" err="1"/>
              <a:t>Asót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681636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moravské malované keramiky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4800/4700 – 4500 př. n. l.</a:t>
            </a:r>
            <a:br>
              <a:rPr lang="cs-CZ" altLang="cs-CZ" sz="2200" b="1" dirty="0">
                <a:solidFill>
                  <a:srgbClr val="FF0000"/>
                </a:solidFill>
              </a:rPr>
            </a:b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6723" y="1767155"/>
            <a:ext cx="12113232" cy="5317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Součást kultur mladého neolitu:  komplexu </a:t>
            </a:r>
            <a:r>
              <a:rPr lang="cs-CZ" altLang="cs-CZ" sz="2000" dirty="0" err="1"/>
              <a:t>lengyelské</a:t>
            </a:r>
            <a:r>
              <a:rPr lang="cs-CZ" altLang="cs-CZ" sz="2000" dirty="0"/>
              <a:t> kultury z maďarského Podunají a Karpatské Kotliny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</a:t>
            </a:r>
            <a:r>
              <a:rPr lang="cs-CZ" altLang="cs-CZ" sz="2000" dirty="0"/>
              <a:t>  –  základ tvořilo místní domácí obyvatelstvo VK a pozdně </a:t>
            </a:r>
            <a:r>
              <a:rPr lang="cs-CZ" altLang="cs-CZ" sz="2000" dirty="0" err="1"/>
              <a:t>želiezovské</a:t>
            </a:r>
            <a:r>
              <a:rPr lang="cs-CZ" altLang="cs-CZ" sz="2000" dirty="0"/>
              <a:t> skupiny, které bylo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asimilováno nositeli MMK, kteří pronikli na jižní Moravu z rakouského a maďarského Podunají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Morava</a:t>
            </a:r>
            <a:r>
              <a:rPr lang="cs-CZ" altLang="cs-CZ" sz="2000" dirty="0"/>
              <a:t>   –  náleží k západní části 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okruhu (</a:t>
            </a:r>
            <a:r>
              <a:rPr lang="cs-CZ" altLang="cs-CZ" sz="2000" dirty="0" err="1"/>
              <a:t>sekunderní</a:t>
            </a:r>
            <a:r>
              <a:rPr lang="cs-CZ" altLang="cs-CZ" sz="2000" dirty="0"/>
              <a:t> centrum)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–  </a:t>
            </a:r>
            <a:r>
              <a:rPr lang="cs-CZ" altLang="cs-CZ" sz="2000" dirty="0" err="1"/>
              <a:t>lengyelský</a:t>
            </a:r>
            <a:r>
              <a:rPr lang="cs-CZ" altLang="cs-CZ" sz="2000" dirty="0"/>
              <a:t> lid postupoval podél Dunaje a v Dolním Rakousku se stočil na sever a přes Podyjí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postupoval k severu na Brněnsko, střední Moravu a do Slezska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Čechy</a:t>
            </a:r>
            <a:r>
              <a:rPr lang="cs-CZ" altLang="cs-CZ" sz="2000" dirty="0"/>
              <a:t>   –  MMK se zde objevuje v závěru vývoje VK (na sídlištích jako intruze)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–  v eneolitu (tj. v mladší fázi: II. </a:t>
            </a:r>
            <a:r>
              <a:rPr lang="cs-CZ" altLang="cs-CZ" sz="2000" dirty="0" err="1"/>
              <a:t>stupeňi</a:t>
            </a:r>
            <a:r>
              <a:rPr lang="cs-CZ" altLang="cs-CZ" sz="2000" dirty="0"/>
              <a:t> MMK, Lengyel IV.) dochází  k rozvoji osídlení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–  vznik samostatných osad (Praha-Střešovice)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52580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imagesCAN8THN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10"/>
          <a:stretch/>
        </p:blipFill>
        <p:spPr bwMode="auto">
          <a:xfrm>
            <a:off x="9516741" y="288689"/>
            <a:ext cx="2234754" cy="29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n1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5" y="132599"/>
            <a:ext cx="8853055" cy="66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sCAN8THN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9"/>
          <a:stretch/>
        </p:blipFill>
        <p:spPr bwMode="auto">
          <a:xfrm>
            <a:off x="9311764" y="3452092"/>
            <a:ext cx="2644708" cy="31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23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moravska-malovana-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82" y="258187"/>
            <a:ext cx="51435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Picture 6" descr="imagesCAU1Z5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76" y="631825"/>
            <a:ext cx="2409969" cy="203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imagesCAZBET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08" y="3106882"/>
            <a:ext cx="3395102" cy="33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398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891" y="0"/>
            <a:ext cx="6295179" cy="1325563"/>
          </a:xfrm>
        </p:spPr>
        <p:txBody>
          <a:bodyPr/>
          <a:lstStyle/>
          <a:p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664" y="1062634"/>
            <a:ext cx="10958945" cy="562537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I. Nížinná: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</a:t>
            </a:r>
            <a:r>
              <a:rPr lang="cs-CZ" altLang="cs-CZ" sz="1800" dirty="0"/>
              <a:t>1. </a:t>
            </a:r>
            <a:r>
              <a:rPr lang="cs-CZ" altLang="cs-CZ" sz="1800" b="1" dirty="0"/>
              <a:t>starší  </a:t>
            </a:r>
            <a:r>
              <a:rPr lang="cs-CZ" altLang="cs-CZ" sz="1800" dirty="0"/>
              <a:t> –  na sprašových půdách, neopevněné  osady někdy na starších sídlištích VK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–  u vodních toků, mívají 40-50 domů (200 lidí)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Těšetice-Kyjovice  - „</a:t>
            </a:r>
            <a:r>
              <a:rPr lang="cs-CZ" altLang="cs-CZ" sz="1800" dirty="0" err="1"/>
              <a:t>Sutny</a:t>
            </a:r>
            <a:r>
              <a:rPr lang="cs-CZ" altLang="cs-CZ" sz="1800" dirty="0"/>
              <a:t>“:   10 ha, rondel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Pavlov  -  „Horní Pole“,  Hluboké-</a:t>
            </a:r>
            <a:r>
              <a:rPr lang="cs-CZ" altLang="cs-CZ" sz="1800" dirty="0" err="1"/>
              <a:t>Mašůvky</a:t>
            </a:r>
            <a:r>
              <a:rPr lang="cs-CZ" altLang="cs-CZ" sz="1800" dirty="0"/>
              <a:t> – „</a:t>
            </a:r>
            <a:r>
              <a:rPr lang="cs-CZ" altLang="cs-CZ" sz="1800" dirty="0" err="1"/>
              <a:t>Nivky</a:t>
            </a:r>
            <a:r>
              <a:rPr lang="cs-CZ" altLang="cs-CZ" sz="1800" dirty="0"/>
              <a:t>“, „Padělky“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–   půdorysná dispozice:    a)  část sídelní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b)  část výrobní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c)   sakrální:  rondely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</a:t>
            </a:r>
            <a:r>
              <a:rPr lang="cs-CZ" altLang="cs-CZ" sz="1800" b="1" dirty="0"/>
              <a:t>2.  mladší  </a:t>
            </a:r>
            <a:r>
              <a:rPr lang="cs-CZ" altLang="cs-CZ" sz="1800" dirty="0"/>
              <a:t> –  bývají opevněna hrotitým příkopem (Seloutky, Hl. </a:t>
            </a:r>
            <a:r>
              <a:rPr lang="cs-CZ" altLang="cs-CZ" sz="1800" dirty="0" err="1"/>
              <a:t>Mašůvky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Sídelní objekty  </a:t>
            </a:r>
            <a:r>
              <a:rPr lang="cs-CZ" altLang="cs-CZ" sz="1800" dirty="0"/>
              <a:t> –  mírně zahloubené obdélného půdorysu kůlové konstrukce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–  rozměry:  5-6 m x 3-4 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–  o vzhledu informují hliněné modely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II.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Výšinná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valové opevnění, na Moravě 23  (Starý zámek u Jevišovic)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2132733"/>
            <a:ext cx="3616036" cy="43392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95" y="125997"/>
            <a:ext cx="2770909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6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2836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Rondely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327" y="1325563"/>
            <a:ext cx="11651673" cy="55324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1999: </a:t>
            </a:r>
            <a:r>
              <a:rPr lang="cs-CZ" altLang="cs-CZ" sz="2000" dirty="0"/>
              <a:t>   V. </a:t>
            </a:r>
            <a:r>
              <a:rPr lang="cs-CZ" altLang="cs-CZ" sz="2000" dirty="0" err="1"/>
              <a:t>Podborský</a:t>
            </a:r>
            <a:r>
              <a:rPr lang="cs-CZ" altLang="cs-CZ" sz="2000" dirty="0"/>
              <a:t>:  Pravěká </a:t>
            </a:r>
            <a:r>
              <a:rPr lang="cs-CZ" altLang="cs-CZ" sz="2000" dirty="0" err="1"/>
              <a:t>sociokultovní</a:t>
            </a:r>
            <a:r>
              <a:rPr lang="cs-CZ" altLang="cs-CZ" sz="2000" dirty="0"/>
              <a:t> architektura na Moravě. Brno.</a:t>
            </a:r>
            <a:endParaRPr lang="cs-CZ" altLang="cs-CZ" sz="20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Funkce</a:t>
            </a:r>
            <a:r>
              <a:rPr lang="cs-CZ" altLang="cs-CZ" sz="2000" dirty="0"/>
              <a:t>   –   kruhové kultovní objekty vymezené po obvodu příkopy a palisádami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–  astronomicky orientované vchody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–   výskyt:  od Porýní po Podunají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Několik typů:     </a:t>
            </a:r>
            <a:r>
              <a:rPr lang="cs-CZ" altLang="cs-CZ" sz="2000" dirty="0"/>
              <a:t>1.  typ Těšetice  -  4 vchody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2.  typ Bučany-</a:t>
            </a:r>
            <a:r>
              <a:rPr lang="cs-CZ" altLang="cs-CZ" sz="2000" dirty="0" err="1"/>
              <a:t>Svodín</a:t>
            </a:r>
            <a:r>
              <a:rPr lang="cs-CZ" altLang="cs-CZ" sz="2000" dirty="0"/>
              <a:t> (vchody se ven otevírají)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3.  typ Lochenice-</a:t>
            </a:r>
            <a:r>
              <a:rPr lang="cs-CZ" altLang="cs-CZ" sz="2000" dirty="0" err="1"/>
              <a:t>Unternberg</a:t>
            </a:r>
            <a:r>
              <a:rPr lang="cs-CZ" altLang="cs-CZ" sz="2000" dirty="0"/>
              <a:t>  (dvojité příkopy)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Rozměry</a:t>
            </a:r>
            <a:r>
              <a:rPr lang="cs-CZ" altLang="cs-CZ" sz="2000" dirty="0"/>
              <a:t>:   a)  malé  průměr:  40-70 m</a:t>
            </a:r>
            <a:endParaRPr lang="cs-CZ" altLang="cs-CZ" sz="20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b)  střední:             80-120 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c)  velké:                200 m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b="1" u="sng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Zástavba</a:t>
            </a:r>
            <a:r>
              <a:rPr lang="cs-CZ" altLang="cs-CZ" sz="2000" dirty="0"/>
              <a:t>   –  téměř žádná, lehčí kůlové stavby (Bulhary – větší)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49" y="3005589"/>
            <a:ext cx="4449645" cy="27810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861293" y="5952976"/>
            <a:ext cx="195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Těšetice – Kyjovice</a:t>
            </a:r>
          </a:p>
        </p:txBody>
      </p:sp>
    </p:spTree>
    <p:extLst>
      <p:ext uri="{BB962C8B-B14F-4D97-AF65-F5344CB8AC3E}">
        <p14:creationId xmlns:p14="http://schemas.microsoft.com/office/powerpoint/2010/main" val="457736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9872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 a hroby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4344" y="1399350"/>
            <a:ext cx="10986655" cy="55324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Pohřebiště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u nás nebyla zjištěna (Maďarsko-</a:t>
            </a:r>
            <a:r>
              <a:rPr lang="cs-CZ" altLang="cs-CZ" sz="1800" dirty="0" err="1"/>
              <a:t>Aszót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Lengyel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Svodín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Hroby</a:t>
            </a:r>
            <a:r>
              <a:rPr lang="cs-CZ" altLang="cs-CZ" sz="1800" dirty="0"/>
              <a:t>  –  v sídlištních jamách jak rituální, tak nerituální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–  oválné jámy, kostry ve skrčené i natažené poloze s orientací hlavy:  S – J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1.  Rituální: </a:t>
            </a:r>
            <a:r>
              <a:rPr lang="cs-CZ" altLang="cs-CZ" sz="1800" dirty="0"/>
              <a:t>  a)  kostrové:    Střelice-Bukovina:  dítě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Brno-Královo Pole:  žena se 4 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</a:t>
            </a:r>
            <a:r>
              <a:rPr lang="cs-CZ" altLang="cs-CZ" sz="1800" dirty="0" err="1"/>
              <a:t>Sněhotice</a:t>
            </a:r>
            <a:r>
              <a:rPr lang="cs-CZ" altLang="cs-CZ" sz="1800" dirty="0"/>
              <a:t> u Prostějova:  2 muži + pes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Medlov:  žena a dítě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Džbánice:   skrčenec s nádobou v klíně,  dítě se 4 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b)  žárové  –  vzácné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2.  Nerituální  </a:t>
            </a:r>
            <a:r>
              <a:rPr lang="cs-CZ" altLang="cs-CZ" sz="1800" dirty="0"/>
              <a:t>–  lidské kostry jsou vhozeny do sídlištních jam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Střelice-Bukovina:  na břiše s roztaženýma nohama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668949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Broušená industrie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 err="1"/>
              <a:t>Ia</a:t>
            </a:r>
            <a:r>
              <a:rPr lang="cs-CZ" altLang="cs-CZ" sz="2000" dirty="0"/>
              <a:t>   –  vyšší </a:t>
            </a:r>
            <a:r>
              <a:rPr lang="cs-CZ" altLang="cs-CZ" sz="2000" dirty="0" err="1"/>
              <a:t>kopytovité</a:t>
            </a:r>
            <a:r>
              <a:rPr lang="cs-CZ" altLang="cs-CZ" sz="2000" dirty="0"/>
              <a:t> klíny</a:t>
            </a:r>
          </a:p>
          <a:p>
            <a:pPr>
              <a:buNone/>
            </a:pPr>
            <a:r>
              <a:rPr lang="cs-CZ" altLang="cs-CZ" sz="2000" dirty="0"/>
              <a:t>          –  sekerky se symetrickým profilem a asymetricky sbroušeným ostřím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r>
              <a:rPr lang="cs-CZ" altLang="cs-CZ" sz="2000" dirty="0" err="1"/>
              <a:t>Ib</a:t>
            </a:r>
            <a:r>
              <a:rPr lang="cs-CZ" altLang="cs-CZ" sz="2000" dirty="0"/>
              <a:t>   –  </a:t>
            </a:r>
            <a:r>
              <a:rPr lang="cs-CZ" altLang="cs-CZ" sz="2000" dirty="0" err="1"/>
              <a:t>kopytovitý</a:t>
            </a:r>
            <a:r>
              <a:rPr lang="cs-CZ" altLang="cs-CZ" sz="2000" dirty="0"/>
              <a:t> klín s oblým trojúhelníkovitým profilem</a:t>
            </a:r>
          </a:p>
          <a:p>
            <a:pPr>
              <a:buNone/>
            </a:pPr>
            <a:r>
              <a:rPr lang="cs-CZ" altLang="cs-CZ" sz="2000" dirty="0"/>
              <a:t>          –  sekerky se symetrickým ostřím,</a:t>
            </a:r>
          </a:p>
          <a:p>
            <a:pPr>
              <a:buNone/>
            </a:pPr>
            <a:r>
              <a:rPr lang="cs-CZ" altLang="cs-CZ" sz="2000" dirty="0"/>
              <a:t>          –  sekeromlaty  – </a:t>
            </a:r>
            <a:r>
              <a:rPr lang="cs-CZ" altLang="cs-CZ" sz="2000" dirty="0" err="1"/>
              <a:t>symerické</a:t>
            </a:r>
            <a:r>
              <a:rPr lang="cs-CZ" altLang="cs-CZ" sz="2000" dirty="0"/>
              <a:t>, dlouhé, štíhlé s rovným týlem (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typu)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r>
              <a:rPr lang="cs-CZ" altLang="cs-CZ" sz="2000" dirty="0" err="1"/>
              <a:t>IIa</a:t>
            </a:r>
            <a:r>
              <a:rPr lang="cs-CZ" altLang="cs-CZ" sz="2000" dirty="0"/>
              <a:t>, b   –  sekerky lichoběžníkovitého tvaru se symetrickým i asymetrickým ostřím</a:t>
            </a:r>
          </a:p>
          <a:p>
            <a:pPr>
              <a:buNone/>
            </a:pPr>
            <a:r>
              <a:rPr lang="cs-CZ" altLang="cs-CZ" sz="2000" dirty="0"/>
              <a:t>              –   drobné sekerky se zúženým týlem</a:t>
            </a:r>
          </a:p>
          <a:p>
            <a:pPr>
              <a:buNone/>
            </a:pPr>
            <a:r>
              <a:rPr lang="cs-CZ" altLang="cs-CZ" sz="2000" dirty="0"/>
              <a:t>              –   </a:t>
            </a:r>
            <a:r>
              <a:rPr lang="cs-CZ" altLang="cs-CZ" sz="2000" dirty="0" err="1"/>
              <a:t>Kopytovité</a:t>
            </a:r>
            <a:r>
              <a:rPr lang="cs-CZ" altLang="cs-CZ" sz="2000" dirty="0"/>
              <a:t> klínky, sekeromlaty</a:t>
            </a:r>
          </a:p>
        </p:txBody>
      </p:sp>
    </p:spTree>
    <p:extLst>
      <p:ext uri="{BB962C8B-B14F-4D97-AF65-F5344CB8AC3E}">
        <p14:creationId xmlns:p14="http://schemas.microsoft.com/office/powerpoint/2010/main" val="180838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309" y="929110"/>
            <a:ext cx="11554691" cy="592889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Analýzy v ČR</a:t>
            </a:r>
            <a:r>
              <a:rPr lang="cs-CZ" altLang="cs-CZ" sz="2000" dirty="0"/>
              <a:t>  –  otázka podílu domácí populace lovců-sběračů na </a:t>
            </a:r>
            <a:r>
              <a:rPr lang="cs-CZ" altLang="cs-CZ" sz="2000" dirty="0" err="1"/>
              <a:t>neolitizaci</a:t>
            </a:r>
            <a:r>
              <a:rPr lang="cs-CZ" alt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–  fyzický podíl </a:t>
            </a:r>
            <a:r>
              <a:rPr lang="cs-CZ" altLang="cs-CZ" sz="2000" dirty="0" err="1"/>
              <a:t>neolitců</a:t>
            </a:r>
            <a:r>
              <a:rPr lang="cs-CZ" altLang="cs-CZ" sz="2000" dirty="0"/>
              <a:t> na genofond v ČR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–   DNA:  z krevních vzorků 180 mužů z 6ti lokalit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(Klatovy, Písek, Jindřichův  Hradec, Třebíč, Vyškov, Vsetín)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Výsledek  </a:t>
            </a:r>
            <a:r>
              <a:rPr lang="cs-CZ" altLang="cs-CZ" sz="2000" dirty="0"/>
              <a:t>–  1.  4/5 dnešních obyvatel Čech a Moravy (85 %) má své předky v mužské linii v období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mladšího či pozdního paleolitu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2.   přibližně 15 % je přímých potomků zemědělců z Předního východu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000" b="1" dirty="0"/>
              <a:t>Kráčmarová-</a:t>
            </a:r>
            <a:r>
              <a:rPr lang="cs-CZ" altLang="cs-CZ" sz="2000" b="1" dirty="0" err="1"/>
              <a:t>Bruchová</a:t>
            </a:r>
            <a:r>
              <a:rPr lang="cs-CZ" altLang="cs-CZ" sz="2000" b="1" dirty="0"/>
              <a:t>-Černý-</a:t>
            </a:r>
            <a:r>
              <a:rPr lang="cs-CZ" altLang="cs-CZ" sz="2000" b="1" dirty="0" err="1"/>
              <a:t>Brdička</a:t>
            </a:r>
            <a:r>
              <a:rPr lang="cs-CZ" altLang="cs-CZ" sz="2000" dirty="0"/>
              <a:t>:  Podíl „paleolitických“ versus „neolitických“ </a:t>
            </a:r>
            <a:r>
              <a:rPr lang="cs-CZ" altLang="cs-CZ" sz="2000" dirty="0" err="1"/>
              <a:t>haploskupin</a:t>
            </a:r>
            <a:r>
              <a:rPr lang="cs-CZ" altLang="cs-CZ" sz="2000" dirty="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chromozomu Y české populace, AR 2006, roč. 58, seš. 2, 237 </a:t>
            </a:r>
            <a:r>
              <a:rPr lang="cs-CZ" altLang="cs-CZ" sz="2000" dirty="0" err="1"/>
              <a:t>an</a:t>
            </a:r>
            <a:r>
              <a:rPr lang="cs-CZ" altLang="cs-CZ" sz="2000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dirty="0"/>
              <a:t>Lidská DNA se nejlépe dochovává v kosti skalní (</a:t>
            </a:r>
            <a:r>
              <a:rPr lang="cs-CZ" sz="2000" dirty="0"/>
              <a:t>os </a:t>
            </a:r>
            <a:r>
              <a:rPr lang="cs-CZ" sz="2000" dirty="0" err="1"/>
              <a:t>petrosum</a:t>
            </a:r>
            <a:r>
              <a:rPr lang="cs-CZ" sz="2000" dirty="0"/>
              <a:t> – v lebce, není kontaminovaná)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7406984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106738" cy="1143000"/>
          </a:xfrm>
        </p:spPr>
        <p:txBody>
          <a:bodyPr/>
          <a:lstStyle/>
          <a:p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Plastiky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idx="1"/>
          </p:nvPr>
        </p:nvSpPr>
        <p:spPr>
          <a:xfrm>
            <a:off x="124691" y="1600201"/>
            <a:ext cx="10543309" cy="5257799"/>
          </a:xfrm>
        </p:spPr>
        <p:txBody>
          <a:bodyPr/>
          <a:lstStyle/>
          <a:p>
            <a:pPr marL="609600" indent="-609600"/>
            <a:r>
              <a:rPr lang="cs-CZ" altLang="cs-CZ" sz="2000" dirty="0"/>
              <a:t>lidské i zvířecí figurky (lidské cca 1500 ks.)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1800" b="1" dirty="0"/>
              <a:t>Střelický typ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Ia</a:t>
            </a:r>
            <a:r>
              <a:rPr lang="cs-CZ" altLang="cs-CZ" sz="1800" dirty="0"/>
              <a:t>:  pahýly paží vodorovné</a:t>
            </a:r>
          </a:p>
          <a:p>
            <a:pPr marL="609600" indent="-609600"/>
            <a:r>
              <a:rPr lang="cs-CZ" altLang="cs-CZ" sz="1800" b="1" dirty="0"/>
              <a:t>Maloměřický typ</a:t>
            </a:r>
            <a:r>
              <a:rPr lang="cs-CZ" altLang="cs-CZ" sz="1800" dirty="0"/>
              <a:t>  -  I b:  pahýly šikmo vzhůru</a:t>
            </a:r>
          </a:p>
          <a:p>
            <a:pPr marL="609600" indent="-609600"/>
            <a:r>
              <a:rPr lang="cs-CZ" altLang="cs-CZ" sz="1800" b="1" dirty="0" err="1"/>
              <a:t>Mašůvecký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– I b, ruce v adoračním gestu </a:t>
            </a:r>
          </a:p>
          <a:p>
            <a:pPr marL="609600" indent="-609600"/>
            <a:r>
              <a:rPr lang="cs-CZ" altLang="cs-CZ" sz="1800" b="1" dirty="0" err="1"/>
              <a:t>Štěpánovický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IIb</a:t>
            </a:r>
            <a:r>
              <a:rPr lang="cs-CZ" altLang="cs-CZ" sz="1800" dirty="0"/>
              <a:t>, vztyčené paže</a:t>
            </a:r>
          </a:p>
          <a:p>
            <a:pPr marL="609600" indent="-609600"/>
            <a:r>
              <a:rPr lang="cs-CZ" altLang="cs-CZ" sz="1800" b="1" dirty="0" err="1"/>
              <a:t>Kramolínský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– II, zbytnělé hýždě</a:t>
            </a:r>
          </a:p>
          <a:p>
            <a:pPr marL="609600" indent="-609600"/>
            <a:endParaRPr lang="cs-CZ" altLang="cs-CZ" sz="2000" dirty="0"/>
          </a:p>
        </p:txBody>
      </p:sp>
      <p:pic>
        <p:nvPicPr>
          <p:cNvPr id="86024" name="Picture 8" descr="imagesCAUDBWV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17" y="4488873"/>
            <a:ext cx="3038428" cy="20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50000" b="7793"/>
          <a:stretch>
            <a:fillRect/>
          </a:stretch>
        </p:blipFill>
        <p:spPr bwMode="auto">
          <a:xfrm>
            <a:off x="1030474" y="4488873"/>
            <a:ext cx="950726" cy="20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414"/>
          <a:stretch/>
        </p:blipFill>
        <p:spPr>
          <a:xfrm>
            <a:off x="5464655" y="1024333"/>
            <a:ext cx="6603163" cy="49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3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Eneolit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Pozdní doba kamenná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4500/4300  –  2300/2000 př. n. l.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78120"/>
            <a:ext cx="10515600" cy="45822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Původně považován za krátké období spojené s výrobou prvních kovových výrobků (Au, </a:t>
            </a:r>
            <a:r>
              <a:rPr lang="cs-CZ" altLang="cs-CZ" sz="2000" dirty="0" err="1"/>
              <a:t>Ag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Ladislav Inocenc Červinka  </a:t>
            </a:r>
            <a:r>
              <a:rPr lang="cs-CZ" altLang="cs-CZ" sz="2000" dirty="0"/>
              <a:t>– navrhl toto období označit jako „</a:t>
            </a:r>
            <a:r>
              <a:rPr lang="cs-CZ" altLang="cs-CZ" sz="2000" b="1" dirty="0"/>
              <a:t>doba měděná</a:t>
            </a:r>
            <a:r>
              <a:rPr lang="cs-CZ" altLang="cs-CZ" sz="2000" dirty="0"/>
              <a:t>“, což se pro naše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středoevropské poměry nehodí, ale odpovídá to poměrům severního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předpolí Balkánu (Srbsko, Sedmihradsko, Rumunsko)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Konec 19. stol.  –   termín:    </a:t>
            </a:r>
            <a:r>
              <a:rPr lang="cs-CZ" altLang="cs-CZ" sz="2000" b="1" u="sng" dirty="0"/>
              <a:t>doba přechodní</a:t>
            </a:r>
            <a:r>
              <a:rPr lang="cs-CZ" alt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</a:t>
            </a:r>
            <a:r>
              <a:rPr lang="cs-CZ" altLang="cs-CZ" sz="2000" b="1" u="sng" dirty="0"/>
              <a:t>nordická kultura</a:t>
            </a:r>
            <a:r>
              <a:rPr lang="cs-CZ" altLang="cs-CZ" sz="2000" dirty="0"/>
              <a:t> (bez KŠK  a KZP)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Německo a Rakousko   –   období dále nazýváno mladším a pozdním neolitem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(delší trvání)</a:t>
            </a:r>
          </a:p>
        </p:txBody>
      </p:sp>
    </p:spTree>
    <p:extLst>
      <p:ext uri="{BB962C8B-B14F-4D97-AF65-F5344CB8AC3E}">
        <p14:creationId xmlns:p14="http://schemas.microsoft.com/office/powerpoint/2010/main" val="646777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6689350" cy="1143000"/>
          </a:xfrm>
        </p:spPr>
        <p:txBody>
          <a:bodyPr/>
          <a:lstStyle/>
          <a:p>
            <a:r>
              <a:rPr lang="cs-CZ" altLang="cs-CZ" sz="3200" b="1" dirty="0"/>
              <a:t>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Eneolitické</a:t>
            </a:r>
            <a:r>
              <a:rPr lang="cs-CZ" altLang="cs-CZ" sz="3200" b="1" dirty="0">
                <a:solidFill>
                  <a:srgbClr val="FF0000"/>
                </a:solidFill>
              </a:rPr>
              <a:t> inovace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idx="1"/>
          </p:nvPr>
        </p:nvSpPr>
        <p:spPr>
          <a:xfrm>
            <a:off x="595901" y="1258166"/>
            <a:ext cx="11443699" cy="5876924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1.</a:t>
            </a:r>
            <a:r>
              <a:rPr lang="cs-CZ" altLang="cs-CZ" sz="1600" b="1" dirty="0"/>
              <a:t>  </a:t>
            </a:r>
            <a:r>
              <a:rPr lang="cs-CZ" altLang="cs-CZ" sz="1800" b="1" dirty="0"/>
              <a:t>Výroba měděných předmětů  </a:t>
            </a:r>
            <a:r>
              <a:rPr lang="cs-CZ" altLang="cs-CZ" sz="1800" dirty="0"/>
              <a:t>–  v oblasti Balkánu a Karpatské kotliny</a:t>
            </a:r>
          </a:p>
          <a:p>
            <a:pPr>
              <a:buFontTx/>
              <a:buNone/>
            </a:pPr>
            <a:r>
              <a:rPr lang="cs-CZ" altLang="cs-CZ" sz="1800" dirty="0"/>
              <a:t>            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800" u="sng" dirty="0"/>
              <a:t>Původ a zpracování mědi </a:t>
            </a:r>
            <a:r>
              <a:rPr lang="cs-CZ" altLang="cs-CZ" sz="1800" dirty="0"/>
              <a:t> –  3 </a:t>
            </a:r>
            <a:r>
              <a:rPr lang="cs-CZ" altLang="cs-CZ" sz="1800" dirty="0" err="1"/>
              <a:t>metalogení</a:t>
            </a:r>
            <a:r>
              <a:rPr lang="cs-CZ" altLang="cs-CZ" sz="1800" dirty="0"/>
              <a:t> oblasti:    a)  alpská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b)  sedmihradská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c)  slovenská</a:t>
            </a:r>
          </a:p>
          <a:p>
            <a:pPr>
              <a:buFontTx/>
              <a:buNone/>
            </a:pPr>
            <a:r>
              <a:rPr lang="cs-CZ" altLang="cs-CZ" sz="1800" dirty="0"/>
              <a:t>   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– první měděné předměty objevují na počátku eneolitu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–  zlomek tyglíku se stopami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rudy z Makotřas (alpského původu; KNP)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–  zlomek keramické dyzny z Pavlovic u Přerova  (k. </a:t>
            </a:r>
            <a:r>
              <a:rPr lang="cs-CZ" altLang="cs-CZ" sz="1800" dirty="0" err="1"/>
              <a:t>jordanovská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2.  Vynález oradla</a:t>
            </a:r>
            <a:r>
              <a:rPr lang="cs-CZ" altLang="cs-CZ" sz="1600" dirty="0"/>
              <a:t>   </a:t>
            </a:r>
            <a:r>
              <a:rPr lang="cs-CZ" altLang="cs-CZ" sz="1800" dirty="0"/>
              <a:t> –  vzrůst významu dobytkářství (zefektivnění práce)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–   změna sídelní struktury (sídla a polnosti:  stacionární)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–   zápřah dobytka (křížová orba: </a:t>
            </a:r>
            <a:r>
              <a:rPr lang="cs-CZ" altLang="cs-CZ" sz="1800" dirty="0" err="1"/>
              <a:t>Muszkowice</a:t>
            </a:r>
            <a:r>
              <a:rPr lang="cs-CZ" altLang="cs-CZ" sz="1800" dirty="0"/>
              <a:t>)</a:t>
            </a:r>
            <a:r>
              <a:rPr lang="cs-CZ" altLang="cs-CZ" sz="1600" dirty="0"/>
              <a:t> 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800" b="1" dirty="0"/>
              <a:t>3.</a:t>
            </a:r>
            <a:r>
              <a:rPr lang="cs-CZ" altLang="cs-CZ" sz="1800" i="1" dirty="0"/>
              <a:t>  </a:t>
            </a:r>
            <a:r>
              <a:rPr lang="cs-CZ" altLang="cs-CZ" sz="1800" b="1" dirty="0"/>
              <a:t>Vzrůst významu úlohy muže ve společnosti</a:t>
            </a:r>
            <a:r>
              <a:rPr lang="cs-CZ" altLang="cs-CZ" sz="1600" dirty="0"/>
              <a:t> </a:t>
            </a:r>
            <a:r>
              <a:rPr lang="cs-CZ" altLang="cs-CZ" sz="1800" dirty="0"/>
              <a:t> –  orali muži, čímž stoupla jejich úloha ve společnosti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–  opevněná sídliště, rituální válečnictví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600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693B972-1B77-4BAC-BC74-01BA7068A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40" y="4348743"/>
            <a:ext cx="3110080" cy="16506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A9F02F-C7F1-483B-A142-125A8140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165" y="757767"/>
            <a:ext cx="3356224" cy="17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10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858982" y="0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Eneolit – pozdní doba kamenná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idx="1"/>
          </p:nvPr>
        </p:nvSpPr>
        <p:spPr>
          <a:xfrm>
            <a:off x="858982" y="996789"/>
            <a:ext cx="10774361" cy="586121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Původně krátké období spojené s výrobou prvních kovových výrobků </a:t>
            </a:r>
            <a:endParaRPr lang="cs-CZ" altLang="cs-CZ" sz="2000" b="1" u="sng" dirty="0"/>
          </a:p>
          <a:p>
            <a:endParaRPr lang="cs-CZ" altLang="cs-CZ" sz="2000" b="1" u="sng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ČASNÝ:    </a:t>
            </a:r>
            <a:r>
              <a:rPr lang="cs-CZ" altLang="cs-CZ" sz="2000" b="1" dirty="0"/>
              <a:t>4500 - 3800 př. n. l.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</a:t>
            </a:r>
            <a:r>
              <a:rPr lang="cs-CZ" altLang="cs-CZ" sz="2000" dirty="0"/>
              <a:t>–  kultury: </a:t>
            </a:r>
            <a:r>
              <a:rPr lang="cs-CZ" altLang="cs-CZ" sz="2000" dirty="0" err="1"/>
              <a:t>lengyelská</a:t>
            </a:r>
            <a:r>
              <a:rPr lang="cs-CZ" altLang="cs-CZ" sz="2000" dirty="0"/>
              <a:t>, kultura </a:t>
            </a:r>
            <a:r>
              <a:rPr lang="cs-CZ" altLang="cs-CZ" sz="2000" b="1" dirty="0" err="1"/>
              <a:t>jordanovská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michelsberská</a:t>
            </a:r>
            <a:endParaRPr lang="cs-CZ" altLang="cs-CZ" sz="2000" dirty="0"/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r>
              <a:rPr lang="cs-CZ" altLang="cs-CZ" sz="2000" b="1" dirty="0">
                <a:solidFill>
                  <a:srgbClr val="FF0000"/>
                </a:solidFill>
              </a:rPr>
              <a:t>STARŠÍ:    </a:t>
            </a:r>
            <a:r>
              <a:rPr lang="cs-CZ" altLang="cs-CZ" sz="2000" b="1" dirty="0"/>
              <a:t>3800 - 3350 př. n. l.</a:t>
            </a:r>
            <a:r>
              <a:rPr lang="cs-CZ" altLang="cs-CZ" sz="2000" b="1" u="sng" dirty="0"/>
              <a:t>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</a:t>
            </a:r>
            <a:r>
              <a:rPr lang="cs-CZ" altLang="cs-CZ" sz="2000" dirty="0"/>
              <a:t>– kultura nálevkovitých pohárů </a:t>
            </a:r>
          </a:p>
          <a:p>
            <a:pPr marL="0" indent="0">
              <a:buNone/>
            </a:pPr>
            <a:endParaRPr lang="cs-CZ" altLang="cs-CZ" sz="2000" b="1" u="sng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STŘEDNÍ:  </a:t>
            </a:r>
            <a:r>
              <a:rPr lang="cs-CZ" altLang="cs-CZ" sz="2000" b="1" dirty="0"/>
              <a:t>3350 - 2900 př. n. l.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r>
              <a:rPr lang="cs-CZ" altLang="cs-CZ" sz="2000" dirty="0"/>
              <a:t>                      –  kultury:   </a:t>
            </a:r>
            <a:r>
              <a:rPr lang="cs-CZ" altLang="cs-CZ" sz="2000" dirty="0" err="1"/>
              <a:t>badenská</a:t>
            </a:r>
            <a:r>
              <a:rPr lang="cs-CZ" altLang="cs-CZ" sz="2000" dirty="0"/>
              <a:t>,  </a:t>
            </a:r>
            <a:r>
              <a:rPr lang="cs-CZ" altLang="cs-CZ" sz="2000" b="1" dirty="0"/>
              <a:t>kulovitých amfor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řivnáčská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chamská</a:t>
            </a:r>
            <a:r>
              <a:rPr lang="cs-CZ" altLang="cs-CZ" sz="2000" dirty="0"/>
              <a:t>, jevišovická</a:t>
            </a:r>
          </a:p>
          <a:p>
            <a:pPr>
              <a:buFontTx/>
              <a:buNone/>
            </a:pPr>
            <a:endParaRPr lang="cs-CZ" altLang="cs-CZ" sz="2000" b="1" u="sng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MLADŠÍ:  </a:t>
            </a:r>
            <a:r>
              <a:rPr lang="cs-CZ" altLang="cs-CZ" sz="2000" b="1" dirty="0"/>
              <a:t>2900/800 - 2300/2200 př. n. l.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</a:t>
            </a:r>
            <a:r>
              <a:rPr lang="cs-CZ" altLang="cs-CZ" sz="2000" dirty="0"/>
              <a:t>– kultury:  </a:t>
            </a:r>
            <a:r>
              <a:rPr lang="cs-CZ" altLang="cs-CZ" sz="2000" b="1" dirty="0"/>
              <a:t>šňůrová, zvoncových pohárů  </a:t>
            </a:r>
          </a:p>
        </p:txBody>
      </p:sp>
      <p:pic>
        <p:nvPicPr>
          <p:cNvPr id="5" name="Obrázek 4" descr="Obsah obrázku hrníček, keramické nádobí, jídelní nádobí, sklenice&#10;&#10;Popis byl vytvořen automaticky">
            <a:extLst>
              <a:ext uri="{FF2B5EF4-FFF2-40B4-BE49-F238E27FC236}">
                <a16:creationId xmlns:a16="http://schemas.microsoft.com/office/drawing/2014/main" id="{757416B6-BB93-4803-970C-FCA00429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86" y="5038725"/>
            <a:ext cx="2514600" cy="1819275"/>
          </a:xfrm>
          <a:prstGeom prst="rect">
            <a:avLst/>
          </a:prstGeom>
        </p:spPr>
      </p:pic>
      <p:pic>
        <p:nvPicPr>
          <p:cNvPr id="2050" name="Picture 2" descr="Doba halštatská">
            <a:extLst>
              <a:ext uri="{FF2B5EF4-FFF2-40B4-BE49-F238E27FC236}">
                <a16:creationId xmlns:a16="http://schemas.microsoft.com/office/drawing/2014/main" id="{ECEA60EC-20E1-43AE-99FE-1D058F7C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45" y="503872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CA685F-BF18-44D3-A139-925AABE6E4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1573" r="5200" b="3753"/>
          <a:stretch/>
        </p:blipFill>
        <p:spPr>
          <a:xfrm>
            <a:off x="9801545" y="3369528"/>
            <a:ext cx="1446943" cy="1650146"/>
          </a:xfrm>
          <a:prstGeom prst="rect">
            <a:avLst/>
          </a:prstGeom>
        </p:spPr>
      </p:pic>
      <p:pic>
        <p:nvPicPr>
          <p:cNvPr id="9" name="Obrázek 8" descr="Obsah obrázku plavidlo, sklenice, keramické nádobí&#10;&#10;Popis byl vytvořen automaticky">
            <a:extLst>
              <a:ext uri="{FF2B5EF4-FFF2-40B4-BE49-F238E27FC236}">
                <a16:creationId xmlns:a16="http://schemas.microsoft.com/office/drawing/2014/main" id="{3A37A248-7AEB-416F-8437-5971D082E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0" y="2648161"/>
            <a:ext cx="2667898" cy="14292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009875-C059-497A-B8F4-7085C2B2C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64" t="29213" r="38736" b="31686"/>
          <a:stretch/>
        </p:blipFill>
        <p:spPr>
          <a:xfrm>
            <a:off x="8837107" y="977738"/>
            <a:ext cx="1928876" cy="18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7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865909" y="143452"/>
            <a:ext cx="10515600" cy="1325563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Vývoj na konci neolitu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idx="1"/>
          </p:nvPr>
        </p:nvSpPr>
        <p:spPr>
          <a:xfrm>
            <a:off x="431515" y="1469014"/>
            <a:ext cx="11760485" cy="5476315"/>
          </a:xfrm>
        </p:spPr>
        <p:txBody>
          <a:bodyPr>
            <a:noAutofit/>
          </a:bodyPr>
          <a:lstStyle/>
          <a:p>
            <a:r>
              <a:rPr lang="cs-CZ" altLang="cs-CZ" sz="2000" dirty="0"/>
              <a:t>V Čechách a na Moravě doznívá vývoj 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komplexu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Čechy:   </a:t>
            </a:r>
            <a:r>
              <a:rPr lang="cs-CZ" altLang="cs-CZ" sz="2000" b="1" dirty="0">
                <a:solidFill>
                  <a:srgbClr val="FF0000"/>
                </a:solidFill>
              </a:rPr>
              <a:t>Česká skupina </a:t>
            </a:r>
            <a:r>
              <a:rPr lang="cs-CZ" altLang="cs-CZ" sz="2000" b="1" dirty="0" err="1">
                <a:solidFill>
                  <a:srgbClr val="FF0000"/>
                </a:solidFill>
              </a:rPr>
              <a:t>lengyelské</a:t>
            </a:r>
            <a:r>
              <a:rPr lang="cs-CZ" altLang="cs-CZ" sz="2000" b="1" dirty="0">
                <a:solidFill>
                  <a:srgbClr val="FF0000"/>
                </a:solidFill>
              </a:rPr>
              <a:t> kultury: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–  pronikla do Čech na počátku eneolitu:  4000/3900 a obsadila střední a </a:t>
            </a:r>
            <a:r>
              <a:rPr lang="cs-CZ" altLang="cs-CZ" sz="2000" dirty="0" err="1"/>
              <a:t>sz</a:t>
            </a:r>
            <a:r>
              <a:rPr lang="cs-CZ" altLang="cs-CZ" sz="2000" dirty="0"/>
              <a:t>. Čechy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–  nejstarší nálezy v </a:t>
            </a:r>
            <a:r>
              <a:rPr lang="cs-CZ" altLang="cs-CZ" sz="2000" dirty="0" err="1"/>
              <a:t>záp</a:t>
            </a:r>
            <a:r>
              <a:rPr lang="cs-CZ" altLang="cs-CZ" sz="2000" dirty="0"/>
              <a:t>. části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Čech a Žatecku, odkud pronikla do Polabí, Poohří, Podkrušnohoří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–  v mladším stupni na jejím základě vyrostla </a:t>
            </a:r>
            <a:r>
              <a:rPr lang="cs-CZ" altLang="cs-CZ" sz="2000" b="1" dirty="0"/>
              <a:t>kultura </a:t>
            </a:r>
            <a:r>
              <a:rPr lang="cs-CZ" altLang="cs-CZ" sz="2000" b="1" dirty="0" err="1"/>
              <a:t>jordanovská</a:t>
            </a:r>
            <a:endParaRPr lang="cs-CZ" altLang="cs-CZ" sz="2000" b="1" u="sng" dirty="0"/>
          </a:p>
          <a:p>
            <a:pPr marL="0" indent="0">
              <a:buNone/>
            </a:pPr>
            <a:endParaRPr lang="cs-CZ" altLang="cs-CZ" sz="2000" b="1" u="sng" dirty="0"/>
          </a:p>
          <a:p>
            <a:r>
              <a:rPr lang="cs-CZ" altLang="cs-CZ" sz="2000" b="1" dirty="0"/>
              <a:t>Morava: </a:t>
            </a:r>
            <a:r>
              <a:rPr lang="cs-CZ" altLang="cs-CZ" sz="2000" dirty="0"/>
              <a:t>  </a:t>
            </a:r>
            <a:r>
              <a:rPr lang="cs-CZ" altLang="cs-CZ" sz="2000" b="1" dirty="0"/>
              <a:t>kultura </a:t>
            </a:r>
            <a:r>
              <a:rPr lang="cs-CZ" altLang="cs-CZ" sz="2000" b="1" dirty="0" err="1"/>
              <a:t>jordanovská</a:t>
            </a:r>
            <a:r>
              <a:rPr lang="cs-CZ" altLang="cs-CZ" sz="2000" b="1" dirty="0"/>
              <a:t>  –  </a:t>
            </a:r>
            <a:r>
              <a:rPr lang="cs-CZ" altLang="cs-CZ" sz="2000" dirty="0"/>
              <a:t>celé území mimo:  a)   JV území:  Uherskobrodska:  přežívá (MMK </a:t>
            </a:r>
            <a:r>
              <a:rPr lang="cs-CZ" altLang="cs-CZ" sz="2000" dirty="0" err="1"/>
              <a:t>IIc</a:t>
            </a:r>
            <a:r>
              <a:rPr lang="cs-CZ" altLang="cs-CZ" sz="2000" dirty="0"/>
              <a:t>)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b)   </a:t>
            </a:r>
            <a:r>
              <a:rPr lang="cs-CZ" altLang="cs-CZ" sz="2000" dirty="0" err="1"/>
              <a:t>sev</a:t>
            </a:r>
            <a:r>
              <a:rPr lang="cs-CZ" altLang="cs-CZ" sz="2000" dirty="0"/>
              <a:t>. Moravy:  </a:t>
            </a:r>
            <a:r>
              <a:rPr lang="cs-CZ" altLang="cs-CZ" sz="2000" dirty="0" err="1"/>
              <a:t>Uničovsko</a:t>
            </a:r>
            <a:r>
              <a:rPr lang="cs-CZ" altLang="cs-CZ" sz="2000" dirty="0"/>
              <a:t>:  MMK – nemalovaný </a:t>
            </a:r>
            <a:r>
              <a:rPr lang="cs-CZ" altLang="cs-CZ" sz="2000" dirty="0" err="1"/>
              <a:t>lengyel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c)   Slezska:  Hornoslezská </a:t>
            </a:r>
            <a:r>
              <a:rPr lang="cs-CZ" altLang="cs-CZ" sz="2000" dirty="0" err="1"/>
              <a:t>lengyelská</a:t>
            </a:r>
            <a:r>
              <a:rPr lang="cs-CZ" altLang="cs-CZ" sz="2000" dirty="0"/>
              <a:t> skupina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b="1" dirty="0"/>
              <a:t>                                                             </a:t>
            </a:r>
            <a:r>
              <a:rPr lang="cs-CZ" altLang="cs-CZ" sz="2000" dirty="0"/>
              <a:t> –  přežívá o něco déle než v Čechách</a:t>
            </a:r>
          </a:p>
        </p:txBody>
      </p:sp>
    </p:spTree>
    <p:extLst>
      <p:ext uri="{BB962C8B-B14F-4D97-AF65-F5344CB8AC3E}">
        <p14:creationId xmlns:p14="http://schemas.microsoft.com/office/powerpoint/2010/main" val="698596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Jordanovská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  <a:br>
              <a:rPr lang="cs-CZ" altLang="cs-CZ" sz="3200" b="1" u="sng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kol. r. 4000 př. n. l.</a:t>
            </a:r>
            <a:br>
              <a:rPr lang="cs-CZ" altLang="cs-CZ" sz="2000" b="1" u="sng" dirty="0">
                <a:solidFill>
                  <a:srgbClr val="FF0000"/>
                </a:solidFill>
              </a:rPr>
            </a:br>
            <a:endParaRPr lang="cs-CZ" altLang="cs-CZ" sz="2000" b="1" u="sng" dirty="0">
              <a:solidFill>
                <a:srgbClr val="FF00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502" y="1690688"/>
            <a:ext cx="11564498" cy="52986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Název </a:t>
            </a:r>
            <a:r>
              <a:rPr lang="cs-CZ" altLang="cs-CZ" sz="2000" dirty="0"/>
              <a:t> –  1906:   </a:t>
            </a:r>
            <a:r>
              <a:rPr lang="cs-CZ" altLang="cs-CZ" sz="2000" b="1" dirty="0"/>
              <a:t>H. </a:t>
            </a:r>
            <a:r>
              <a:rPr lang="cs-CZ" altLang="cs-CZ" sz="2000" b="1" dirty="0" err="1"/>
              <a:t>Seger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na základě materiálu z </a:t>
            </a:r>
            <a:r>
              <a:rPr lang="cs-CZ" altLang="cs-CZ" sz="2000" dirty="0" err="1"/>
              <a:t>Jordansmühlu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Jordanow</a:t>
            </a:r>
            <a:r>
              <a:rPr lang="cs-CZ" altLang="cs-CZ" sz="2000" dirty="0"/>
              <a:t> u Vratislavi)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–  1926:  </a:t>
            </a:r>
            <a:r>
              <a:rPr lang="cs-CZ" altLang="cs-CZ" sz="2000" b="1" u="sng" dirty="0"/>
              <a:t>I</a:t>
            </a:r>
            <a:r>
              <a:rPr lang="cs-CZ" altLang="cs-CZ" sz="2000" b="1" dirty="0"/>
              <a:t>. L. Červinka:  </a:t>
            </a:r>
            <a:r>
              <a:rPr lang="cs-CZ" altLang="cs-CZ" sz="2000" dirty="0"/>
              <a:t>doložil ji na Moravě (Němčice n 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–  1928:  </a:t>
            </a:r>
            <a:r>
              <a:rPr lang="cs-CZ" altLang="cs-CZ" sz="2000" b="1" dirty="0"/>
              <a:t>J. Schránil:   </a:t>
            </a:r>
            <a:r>
              <a:rPr lang="cs-CZ" altLang="cs-CZ" sz="2000" dirty="0"/>
              <a:t>prokázal její existenci v Čechách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  </a:t>
            </a:r>
            <a:r>
              <a:rPr lang="cs-CZ" altLang="cs-CZ" sz="2000" dirty="0"/>
              <a:t> –   základ:  </a:t>
            </a:r>
            <a:r>
              <a:rPr lang="cs-CZ" altLang="cs-CZ" sz="2000" dirty="0" err="1"/>
              <a:t>lengyelský</a:t>
            </a:r>
            <a:r>
              <a:rPr lang="cs-CZ" altLang="cs-CZ" sz="2000" dirty="0"/>
              <a:t> lid, jehož nositelé osídlili území od Slovinska a Chorvatska po střední Německo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–    navazuje tedy na nejmladší úsek MMK a završuje vývoj 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komplexu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</a:t>
            </a:r>
            <a:endParaRPr lang="cs-CZ" altLang="cs-CZ" sz="2000" b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</a:t>
            </a:r>
            <a:r>
              <a:rPr lang="cs-CZ" altLang="cs-CZ" sz="2000" dirty="0"/>
              <a:t>  –   2 oblasti:   a)  Čechy, Polsko (hlavně Dolní Slezsko)  - sídliště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b)   jihovýchodní skupiny </a:t>
            </a:r>
            <a:r>
              <a:rPr lang="cs-CZ" altLang="cs-CZ" sz="2000" dirty="0" err="1"/>
              <a:t>Bisamberk-Oberpulendorf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ludanická</a:t>
            </a:r>
            <a:r>
              <a:rPr lang="cs-CZ" altLang="cs-CZ" sz="2000" dirty="0"/>
              <a:t>, balatonská, </a:t>
            </a:r>
            <a:r>
              <a:rPr lang="cs-CZ" altLang="cs-CZ" sz="2000" dirty="0" err="1"/>
              <a:t>Lasinja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Morava tvoří spojovací článek mezi českou a polskou oblastí</a:t>
            </a:r>
          </a:p>
        </p:txBody>
      </p:sp>
    </p:spTree>
    <p:extLst>
      <p:ext uri="{BB962C8B-B14F-4D97-AF65-F5344CB8AC3E}">
        <p14:creationId xmlns:p14="http://schemas.microsoft.com/office/powerpoint/2010/main" val="2045598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337" y="786535"/>
            <a:ext cx="11729663" cy="63231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Sídliště</a:t>
            </a:r>
            <a:r>
              <a:rPr lang="cs-CZ" altLang="cs-CZ" sz="2000" dirty="0"/>
              <a:t>  –  na rozdíl od Polska nejsou tak rozsáhlá, soustřeďují se v místech s dřívějším </a:t>
            </a:r>
            <a:r>
              <a:rPr lang="cs-CZ" altLang="cs-CZ" sz="2000" dirty="0" err="1"/>
              <a:t>lengyelským</a:t>
            </a:r>
            <a:r>
              <a:rPr lang="cs-CZ" altLang="cs-CZ" sz="2000" dirty="0"/>
              <a:t> osídlením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a)  nížinné polohy:   intenzivní osídlení na jižní Moravě (Znojemsko, Brněnsko,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M.)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b)  výšinné polohy:  menší areály na kopcích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Sídelní objekty</a:t>
            </a:r>
            <a:r>
              <a:rPr lang="cs-CZ" altLang="cs-CZ" sz="2000" dirty="0"/>
              <a:t>  –  Pavlovice u Přerova:   1920:  I. L. Červinka  –  odkryl dům o rozměrech 890 x620 cm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–  absence ohniště:  nesídelní funkce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–  kultovní či „veřejná budova“, zanikla požárem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Ritus  –  není zcela jasný:</a:t>
            </a:r>
          </a:p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Pohřebiště  </a:t>
            </a:r>
            <a:r>
              <a:rPr lang="cs-CZ" altLang="cs-CZ" sz="2000" dirty="0"/>
              <a:t>–  samostatné neznáme, jen ojedinělé hroby na sídlištích: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</a:t>
            </a:r>
            <a:r>
              <a:rPr lang="cs-CZ" altLang="cs-CZ" sz="2000" b="1" dirty="0"/>
              <a:t>a)  kostrové:    </a:t>
            </a:r>
            <a:r>
              <a:rPr lang="cs-CZ" altLang="cs-CZ" sz="2000" dirty="0"/>
              <a:t>Němčice na Hané:  v jámě skrčená kostra s 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Olomouc:  částečně strávená kostra v sídlištní vrstvě, skrčená na levém boku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i="1" dirty="0"/>
              <a:t>                              </a:t>
            </a:r>
            <a:r>
              <a:rPr lang="cs-CZ" altLang="cs-CZ" sz="2000" b="1" dirty="0"/>
              <a:t>b)  žárové:   </a:t>
            </a:r>
            <a:r>
              <a:rPr lang="cs-CZ" altLang="cs-CZ" sz="2000" dirty="0"/>
              <a:t>Křenovice:  lidské spálené kosti v mísovité nádobě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Běhařovice, Dobšice, Bohutice, Hrabětice, Mor. Krumlov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571258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633" y="-71919"/>
            <a:ext cx="3525982" cy="1325563"/>
          </a:xfrm>
        </p:spPr>
        <p:txBody>
          <a:bodyPr/>
          <a:lstStyle/>
          <a:p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dirty="0"/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696" y="1156666"/>
            <a:ext cx="7003473" cy="5701334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</a:pPr>
            <a:r>
              <a:rPr lang="cs-CZ" altLang="cs-CZ" sz="1800" dirty="0"/>
              <a:t>Plastická </a:t>
            </a:r>
            <a:r>
              <a:rPr lang="cs-CZ" altLang="cs-CZ" sz="1800" dirty="0" err="1"/>
              <a:t>lengyelská</a:t>
            </a:r>
            <a:r>
              <a:rPr lang="cs-CZ" altLang="cs-CZ" sz="1800" dirty="0"/>
              <a:t> výzdoba vystřídána </a:t>
            </a:r>
            <a:r>
              <a:rPr lang="cs-CZ" altLang="cs-CZ" sz="1800" b="1" dirty="0"/>
              <a:t>vhloubenou výzdobou</a:t>
            </a:r>
            <a:r>
              <a:rPr lang="cs-CZ" altLang="cs-CZ" sz="1800" u="sng" dirty="0"/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(rýhování, žlábkování), která se vyskytuje na celém území JK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1800" dirty="0"/>
          </a:p>
          <a:p>
            <a:pPr marL="457200" indent="-457200">
              <a:lnSpc>
                <a:spcPct val="80000"/>
              </a:lnSpc>
            </a:pPr>
            <a:r>
              <a:rPr lang="cs-CZ" altLang="cs-CZ" sz="1800" dirty="0"/>
              <a:t>Obecný znak: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a)  ostřejší profilace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b)  </a:t>
            </a:r>
            <a:r>
              <a:rPr lang="cs-CZ" altLang="cs-CZ" sz="1800" dirty="0" err="1"/>
              <a:t>bikóničnost</a:t>
            </a:r>
            <a:r>
              <a:rPr lang="cs-CZ" altLang="cs-CZ" sz="1800" dirty="0"/>
              <a:t>:  zalomení plecí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c)  výskyt mís s kónickou nožkou </a:t>
            </a:r>
            <a:r>
              <a:rPr lang="cs-CZ" altLang="cs-CZ" sz="1800" dirty="0" err="1"/>
              <a:t>lengyelské</a:t>
            </a:r>
            <a:r>
              <a:rPr lang="cs-CZ" altLang="cs-CZ" sz="1800" dirty="0"/>
              <a:t> tradice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d)  výzdoba  –  v </a:t>
            </a:r>
            <a:r>
              <a:rPr lang="cs-CZ" altLang="cs-CZ" sz="1800" dirty="0" err="1"/>
              <a:t>nejst</a:t>
            </a:r>
            <a:r>
              <a:rPr lang="cs-CZ" altLang="cs-CZ" sz="1800" dirty="0"/>
              <a:t>. Období:  malování mizí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–   vhloubená ornamentice:  rýhy žlábky, důlky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–    plastická:  jazykovité výčnělky (</a:t>
            </a:r>
            <a:r>
              <a:rPr lang="cs-CZ" altLang="cs-CZ" sz="1800" dirty="0" err="1"/>
              <a:t>lengyelský</a:t>
            </a:r>
            <a:r>
              <a:rPr lang="cs-CZ" altLang="cs-CZ" sz="1800" dirty="0"/>
              <a:t> prvek)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1800" dirty="0"/>
          </a:p>
          <a:p>
            <a:pPr marL="457200" indent="-457200">
              <a:lnSpc>
                <a:spcPct val="80000"/>
              </a:lnSpc>
            </a:pPr>
            <a:r>
              <a:rPr lang="cs-CZ" altLang="cs-CZ" sz="1800" b="1" dirty="0"/>
              <a:t>Tvary:</a:t>
            </a:r>
            <a:r>
              <a:rPr lang="cs-CZ" altLang="cs-CZ" sz="1800" dirty="0"/>
              <a:t>   1.  </a:t>
            </a:r>
            <a:r>
              <a:rPr lang="cs-CZ" altLang="cs-CZ" sz="1800" dirty="0" err="1"/>
              <a:t>bikónické</a:t>
            </a:r>
            <a:r>
              <a:rPr lang="cs-CZ" altLang="cs-CZ" sz="1800" dirty="0"/>
              <a:t> hrncovité nádoby (jazyk. výčnělky na lomu, u ucha)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2.  lahvovité tvary (hrdlo odsazené rýhou)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3.  amfory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4.  mísy se zalomenými plecemi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5.  mísy na nožce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6.  šálky, džbány, dvouuché osudí, vaničky </a:t>
            </a:r>
          </a:p>
        </p:txBody>
      </p:sp>
      <p:pic>
        <p:nvPicPr>
          <p:cNvPr id="4" name="Picture 4" descr="imagesCA9EWKV4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1" y="391750"/>
            <a:ext cx="4873765" cy="61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879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8271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 s brázděným vpichem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Typ </a:t>
            </a:r>
            <a:r>
              <a:rPr lang="cs-CZ" altLang="cs-CZ" sz="2000" b="1" dirty="0" err="1">
                <a:solidFill>
                  <a:srgbClr val="FF0000"/>
                </a:solidFill>
              </a:rPr>
              <a:t>Retz</a:t>
            </a:r>
            <a:r>
              <a:rPr lang="cs-CZ" altLang="cs-CZ" sz="2000" b="1" dirty="0">
                <a:solidFill>
                  <a:srgbClr val="FF0000"/>
                </a:solidFill>
              </a:rPr>
              <a:t> – Křepice - </a:t>
            </a:r>
            <a:r>
              <a:rPr lang="cs-CZ" altLang="cs-CZ" sz="2000" b="1" dirty="0" err="1">
                <a:solidFill>
                  <a:srgbClr val="FF0000"/>
                </a:solidFill>
              </a:rPr>
              <a:t>Bajč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40" y="1433834"/>
            <a:ext cx="11145982" cy="55731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Svébytná kulturní skupina vyrůstající z pozdně </a:t>
            </a:r>
            <a:r>
              <a:rPr lang="cs-CZ" altLang="cs-CZ" sz="1800" dirty="0" err="1"/>
              <a:t>lengyelských</a:t>
            </a:r>
            <a:r>
              <a:rPr lang="cs-CZ" altLang="cs-CZ" sz="1800" dirty="0"/>
              <a:t> skupin za silného ovlivnění nálevkovitými poháry: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a)   starší fáze:  keramika je ještě 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rázu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b)   mladší fáze:  keramika vykazuje podobnost s keramikou KNP  (</a:t>
            </a:r>
            <a:r>
              <a:rPr lang="cs-CZ" altLang="cs-CZ" sz="1800" dirty="0" err="1"/>
              <a:t>lisény</a:t>
            </a:r>
            <a:r>
              <a:rPr lang="cs-CZ" altLang="cs-CZ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Název  </a:t>
            </a:r>
            <a:r>
              <a:rPr lang="cs-CZ" altLang="cs-CZ" sz="1800" dirty="0"/>
              <a:t> –  podle lokality </a:t>
            </a:r>
            <a:r>
              <a:rPr lang="cs-CZ" altLang="cs-CZ" sz="1800" dirty="0" err="1"/>
              <a:t>Retz</a:t>
            </a:r>
            <a:r>
              <a:rPr lang="cs-CZ" altLang="cs-CZ" sz="1800" dirty="0"/>
              <a:t> v Dolním Rakousku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/>
              <a:t>                   –  keramika zdobená brázděným vpichem vyplněným bílou  inkrustací (ze sídlišť:  šálky – kultovní funkce)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    –  od Slovinska a Chorvatska až po Rakousko, Slovensko, Moravu, </a:t>
            </a:r>
            <a:r>
              <a:rPr lang="cs-CZ" altLang="cs-CZ" sz="1800" dirty="0" err="1"/>
              <a:t>Sezsko</a:t>
            </a:r>
            <a:r>
              <a:rPr lang="cs-CZ" altLang="cs-CZ" sz="1800" dirty="0"/>
              <a:t>, Čechy a Německo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(koncentrace nálezů na jižní Moravě)</a:t>
            </a:r>
          </a:p>
          <a:p>
            <a:pPr>
              <a:buNone/>
            </a:pPr>
            <a:r>
              <a:rPr lang="cs-CZ" altLang="cs-CZ" sz="1800" dirty="0"/>
              <a:t>                         –   v Čechách:   na několika výšinných sídlištích (</a:t>
            </a:r>
            <a:r>
              <a:rPr lang="cs-CZ" altLang="cs-CZ" sz="1800" dirty="0" err="1"/>
              <a:t>Cimburk</a:t>
            </a:r>
            <a:r>
              <a:rPr lang="cs-CZ" altLang="cs-CZ" sz="1800" dirty="0"/>
              <a:t> u K H)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u="sng" dirty="0"/>
              <a:t>varianta Křepice:</a:t>
            </a:r>
            <a:r>
              <a:rPr lang="cs-CZ" altLang="cs-CZ" sz="1800" dirty="0"/>
              <a:t>    Jevišovická pahorkatina, Drahanská vrchovina,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u="sng" dirty="0"/>
              <a:t>varianta </a:t>
            </a:r>
            <a:r>
              <a:rPr lang="cs-CZ" altLang="cs-CZ" sz="1800" u="sng" dirty="0" err="1"/>
              <a:t>Bajč</a:t>
            </a:r>
            <a:r>
              <a:rPr lang="cs-CZ" altLang="cs-CZ" sz="1800" u="sng" dirty="0"/>
              <a:t>:</a:t>
            </a:r>
            <a:r>
              <a:rPr lang="cs-CZ" altLang="cs-CZ" sz="1800" dirty="0"/>
              <a:t>   východ řeky Moravy, Moravská brána, Opavsko, Rakousko, Slovensko, Maďarsko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b="1" dirty="0"/>
              <a:t>Nositelé</a:t>
            </a:r>
            <a:r>
              <a:rPr lang="cs-CZ" altLang="cs-CZ" sz="1800" dirty="0"/>
              <a:t>   –   spojováni se šířením znalostí zpracování mědi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47450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0836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Michelsberská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4100 – 3800  př. n. l.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10301"/>
            <a:ext cx="10515600" cy="5445303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Vznik</a:t>
            </a:r>
            <a:r>
              <a:rPr lang="cs-CZ" altLang="cs-CZ" sz="1800" dirty="0"/>
              <a:t>   –  v Čechách se objevuje s mladší kulturou </a:t>
            </a:r>
            <a:r>
              <a:rPr lang="cs-CZ" altLang="cs-CZ" sz="1800" dirty="0" err="1"/>
              <a:t>jordanovskou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–  počátky jsou datovány na přelom raného a staršího </a:t>
            </a:r>
            <a:r>
              <a:rPr lang="cs-CZ" altLang="cs-CZ" sz="1800" dirty="0" err="1"/>
              <a:t>eneolitu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–  je součástí západní větve rozsáhlého kulturního okruhu KNP, na jehož formování se zčásti podílela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 –   odvozen od sídliště v </a:t>
            </a:r>
            <a:r>
              <a:rPr lang="cs-CZ" altLang="cs-CZ" sz="1800" dirty="0" err="1"/>
              <a:t>Michelsbergu</a:t>
            </a:r>
            <a:r>
              <a:rPr lang="cs-CZ" altLang="cs-CZ" sz="1800" dirty="0"/>
              <a:t> v Porýní</a:t>
            </a:r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: 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Evropa mezi Belgií, horním Podunajím a jižním Německem</a:t>
            </a:r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Čechy </a:t>
            </a:r>
            <a:r>
              <a:rPr lang="cs-CZ" altLang="cs-CZ" sz="1800" dirty="0"/>
              <a:t> –  „</a:t>
            </a:r>
            <a:r>
              <a:rPr lang="cs-CZ" altLang="cs-CZ" sz="1800" u="sng" dirty="0"/>
              <a:t>tzv. česká skupina</a:t>
            </a:r>
            <a:r>
              <a:rPr lang="cs-CZ" altLang="cs-CZ" sz="1800" dirty="0"/>
              <a:t>“:    -  severozápadní, západní a střední  Č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2 oblasti:   a)   Pražská kotlina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b)   Žatecko až Ústecko</a:t>
            </a:r>
          </a:p>
          <a:p>
            <a:r>
              <a:rPr lang="cs-CZ" altLang="cs-CZ" sz="1800" b="1" dirty="0"/>
              <a:t>Morava  </a:t>
            </a:r>
            <a:r>
              <a:rPr lang="cs-CZ" altLang="cs-CZ" sz="1800" dirty="0"/>
              <a:t>–  slabé vlivy patrné na keramice kultury nálevkovitých pohárů</a:t>
            </a:r>
          </a:p>
          <a:p>
            <a:r>
              <a:rPr lang="cs-CZ" altLang="cs-CZ" sz="1800" b="1" dirty="0"/>
              <a:t>Pohřební ritus</a:t>
            </a:r>
            <a:r>
              <a:rPr lang="cs-CZ" altLang="cs-CZ" sz="1800" dirty="0"/>
              <a:t>:   kostrový, v skrčené poloze na pravém boku (k V)</a:t>
            </a:r>
            <a:endParaRPr lang="cs-CZ" altLang="cs-CZ" sz="1800" b="1" u="sng" dirty="0"/>
          </a:p>
          <a:p>
            <a:r>
              <a:rPr lang="cs-CZ" altLang="cs-CZ" sz="1800" b="1" dirty="0"/>
              <a:t>Tvar jámy</a:t>
            </a:r>
            <a:r>
              <a:rPr lang="cs-CZ" altLang="cs-CZ" sz="1800" dirty="0"/>
              <a:t>:           oválný</a:t>
            </a:r>
            <a:endParaRPr lang="cs-CZ" altLang="cs-CZ" sz="1800" b="1" u="sng" dirty="0"/>
          </a:p>
          <a:p>
            <a:r>
              <a:rPr lang="cs-CZ" altLang="cs-CZ" sz="1800" b="1" dirty="0"/>
              <a:t>Ojedinělé hroby</a:t>
            </a:r>
            <a:r>
              <a:rPr lang="cs-CZ" altLang="cs-CZ" sz="1800" dirty="0"/>
              <a:t>:  Libiš, Praha-Bubeneč, </a:t>
            </a:r>
            <a:r>
              <a:rPr lang="cs-CZ" altLang="cs-CZ" sz="1800" dirty="0" err="1"/>
              <a:t>Trója</a:t>
            </a:r>
            <a:endParaRPr lang="cs-CZ" altLang="cs-CZ" sz="1800" dirty="0"/>
          </a:p>
          <a:p>
            <a:r>
              <a:rPr lang="cs-CZ" altLang="cs-CZ" sz="1800" b="1" dirty="0"/>
              <a:t>Sídliště</a:t>
            </a:r>
            <a:r>
              <a:rPr lang="cs-CZ" altLang="cs-CZ" sz="1800" dirty="0"/>
              <a:t>:  výšinná  (Kříženec u Tachova, Most-</a:t>
            </a:r>
            <a:r>
              <a:rPr lang="cs-CZ" altLang="cs-CZ" sz="1800" dirty="0" err="1"/>
              <a:t>Čepirožská</a:t>
            </a:r>
            <a:r>
              <a:rPr lang="cs-CZ" altLang="cs-CZ" sz="1800" dirty="0"/>
              <a:t> výšina)</a:t>
            </a:r>
            <a:endParaRPr lang="cs-CZ" altLang="cs-CZ" sz="1800" b="1" i="1" u="sng" dirty="0"/>
          </a:p>
          <a:p>
            <a:r>
              <a:rPr lang="cs-CZ" altLang="cs-CZ" sz="1800" b="1" dirty="0"/>
              <a:t>Zánik:  </a:t>
            </a:r>
            <a:r>
              <a:rPr lang="cs-CZ" altLang="cs-CZ" sz="1800" dirty="0"/>
              <a:t>nejasný, patně spojen s nástupem KNP</a:t>
            </a:r>
          </a:p>
          <a:p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endParaRPr lang="cs-CZ" altLang="cs-CZ" sz="1800" dirty="0"/>
          </a:p>
          <a:p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07678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-15412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Kulturní změna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>
          <a:xfrm>
            <a:off x="699655" y="1473251"/>
            <a:ext cx="11326090" cy="4896727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  </a:t>
            </a:r>
            <a:r>
              <a:rPr lang="cs-CZ" altLang="cs-CZ" sz="2000" b="1" dirty="0"/>
              <a:t>1.  </a:t>
            </a:r>
            <a:r>
              <a:rPr lang="cs-CZ" altLang="cs-CZ" sz="2000" dirty="0"/>
              <a:t>Změna hmotné (archeologické) kultury je spojena se změnou v genetickém profilu jejích nositelů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  2.  Celková  </a:t>
            </a:r>
            <a:r>
              <a:rPr lang="cs-CZ" altLang="cs-CZ" sz="2000" dirty="0"/>
              <a:t>–  zásadní transformace společnosti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  </a:t>
            </a:r>
            <a:r>
              <a:rPr lang="cs-CZ" altLang="cs-CZ" sz="2000" b="1" dirty="0"/>
              <a:t>2.  Postupná  </a:t>
            </a:r>
            <a:r>
              <a:rPr lang="cs-CZ" altLang="cs-CZ" sz="2000" dirty="0"/>
              <a:t>–  etapovitá, neměnila se jen společnost, ale i krajina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a)   </a:t>
            </a:r>
            <a:r>
              <a:rPr lang="cs-CZ" altLang="cs-CZ" sz="2000" b="1" dirty="0" err="1"/>
              <a:t>Heterochtonní</a:t>
            </a:r>
            <a:r>
              <a:rPr lang="cs-CZ" altLang="cs-CZ" sz="2000" b="1" dirty="0"/>
              <a:t> :   </a:t>
            </a:r>
            <a:r>
              <a:rPr lang="cs-CZ" altLang="cs-CZ" sz="2000" dirty="0"/>
              <a:t>nositelkou dané kultury je cizí populace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původ změny se hledá v cizí oblasti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                                   b)   </a:t>
            </a:r>
            <a:r>
              <a:rPr lang="cs-CZ" altLang="cs-CZ" sz="2000" b="1" dirty="0"/>
              <a:t>Infiltrační:   </a:t>
            </a:r>
            <a:r>
              <a:rPr lang="cs-CZ" altLang="cs-CZ" sz="2000" dirty="0"/>
              <a:t>k proměně dochází vlivem příchozího etnika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                                   c)   </a:t>
            </a:r>
            <a:r>
              <a:rPr lang="cs-CZ" altLang="cs-CZ" sz="2000" b="1" dirty="0"/>
              <a:t>Autochtonní:   </a:t>
            </a:r>
            <a:r>
              <a:rPr lang="cs-CZ" altLang="cs-CZ" sz="2000" dirty="0"/>
              <a:t>k biologické proměně dochází bez přispění cizího etnika</a:t>
            </a:r>
          </a:p>
          <a:p>
            <a:pPr marL="0" indent="0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73615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57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nálevkovitých pohárů</a:t>
            </a:r>
            <a:r>
              <a:rPr lang="cs-CZ" altLang="cs-CZ" sz="4000" b="1" dirty="0">
                <a:solidFill>
                  <a:srgbClr val="FF0000"/>
                </a:solidFill>
              </a:rPr>
              <a:t>     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4000" b="1" dirty="0">
                <a:solidFill>
                  <a:srgbClr val="FF0000"/>
                </a:solidFill>
              </a:rPr>
              <a:t>                    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3900  – 3600/500 př. n. l.</a:t>
            </a:r>
            <a:br>
              <a:rPr lang="cs-CZ" altLang="cs-CZ" sz="2700" b="1" u="sng" dirty="0">
                <a:solidFill>
                  <a:srgbClr val="FF0000"/>
                </a:solidFill>
              </a:rPr>
            </a:br>
            <a:endParaRPr lang="cs-CZ" altLang="cs-CZ" sz="2700" b="1" u="sng" dirty="0">
              <a:solidFill>
                <a:srgbClr val="FF00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61206"/>
            <a:ext cx="11353799" cy="5786865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podle keramického tvaru poháru s nálevkovitě rozšířeným hrdlem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u="sng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  –  kulturní komplex  od Holandska po západní Ukrajinu, od Skandinávie (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Švédsko) do Podunají  </a:t>
            </a:r>
          </a:p>
          <a:p>
            <a:pPr>
              <a:buNone/>
            </a:pPr>
            <a:r>
              <a:rPr lang="cs-CZ" altLang="cs-CZ" sz="1800" dirty="0"/>
              <a:t>                      –  za ústředí se považuje oblast středního Porýní v Německu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600" b="1" dirty="0"/>
              <a:t>Vznik  </a:t>
            </a:r>
            <a:r>
              <a:rPr lang="cs-CZ" altLang="cs-CZ" sz="1600" dirty="0"/>
              <a:t>–  </a:t>
            </a:r>
            <a:r>
              <a:rPr lang="cs-CZ" altLang="cs-CZ" sz="1600" b="1" dirty="0"/>
              <a:t> </a:t>
            </a:r>
            <a:r>
              <a:rPr lang="cs-CZ" altLang="cs-CZ" sz="1600" dirty="0"/>
              <a:t> </a:t>
            </a:r>
            <a:r>
              <a:rPr lang="cs-CZ" altLang="cs-CZ" sz="1800" dirty="0"/>
              <a:t>v severních nížinách, v pásu zhruba mezi Varšavou a Berlínem, přechodem místních neolitických kultur</a:t>
            </a:r>
          </a:p>
          <a:p>
            <a:pPr marL="0" indent="0">
              <a:buNone/>
            </a:pPr>
            <a:r>
              <a:rPr lang="cs-CZ" altLang="cs-CZ" sz="1800" dirty="0"/>
              <a:t>                    a zbytků lovecko-sběračského obyvatelstva k zemědělskému způsobu života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 b="1" dirty="0"/>
              <a:t>                       </a:t>
            </a:r>
            <a:r>
              <a:rPr lang="cs-CZ" altLang="cs-CZ" sz="1800" b="1" dirty="0"/>
              <a:t>Č</a:t>
            </a:r>
            <a:r>
              <a:rPr lang="cs-CZ" altLang="cs-CZ" sz="1800" dirty="0"/>
              <a:t>:   z 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podloží za ovlivnění </a:t>
            </a:r>
            <a:r>
              <a:rPr lang="cs-CZ" altLang="cs-CZ" sz="1800" dirty="0" err="1"/>
              <a:t>michelsberskou</a:t>
            </a:r>
            <a:r>
              <a:rPr lang="cs-CZ" altLang="cs-CZ" sz="1800" dirty="0"/>
              <a:t> k.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</a:t>
            </a:r>
            <a:r>
              <a:rPr lang="cs-CZ" altLang="cs-CZ" sz="1800" b="1" dirty="0"/>
              <a:t>M:  </a:t>
            </a:r>
            <a:r>
              <a:rPr lang="cs-CZ" altLang="cs-CZ" sz="1800" dirty="0"/>
              <a:t>cizí element, z 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podloží nevyrůstá, ale je jím ovlivněn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b="1" dirty="0"/>
              <a:t>Průnik na Moravu přes</a:t>
            </a:r>
            <a:r>
              <a:rPr lang="cs-CZ" altLang="cs-CZ" sz="1800" dirty="0"/>
              <a:t>:   1.  Českomoravskou vrchovinu:  na střední Moravu (přímá  migrace)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2.  Východní Čechy: na </a:t>
            </a:r>
            <a:r>
              <a:rPr lang="cs-CZ" altLang="cs-CZ" sz="1800" dirty="0" err="1"/>
              <a:t>Mohelnicko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Šumperko</a:t>
            </a:r>
            <a:r>
              <a:rPr lang="cs-CZ" altLang="cs-CZ" sz="1800" dirty="0"/>
              <a:t> a odtud k jihu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(na jižní M přímý zásah doložen není)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3.  jižní Polsko:   do Slezska a na severní Moravu</a:t>
            </a:r>
            <a:r>
              <a:rPr lang="cs-CZ" alt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372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38571" y="79429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079" y="1404992"/>
            <a:ext cx="11537877" cy="545300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1.  </a:t>
            </a:r>
            <a:r>
              <a:rPr lang="cs-CZ" altLang="cs-CZ" sz="2000" b="1" u="sng" dirty="0"/>
              <a:t>nížinná </a:t>
            </a:r>
            <a:r>
              <a:rPr lang="cs-CZ" altLang="cs-CZ" sz="2000" dirty="0"/>
              <a:t> -  běžné agrární osady na okrajích říčních teras či na sprašových dunách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Lovčičky – 10 jam,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Osada u </a:t>
            </a:r>
            <a:r>
              <a:rPr lang="cs-CZ" altLang="cs-CZ" sz="2000" dirty="0" err="1"/>
              <a:t>Rousínovce</a:t>
            </a:r>
            <a:r>
              <a:rPr lang="cs-CZ" altLang="cs-CZ" sz="2000" dirty="0"/>
              <a:t> – oválné jámy s rovným  mísovitým dnem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Praha-Kbely, Počedělice, Hostivice   -  jámy s ohništěm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2.  </a:t>
            </a:r>
            <a:r>
              <a:rPr lang="cs-CZ" altLang="cs-CZ" sz="2000" b="1" u="sng" dirty="0"/>
              <a:t>výšinná</a:t>
            </a:r>
            <a:r>
              <a:rPr lang="cs-CZ" altLang="cs-CZ" sz="2000" dirty="0"/>
              <a:t>   a)  polohy na přírodně chráněných ostrožnách - fortifikovány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Starý zámek u Jevišovic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</a:t>
            </a:r>
            <a:r>
              <a:rPr lang="cs-CZ" altLang="cs-CZ" sz="2000" dirty="0" err="1"/>
              <a:t>Rmíz</a:t>
            </a:r>
            <a:r>
              <a:rPr lang="cs-CZ" altLang="cs-CZ" sz="2000" dirty="0"/>
              <a:t> u Laškova –  4 pásma hradeb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4. je lužické, první:  17,5 ha, hradba z nasucho skládaných kamenů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na čelní straně </a:t>
            </a:r>
            <a:r>
              <a:rPr lang="cs-CZ" altLang="cs-CZ" sz="2000" dirty="0" err="1"/>
              <a:t>hlinitolílovitého</a:t>
            </a:r>
            <a:r>
              <a:rPr lang="cs-CZ" altLang="cs-CZ" sz="2000" dirty="0"/>
              <a:t> valu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b)  hradiska na rozsáhlých návrších volně přecházející do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okolního terénu –  </a:t>
            </a:r>
            <a:r>
              <a:rPr lang="cs-CZ" altLang="cs-CZ" sz="2000" dirty="0" err="1"/>
              <a:t>Čechovsko</a:t>
            </a:r>
            <a:r>
              <a:rPr lang="cs-CZ" altLang="cs-CZ" sz="2000" dirty="0"/>
              <a:t> u Čechovic</a:t>
            </a:r>
          </a:p>
        </p:txBody>
      </p:sp>
    </p:spTree>
    <p:extLst>
      <p:ext uri="{BB962C8B-B14F-4D97-AF65-F5344CB8AC3E}">
        <p14:creationId xmlns:p14="http://schemas.microsoft.com/office/powerpoint/2010/main" val="11730546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483" y="1128111"/>
            <a:ext cx="11575551" cy="59538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600" b="1" dirty="0"/>
              <a:t>Mohylová úprava hrobů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</a:t>
            </a:r>
            <a:r>
              <a:rPr lang="cs-CZ" altLang="cs-CZ" sz="1600" dirty="0"/>
              <a:t> častější na Moravě (i ve středním Německu)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u="sng" dirty="0" err="1"/>
              <a:t>Ćechy</a:t>
            </a:r>
            <a:r>
              <a:rPr lang="cs-CZ" altLang="cs-CZ" sz="1600" b="1" u="sng" dirty="0"/>
              <a:t>:</a:t>
            </a:r>
            <a:r>
              <a:rPr lang="cs-CZ" altLang="cs-CZ" sz="1600" b="1" dirty="0"/>
              <a:t>    </a:t>
            </a:r>
            <a:r>
              <a:rPr lang="cs-CZ" altLang="cs-CZ" sz="1600" dirty="0"/>
              <a:t> starší období KNP:   zjištěna pouze jedna mohyla: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</a:t>
            </a:r>
            <a:r>
              <a:rPr lang="cs-CZ" altLang="cs-CZ" sz="1600" u="sng" dirty="0"/>
              <a:t>Dolínek</a:t>
            </a:r>
            <a:r>
              <a:rPr lang="cs-CZ" altLang="cs-CZ" sz="1600" dirty="0"/>
              <a:t>  – okr. Praha východ -  sekeromlat – pohřeb bojovníka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</a:t>
            </a:r>
            <a:r>
              <a:rPr lang="cs-CZ" altLang="cs-CZ" sz="1600" u="sng" dirty="0"/>
              <a:t>Velká Ves</a:t>
            </a:r>
            <a:r>
              <a:rPr lang="cs-CZ" altLang="cs-CZ" sz="1600" dirty="0"/>
              <a:t>  -–  mohyla se 3 pohřby z mladšího období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</a:t>
            </a:r>
            <a:r>
              <a:rPr lang="cs-CZ" altLang="cs-CZ" sz="1600" u="sng" dirty="0"/>
              <a:t>Praha-Bubeneč</a:t>
            </a:r>
            <a:r>
              <a:rPr lang="cs-CZ" altLang="cs-CZ" sz="1600" dirty="0"/>
              <a:t>  – 18 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</a:t>
            </a:r>
            <a:r>
              <a:rPr lang="cs-CZ" altLang="cs-CZ" sz="1600" u="sng" dirty="0"/>
              <a:t>Velké Žernoseky </a:t>
            </a:r>
            <a:r>
              <a:rPr lang="cs-CZ" altLang="cs-CZ" sz="1600" dirty="0"/>
              <a:t> –  12 H:   kostry ve skrčené poloze na pravém boku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             v kamenných skříňkách, hlavou k Z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u="sng" dirty="0"/>
              <a:t>Morava:</a:t>
            </a:r>
            <a:r>
              <a:rPr lang="cs-CZ" altLang="cs-CZ" sz="1600" dirty="0"/>
              <a:t>   do roku 2003:   zjištěno 17 pohřebišť:  Prostějovsko a Olomoucko</a:t>
            </a:r>
          </a:p>
          <a:p>
            <a:pPr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dirty="0"/>
              <a:t>k východu či jihovýchodu exponované svahy  (ojediněle vrcholy)  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delší osy mohyl respektují přirozený sklon terénu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od sídliště odděleno přírodní překážkou (údolí)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Pohřebiště_   20 – 30 mohyl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Výrazně oválné     a) malé:     d – 6 m,  v. několik dm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b) velké:    d – až 30 m, v. až 2 m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  <p:pic>
        <p:nvPicPr>
          <p:cNvPr id="2" name="Picture 4" descr="imagesCAR3VHSG">
            <a:extLst>
              <a:ext uri="{FF2B5EF4-FFF2-40B4-BE49-F238E27FC236}">
                <a16:creationId xmlns:a16="http://schemas.microsoft.com/office/drawing/2014/main" id="{ED14D28C-EC1B-7C21-3B39-79A286A1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91" y="753449"/>
            <a:ext cx="5072009" cy="574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49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9709" y="596611"/>
            <a:ext cx="11277600" cy="626138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Výbava hrobů: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 a)  keramika  -  1 až 2 nádoby (picí – pohár, džbány, amfory)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ŠI  -  </a:t>
            </a:r>
            <a:r>
              <a:rPr lang="cs-CZ" altLang="cs-CZ" sz="1800" dirty="0" err="1"/>
              <a:t>silexové</a:t>
            </a:r>
            <a:r>
              <a:rPr lang="cs-CZ" altLang="cs-CZ" sz="1800" dirty="0"/>
              <a:t> šipky, čepelky (</a:t>
            </a:r>
            <a:r>
              <a:rPr lang="cs-CZ" altLang="cs-CZ" sz="1800" dirty="0" err="1"/>
              <a:t>Mradice</a:t>
            </a:r>
            <a:r>
              <a:rPr lang="cs-CZ" altLang="cs-CZ" sz="1800" dirty="0"/>
              <a:t> z Žatce – čepel z pol. pazourku)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c)  BI  -  sekeromlaty, sekerky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d)  KI  -  šídla, </a:t>
            </a:r>
            <a:r>
              <a:rPr lang="cs-CZ" altLang="cs-CZ" sz="1800" dirty="0" err="1"/>
              <a:t>závěsk</a:t>
            </a:r>
            <a:r>
              <a:rPr lang="cs-CZ" altLang="cs-CZ" sz="1800" dirty="0"/>
              <a:t> z provrtaných zvířecích zubů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e) 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-  měděné ozdoby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Pohřby v sídlištních jamách  – </a:t>
            </a:r>
            <a:r>
              <a:rPr lang="cs-CZ" altLang="cs-CZ" sz="1800" dirty="0"/>
              <a:t>  v každé osadě, v Čechách častější  (Makotřasy-29 jedinců v 18ti jamách a příkopu)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a)  </a:t>
            </a:r>
            <a:r>
              <a:rPr lang="cs-CZ" altLang="cs-CZ" sz="1800" u="sng" dirty="0"/>
              <a:t>rituální</a:t>
            </a:r>
            <a:r>
              <a:rPr lang="cs-CZ" altLang="cs-CZ" sz="1800" dirty="0"/>
              <a:t>  –  skrčené kostry s milodary i bez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–  obřadní pohřby - v jamách se zvířaty (pes, dobytčata)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</a:t>
            </a:r>
            <a:r>
              <a:rPr lang="cs-CZ" altLang="cs-CZ" sz="1800" u="sng" dirty="0"/>
              <a:t>nerituální</a:t>
            </a:r>
            <a:r>
              <a:rPr lang="cs-CZ" altLang="cs-CZ" sz="1800" dirty="0"/>
              <a:t>  –  pohozené (Malé Březno – v jámě 8 jedinců, neúplné (části těl, lebky)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Pohřebiště</a:t>
            </a:r>
            <a:r>
              <a:rPr lang="cs-CZ" altLang="cs-CZ" sz="1800" dirty="0"/>
              <a:t>    –  interpretována jako místa vyhrazená pro pohřby místních elit (náčelníků, bojovníků)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Sídliště</a:t>
            </a:r>
            <a:r>
              <a:rPr lang="cs-CZ" altLang="cs-CZ" sz="1800" dirty="0"/>
              <a:t>  –  vyhrazena příslušníkům nižších vrstev nebo zabitých zajatců (místa náboženských praktik, obětiny)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9755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1945201" y="16806"/>
            <a:ext cx="3918735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Keramika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idx="1"/>
          </p:nvPr>
        </p:nvSpPr>
        <p:spPr>
          <a:xfrm>
            <a:off x="374073" y="1502316"/>
            <a:ext cx="10979727" cy="5355684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7 základních morfologických tříd:</a:t>
            </a:r>
          </a:p>
          <a:p>
            <a:endParaRPr lang="cs-CZ" altLang="cs-CZ" sz="1800" b="1" dirty="0"/>
          </a:p>
          <a:p>
            <a:pPr>
              <a:buFontTx/>
              <a:buNone/>
            </a:pPr>
            <a:r>
              <a:rPr lang="cs-CZ" altLang="cs-CZ" sz="1800" dirty="0"/>
              <a:t>     1.  Nálevkovité poháry </a:t>
            </a:r>
          </a:p>
          <a:p>
            <a:pPr>
              <a:buFontTx/>
              <a:buNone/>
            </a:pPr>
            <a:r>
              <a:rPr lang="cs-CZ" altLang="cs-CZ" sz="1800" dirty="0"/>
              <a:t>     2.  Koflíky </a:t>
            </a:r>
          </a:p>
          <a:p>
            <a:pPr>
              <a:buFontTx/>
              <a:buNone/>
            </a:pPr>
            <a:r>
              <a:rPr lang="cs-CZ" altLang="cs-CZ" sz="1800" dirty="0"/>
              <a:t>     3.  Džbány </a:t>
            </a:r>
          </a:p>
          <a:p>
            <a:pPr>
              <a:buFontTx/>
              <a:buNone/>
            </a:pPr>
            <a:r>
              <a:rPr lang="cs-CZ" altLang="cs-CZ" sz="1800" dirty="0"/>
              <a:t>     4.  Amfory </a:t>
            </a:r>
          </a:p>
          <a:p>
            <a:pPr>
              <a:buFontTx/>
              <a:buNone/>
            </a:pPr>
            <a:r>
              <a:rPr lang="cs-CZ" altLang="cs-CZ" sz="1800" dirty="0"/>
              <a:t>     5.  Mísy </a:t>
            </a:r>
          </a:p>
          <a:p>
            <a:pPr>
              <a:buFontTx/>
              <a:buNone/>
            </a:pPr>
            <a:r>
              <a:rPr lang="cs-CZ" altLang="cs-CZ" sz="1800" dirty="0"/>
              <a:t>     6.  Hrnce </a:t>
            </a:r>
          </a:p>
          <a:p>
            <a:pPr>
              <a:buFontTx/>
              <a:buNone/>
            </a:pPr>
            <a:r>
              <a:rPr lang="cs-CZ" altLang="cs-CZ" sz="1800" dirty="0"/>
              <a:t>     7.  Zvláštní tvary (miniaturní nádobky, láhve s límcem, bubny, naběračky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zoomorfní nádobky)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dirty="0"/>
              <a:t>ve starším období převládá ostrá profilace</a:t>
            </a:r>
          </a:p>
          <a:p>
            <a:r>
              <a:rPr lang="cs-CZ" altLang="cs-CZ" sz="1800" dirty="0"/>
              <a:t>v mladším se profilace nádob změkčuje </a:t>
            </a:r>
          </a:p>
          <a:p>
            <a:r>
              <a:rPr lang="cs-CZ" altLang="cs-CZ" sz="1800" dirty="0"/>
              <a:t>typická je úprava povrchu – hlazení, leštění (imitace kovových nádob)</a:t>
            </a:r>
          </a:p>
          <a:p>
            <a:endParaRPr lang="cs-CZ" altLang="cs-CZ" sz="1800" dirty="0"/>
          </a:p>
        </p:txBody>
      </p:sp>
      <p:pic>
        <p:nvPicPr>
          <p:cNvPr id="4" name="Picture 7" descr="keramika-nalevkovitych-poha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176" y="651163"/>
            <a:ext cx="4746279" cy="58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sCASOEHY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73" y="1797978"/>
            <a:ext cx="3180903" cy="23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619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192578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Broušená industrie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0597" name="Rectangle 5"/>
          <p:cNvSpPr>
            <a:spLocks noGrp="1" noChangeArrowheads="1"/>
          </p:cNvSpPr>
          <p:nvPr>
            <p:ph idx="1"/>
          </p:nvPr>
        </p:nvSpPr>
        <p:spPr>
          <a:xfrm>
            <a:off x="415635" y="1143000"/>
            <a:ext cx="11249891" cy="5742709"/>
          </a:xfrm>
        </p:spPr>
        <p:txBody>
          <a:bodyPr>
            <a:noAutofit/>
          </a:bodyPr>
          <a:lstStyle/>
          <a:p>
            <a:r>
              <a:rPr lang="cs-CZ" altLang="cs-CZ" sz="1800" b="1" dirty="0"/>
              <a:t>Funkce</a:t>
            </a:r>
            <a:r>
              <a:rPr lang="cs-CZ" altLang="cs-CZ" sz="1800" dirty="0"/>
              <a:t>  -  nástroje:  sekery (ke zpracování dřeva tesařské nástroje aj.)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-  zbraně:  sekeromlaty (k boji)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-  obchodní výměna (komodita dálkové směny)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-  prestižní a symbolická (bojové sekeromlaty, mlaty, bulavy)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-  společenská funkce:  statusový znak   (odznaky či atributy mužů-bojovníků)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Význam</a:t>
            </a:r>
            <a:r>
              <a:rPr lang="cs-CZ" altLang="cs-CZ" sz="1800" dirty="0"/>
              <a:t>  -  z hlediska studia společensko-ekonomické a kulturní úrovně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-  z hlediska technologie výroby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-  z hlediska studia rozsahu, intenzity a struktury osídlení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Nálezy</a:t>
            </a:r>
            <a:r>
              <a:rPr lang="cs-CZ" altLang="cs-CZ" sz="1800" dirty="0"/>
              <a:t>  -   ze sídlištních objektů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-   z hrobů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-   náhodné nálezy (směry a průběhy obchodních tras, pohyb bojovníků)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-   většinou nebyly vyhrazeny pro úzkou vrstvu (nálezy ze sídlišť)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-   pouze některé plnily funkci prestižních odznaků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961283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kanelované keramiky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3 400  – 3 000/2 900 př. n. l.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175" y="1520682"/>
            <a:ext cx="11585825" cy="533731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Název     –</a:t>
            </a:r>
            <a:r>
              <a:rPr lang="cs-CZ" altLang="cs-CZ" sz="1800" dirty="0"/>
              <a:t>    podle typické výzdoby keramiky žlábky(</a:t>
            </a:r>
            <a:r>
              <a:rPr lang="cs-CZ" altLang="cs-CZ" sz="1800" dirty="0" err="1"/>
              <a:t>kanelami</a:t>
            </a:r>
            <a:r>
              <a:rPr lang="cs-CZ" altLang="cs-CZ" sz="1800" dirty="0"/>
              <a:t>), užívá se hlavně na Moravě,  méně v Čechách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 1969:  bádenská podle jeskynního naleziště v </a:t>
            </a:r>
            <a:r>
              <a:rPr lang="cs-CZ" altLang="cs-CZ" sz="1800" dirty="0" err="1"/>
              <a:t>Bádenu</a:t>
            </a:r>
            <a:r>
              <a:rPr lang="cs-CZ" altLang="cs-CZ" sz="1800" dirty="0"/>
              <a:t> u Vídně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(jeskyně </a:t>
            </a:r>
            <a:r>
              <a:rPr lang="cs-CZ" altLang="cs-CZ" sz="1800" dirty="0" err="1"/>
              <a:t>Königshöhle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Wolfsthalu</a:t>
            </a:r>
            <a:r>
              <a:rPr lang="cs-CZ" altLang="cs-CZ" sz="1800" dirty="0"/>
              <a:t> u Badenu v Dolním Rakousku)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bádenská kultura</a:t>
            </a:r>
            <a:r>
              <a:rPr lang="cs-CZ" altLang="cs-CZ" sz="1800" dirty="0"/>
              <a:t>:  mezinárodně používané označení kulturního komplexu středního eneolitu,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který se rozšířil v karpatsko-podunajsko-balkánské zóně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kulturní podloží, z něhož se bádenská kultura vyvinula, nebylo jednotné: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a) </a:t>
            </a:r>
            <a:r>
              <a:rPr lang="cs-CZ" altLang="cs-CZ" sz="1800" u="sng" dirty="0"/>
              <a:t>ve východní části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epilengyelské</a:t>
            </a:r>
            <a:r>
              <a:rPr lang="cs-CZ" altLang="cs-CZ" sz="1800" dirty="0"/>
              <a:t> skupiny a </a:t>
            </a:r>
            <a:r>
              <a:rPr lang="cs-CZ" altLang="cs-CZ" sz="1800" dirty="0" err="1"/>
              <a:t>jordanowská</a:t>
            </a:r>
            <a:r>
              <a:rPr lang="cs-CZ" altLang="cs-CZ" sz="1800" dirty="0"/>
              <a:t> (Morava)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b)  </a:t>
            </a:r>
            <a:r>
              <a:rPr lang="cs-CZ" altLang="cs-CZ" sz="1800" u="sng" dirty="0"/>
              <a:t>v západní části</a:t>
            </a:r>
            <a:r>
              <a:rPr lang="cs-CZ" altLang="cs-CZ" sz="1800" dirty="0"/>
              <a:t>  - osídlení KNP (Čechy)                         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Počátky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spojeny s  rozšířením </a:t>
            </a:r>
            <a:r>
              <a:rPr lang="cs-CZ" altLang="cs-CZ" sz="1800" b="1" u="sng" dirty="0" err="1"/>
              <a:t>bolerázského</a:t>
            </a:r>
            <a:r>
              <a:rPr lang="cs-CZ" altLang="cs-CZ" sz="1800" b="1" u="sng" dirty="0"/>
              <a:t> horizontu:</a:t>
            </a:r>
            <a:r>
              <a:rPr lang="cs-CZ" altLang="cs-CZ" sz="1800" dirty="0"/>
              <a:t>    název: podle výš. sídliště Boleráz u  Trnavy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Rozšíření 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od dolního Dunaje přes Karpatskou Kotlinu až do Malopolska a na západě zasahuje částečně do Slezska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885626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2140527" y="0"/>
            <a:ext cx="3955473" cy="1325563"/>
          </a:xfrm>
        </p:spPr>
        <p:txBody>
          <a:bodyPr/>
          <a:lstStyle/>
          <a:p>
            <a:r>
              <a:rPr lang="cs-CZ" altLang="cs-CZ" sz="3200" b="1" dirty="0"/>
              <a:t>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idx="1"/>
          </p:nvPr>
        </p:nvSpPr>
        <p:spPr>
          <a:xfrm>
            <a:off x="249382" y="1457467"/>
            <a:ext cx="6996546" cy="5400533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Starší stupeň  –</a:t>
            </a:r>
            <a:r>
              <a:rPr lang="cs-CZ" altLang="cs-CZ" sz="1800" dirty="0"/>
              <a:t>  doznívá výzdoba KNP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šálky s kanelovanými stěnami, motiv vlčích zubů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mísy: polokulovité s vnitřní rytou výzdobou, esovité,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s kalichovitě rozevřeným okrajem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hrnce, džbánky, šálky, amforovité zásobnice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</a:t>
            </a:r>
            <a:r>
              <a:rPr lang="cs-CZ" altLang="cs-CZ" sz="1800" u="sng" dirty="0"/>
              <a:t>výzdoba</a:t>
            </a:r>
            <a:r>
              <a:rPr lang="cs-CZ" altLang="cs-CZ" sz="1800" dirty="0"/>
              <a:t>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rytá výzdoba není tak častá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Vlivy:  leštěné hrdlo a zdrsněné tělo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Střední</a:t>
            </a:r>
            <a:r>
              <a:rPr lang="cs-CZ" altLang="cs-CZ" sz="1800" dirty="0"/>
              <a:t> </a:t>
            </a:r>
            <a:r>
              <a:rPr lang="cs-CZ" altLang="cs-CZ" sz="1800" b="1" dirty="0"/>
              <a:t>stupeň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bohatá rytá výzdoba vně i uvnitř nádob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Mladší</a:t>
            </a:r>
            <a:r>
              <a:rPr lang="cs-CZ" altLang="cs-CZ" sz="1800" dirty="0"/>
              <a:t> </a:t>
            </a:r>
            <a:r>
              <a:rPr lang="cs-CZ" altLang="cs-CZ" sz="1800" b="1" dirty="0"/>
              <a:t>stupeň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na Moravě chybí vnitřní výzdoba mís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osudí jsou nižší s vyššími hrdly, koflíky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objevují se plastická žebírka na výdutích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typické jsou nádoby s rozeklanými uchy</a:t>
            </a:r>
          </a:p>
          <a:p>
            <a:pPr>
              <a:buFontTx/>
              <a:buNone/>
            </a:pPr>
            <a:endParaRPr lang="cs-CZ" altLang="cs-CZ" sz="1600" dirty="0"/>
          </a:p>
        </p:txBody>
      </p:sp>
      <p:pic>
        <p:nvPicPr>
          <p:cNvPr id="4" name="Picture 4" descr="kanelovana-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8" y="373860"/>
            <a:ext cx="4880993" cy="61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434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Sídliště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3" y="908050"/>
            <a:ext cx="11637818" cy="59499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9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900" dirty="0"/>
              <a:t> </a:t>
            </a:r>
            <a:r>
              <a:rPr lang="cs-CZ" altLang="cs-CZ" sz="1800" dirty="0"/>
              <a:t>a)  </a:t>
            </a:r>
            <a:r>
              <a:rPr lang="cs-CZ" altLang="cs-CZ" sz="1800" u="sng" dirty="0"/>
              <a:t>nížinné osady</a:t>
            </a:r>
            <a:r>
              <a:rPr lang="cs-CZ" altLang="cs-CZ" sz="1800" dirty="0"/>
              <a:t> u vodních toků  (Lysolaje, Praha-Vysočany)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 b)  </a:t>
            </a:r>
            <a:r>
              <a:rPr lang="cs-CZ" altLang="cs-CZ" sz="1800" u="sng" dirty="0"/>
              <a:t>výšinné osady</a:t>
            </a:r>
            <a:r>
              <a:rPr lang="cs-CZ" altLang="cs-CZ" sz="1800" dirty="0"/>
              <a:t>   –   opevněné na ostrožnách a kopců:   </a:t>
            </a:r>
            <a:r>
              <a:rPr lang="cs-CZ" altLang="cs-CZ" sz="1800" dirty="0" err="1"/>
              <a:t>Hinsko</a:t>
            </a:r>
            <a:r>
              <a:rPr lang="cs-CZ" altLang="cs-CZ" sz="1800" dirty="0"/>
              <a:t> u Přerova, </a:t>
            </a:r>
            <a:r>
              <a:rPr lang="cs-CZ" altLang="cs-CZ" sz="1800" dirty="0" err="1"/>
              <a:t>Rmíz</a:t>
            </a:r>
            <a:r>
              <a:rPr lang="cs-CZ" altLang="cs-CZ" sz="1800" dirty="0"/>
              <a:t> u Laškova, K. Hora</a:t>
            </a:r>
            <a:r>
              <a:rPr lang="cs-CZ" altLang="cs-CZ" sz="1600" dirty="0"/>
              <a:t>-</a:t>
            </a:r>
            <a:r>
              <a:rPr lang="cs-CZ" altLang="cs-CZ" sz="1600" dirty="0" err="1"/>
              <a:t>Cimburk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Opevnění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 -  a)   dřevěné palisády s příkopem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b)    palisádové stěny vyplněné hlínou, příkop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c)   kamenná hradba s příkopem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d)   dvě kamenné zdi s výplní z udusané hlíny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e)   kamenná zeď kombinovaná s </a:t>
            </a:r>
            <a:r>
              <a:rPr lang="cs-CZ" altLang="cs-CZ" sz="1800" dirty="0" err="1"/>
              <a:t>dřevenou</a:t>
            </a:r>
            <a:r>
              <a:rPr lang="cs-CZ" altLang="cs-CZ" sz="1800" dirty="0"/>
              <a:t> a hliněnou konstrukcí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 </a:t>
            </a:r>
            <a:r>
              <a:rPr lang="cs-CZ" altLang="cs-CZ" sz="1800" b="1" dirty="0"/>
              <a:t>Hlinsko  -  Nad </a:t>
            </a:r>
            <a:r>
              <a:rPr lang="cs-CZ" altLang="cs-CZ" sz="1800" b="1" dirty="0" err="1"/>
              <a:t>Zbružovým</a:t>
            </a:r>
            <a:r>
              <a:rPr lang="cs-CZ" altLang="cs-CZ" sz="1800" b="1" dirty="0"/>
              <a:t>   </a:t>
            </a:r>
            <a:r>
              <a:rPr lang="cs-CZ" altLang="cs-CZ" sz="1800" dirty="0"/>
              <a:t>-  26 sezón, J. </a:t>
            </a:r>
            <a:r>
              <a:rPr lang="cs-CZ" altLang="cs-CZ" sz="1800" dirty="0" err="1"/>
              <a:t>Pavelčík</a:t>
            </a:r>
            <a:r>
              <a:rPr lang="cs-CZ" altLang="cs-CZ" sz="1800" dirty="0"/>
              <a:t> od 60. let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-  opevněné hradisko o čtyřúhelníkové ploše, 2,5 ha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-  na skalnaté ostrožně nad řekou Bečvou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-  několikrát opevněno (palisádou, později kamennými hradbami  s příkopem)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Sídelní objekty</a:t>
            </a:r>
            <a:r>
              <a:rPr lang="cs-CZ" altLang="cs-CZ" sz="1800" dirty="0"/>
              <a:t>   -  jedno i dvouprostorové domy (cca 8x4 m) kůlové konstrukce se stěnami vyplétanými proutím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-  doklady řemeslných činností:  výroba keramiky, kamenných a kostěných nástrojů, kovolitectví</a:t>
            </a:r>
          </a:p>
        </p:txBody>
      </p:sp>
    </p:spTree>
    <p:extLst>
      <p:ext uri="{BB962C8B-B14F-4D97-AF65-F5344CB8AC3E}">
        <p14:creationId xmlns:p14="http://schemas.microsoft.com/office/powerpoint/2010/main" val="3069927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85016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Pohřební ritus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idx="1"/>
          </p:nvPr>
        </p:nvSpPr>
        <p:spPr>
          <a:xfrm>
            <a:off x="725184" y="1510578"/>
            <a:ext cx="11685998" cy="5347421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2000" b="1" dirty="0"/>
              <a:t>Starší fáze   </a:t>
            </a:r>
            <a:r>
              <a:rPr lang="cs-CZ" altLang="cs-CZ" sz="2000" dirty="0"/>
              <a:t>–  hroby neznáme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2000" dirty="0"/>
              <a:t>Doklady žárového i kostrového pohřbívání jsou vzácné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2000" b="1" u="sng" dirty="0"/>
              <a:t>1. žárový</a:t>
            </a:r>
            <a:r>
              <a:rPr lang="cs-CZ" altLang="cs-CZ" sz="2000" b="1" i="1" u="sng" dirty="0"/>
              <a:t> </a:t>
            </a:r>
            <a:r>
              <a:rPr lang="cs-CZ" altLang="cs-CZ" sz="2000" dirty="0"/>
              <a:t>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</a:t>
            </a:r>
            <a:r>
              <a:rPr lang="cs-CZ" altLang="cs-CZ" sz="2000" u="sng" dirty="0"/>
              <a:t>Úvalno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pohřebiště „U červeného dvora“  (2. st.) 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nedaleko hradisko Krnov – </a:t>
            </a:r>
            <a:r>
              <a:rPr lang="cs-CZ" altLang="cs-CZ" sz="2000" dirty="0" err="1"/>
              <a:t>Burgberg</a:t>
            </a: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2000" dirty="0"/>
              <a:t>                   </a:t>
            </a:r>
            <a:endParaRPr lang="cs-CZ" altLang="cs-CZ" sz="2000" b="1" i="1" u="sng" dirty="0"/>
          </a:p>
          <a:p>
            <a:pPr marL="609600" indent="-609600"/>
            <a:r>
              <a:rPr lang="cs-CZ" altLang="cs-CZ" sz="2000" b="1" u="sng" dirty="0"/>
              <a:t>2. kostrový</a:t>
            </a:r>
            <a:r>
              <a:rPr lang="cs-CZ" altLang="cs-CZ" sz="2000" b="1" dirty="0"/>
              <a:t>  </a:t>
            </a:r>
            <a:r>
              <a:rPr lang="cs-CZ" altLang="cs-CZ" sz="2000" dirty="0"/>
              <a:t>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na Moravě pouze pohřeb defektní ženy z  </a:t>
            </a:r>
            <a:r>
              <a:rPr lang="cs-CZ" altLang="cs-CZ" sz="2000" u="sng" dirty="0"/>
              <a:t>Hlinska</a:t>
            </a:r>
            <a:r>
              <a:rPr lang="cs-CZ" altLang="cs-CZ" sz="2000" dirty="0"/>
              <a:t>  (skrčená poloha)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ojedinělé nálezy lebek na sídlištích (</a:t>
            </a:r>
            <a:r>
              <a:rPr lang="cs-CZ" altLang="cs-CZ" sz="2000" u="sng" dirty="0"/>
              <a:t>Hlinsko) 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3.</a:t>
            </a:r>
            <a:r>
              <a:rPr lang="cs-CZ" altLang="cs-CZ" sz="2000" b="1" i="1" dirty="0"/>
              <a:t>  </a:t>
            </a:r>
            <a:r>
              <a:rPr lang="cs-CZ" altLang="cs-CZ" sz="2000" b="1" u="sng" dirty="0" err="1"/>
              <a:t>birituální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 </a:t>
            </a:r>
            <a:r>
              <a:rPr lang="cs-CZ" altLang="cs-CZ" sz="2000" u="sng" dirty="0"/>
              <a:t>Velvary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v jednom hrobě 2 kostrové pohřby a amfora s kremací v kamenné skříňce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(</a:t>
            </a:r>
            <a:r>
              <a:rPr lang="cs-CZ" altLang="cs-CZ" sz="2000" dirty="0" err="1"/>
              <a:t>protořivnáčský</a:t>
            </a:r>
            <a:r>
              <a:rPr lang="cs-CZ" alt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364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2714" y="14741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Neolitické inovace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427" y="1472973"/>
            <a:ext cx="11996057" cy="5492905"/>
          </a:xfrm>
        </p:spPr>
        <p:txBody>
          <a:bodyPr>
            <a:normAutofit lnSpcReduction="10000"/>
          </a:bodyPr>
          <a:lstStyle/>
          <a:p>
            <a:pPr marL="609600" indent="-609600"/>
            <a:r>
              <a:rPr lang="cs-CZ" altLang="cs-CZ" sz="2000" dirty="0"/>
              <a:t>Přechod lovecko-sběračských populací k výrobnímu hospodářství: zemědělství a pěstování zvířat</a:t>
            </a:r>
          </a:p>
          <a:p>
            <a:pPr marL="609600" indent="-609600"/>
            <a:r>
              <a:rPr lang="cs-CZ" altLang="cs-CZ" sz="2000" dirty="0"/>
              <a:t>Osvojení technologických a výrobních návyků, označovaných jako </a:t>
            </a:r>
            <a:r>
              <a:rPr lang="cs-CZ" altLang="cs-CZ" sz="2000" b="1" dirty="0" err="1"/>
              <a:t>neolithic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packet</a:t>
            </a:r>
            <a:r>
              <a:rPr lang="cs-CZ" altLang="cs-CZ" sz="2000" b="1" dirty="0"/>
              <a:t> </a:t>
            </a:r>
            <a:r>
              <a:rPr lang="cs-CZ" altLang="cs-CZ" sz="2000" b="1" u="sng" dirty="0"/>
              <a:t>(neolitický balíček):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1.   domestikace obilovin 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Ohalo</a:t>
            </a:r>
            <a:r>
              <a:rPr lang="cs-CZ" altLang="cs-CZ" sz="2000" dirty="0"/>
              <a:t> II v Izraeli: 20 tis. př. n. l. drcení divokého ječmene a pšenice (plevele)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2.   domestikace zvířat  </a:t>
            </a:r>
            <a:r>
              <a:rPr lang="cs-CZ" altLang="cs-CZ" sz="2000" dirty="0"/>
              <a:t>–  v počátečním období prokazatelně nedoložena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3.   výroba keramiky  </a:t>
            </a:r>
            <a:r>
              <a:rPr lang="cs-CZ" altLang="cs-CZ" sz="2000" dirty="0"/>
              <a:t>–  technologie známa od středního paleolitu:  Věstonická Venuše (aurignacien)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4.   výroba broušených nástrojů  </a:t>
            </a:r>
            <a:r>
              <a:rPr lang="cs-CZ" altLang="cs-CZ" sz="2000" dirty="0"/>
              <a:t>–  technologie známa již v </a:t>
            </a:r>
            <a:r>
              <a:rPr lang="cs-CZ" altLang="cs-CZ" sz="2000" dirty="0" err="1"/>
              <a:t>gravettienu</a:t>
            </a:r>
            <a:r>
              <a:rPr lang="cs-CZ" altLang="cs-CZ" sz="2000" dirty="0"/>
              <a:t>: </a:t>
            </a:r>
            <a:r>
              <a:rPr lang="cs-CZ" altLang="cs-CZ" sz="2000" dirty="0" err="1"/>
              <a:t>Willendorf</a:t>
            </a:r>
            <a:r>
              <a:rPr lang="cs-CZ" altLang="cs-CZ" sz="2000" dirty="0"/>
              <a:t>, Pavlov (retušéry aj.)</a:t>
            </a:r>
          </a:p>
          <a:p>
            <a:pPr marL="609600" indent="-609600">
              <a:buNone/>
            </a:pPr>
            <a:r>
              <a:rPr lang="cs-CZ" altLang="cs-CZ" sz="2000" b="1" dirty="0"/>
              <a:t>          5.   </a:t>
            </a:r>
            <a:r>
              <a:rPr lang="cs-CZ" altLang="cs-CZ" sz="2000" b="1" dirty="0" err="1"/>
              <a:t>sedentarismus</a:t>
            </a:r>
            <a:r>
              <a:rPr lang="cs-CZ" altLang="cs-CZ" sz="2000" b="1" dirty="0"/>
              <a:t> </a:t>
            </a:r>
            <a:r>
              <a:rPr lang="cs-CZ" altLang="cs-CZ" sz="2000" dirty="0"/>
              <a:t>(usedlý způsob života) – </a:t>
            </a:r>
            <a:r>
              <a:rPr lang="cs-CZ" sz="2000" dirty="0"/>
              <a:t>Jericho, </a:t>
            </a:r>
            <a:r>
              <a:rPr lang="cs-CZ" sz="2000" dirty="0" err="1"/>
              <a:t>Göbekli</a:t>
            </a:r>
            <a:r>
              <a:rPr lang="cs-CZ" sz="2000" dirty="0"/>
              <a:t> Tepe (Jordánsko, Turecko): 10. tis. př. n. l. 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dirty="0"/>
              <a:t>Většina technologických  inovací byla známa před vznikem zemědělství:   proto byla odmítnuta klasická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           představa o </a:t>
            </a:r>
            <a:r>
              <a:rPr lang="cs-CZ" altLang="cs-CZ" sz="2000" b="1" dirty="0"/>
              <a:t>neolitické revoluci</a:t>
            </a:r>
            <a:r>
              <a:rPr lang="cs-CZ" altLang="cs-CZ" sz="2000" dirty="0"/>
              <a:t>,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            jako době radikálních změn</a:t>
            </a:r>
          </a:p>
          <a:p>
            <a:pPr marL="0" indent="0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609600" indent="-609600"/>
            <a:r>
              <a:rPr lang="cs-CZ" sz="2000" b="1" dirty="0">
                <a:solidFill>
                  <a:srgbClr val="FF0000"/>
                </a:solidFill>
              </a:rPr>
              <a:t>Evropa</a:t>
            </a:r>
            <a:r>
              <a:rPr lang="cs-CZ" sz="2000" b="1" dirty="0"/>
              <a:t>  </a:t>
            </a:r>
            <a:r>
              <a:rPr lang="cs-CZ" sz="2000" dirty="0"/>
              <a:t>–  zdrojovou oblastí byl Př. východ:  oblast Úrodného půlměsíce  (od Nilu po bývalou Mezopotámii) </a:t>
            </a:r>
          </a:p>
          <a:p>
            <a:pPr marL="0" indent="0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9715898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12" y="719191"/>
            <a:ext cx="10299375" cy="6668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Depoty</a:t>
            </a:r>
          </a:p>
          <a:p>
            <a:pPr marL="0" indent="0">
              <a:buNone/>
            </a:pPr>
            <a:endParaRPr lang="cs-CZ" altLang="cs-CZ" sz="1800" b="1" u="sng" dirty="0"/>
          </a:p>
          <a:p>
            <a:pPr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2000" u="sng" dirty="0"/>
              <a:t>Prace</a:t>
            </a:r>
            <a:r>
              <a:rPr lang="cs-CZ" altLang="cs-CZ" sz="2000" dirty="0"/>
              <a:t>   –  měděné sekery</a:t>
            </a:r>
          </a:p>
          <a:p>
            <a:pPr>
              <a:buFontTx/>
              <a:buNone/>
            </a:pPr>
            <a:r>
              <a:rPr lang="cs-CZ" altLang="cs-CZ" sz="2000" dirty="0"/>
              <a:t>      </a:t>
            </a:r>
            <a:r>
              <a:rPr lang="cs-CZ" altLang="cs-CZ" sz="2000" u="sng" dirty="0"/>
              <a:t>Hlinsko</a:t>
            </a:r>
            <a:r>
              <a:rPr lang="cs-CZ" altLang="cs-CZ" sz="2000" dirty="0"/>
              <a:t>  –  v koflíku:  3 závěsky typu </a:t>
            </a:r>
            <a:r>
              <a:rPr lang="cs-CZ" altLang="cs-CZ" sz="2000" dirty="0" err="1"/>
              <a:t>Stollhof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brýlovitý</a:t>
            </a:r>
            <a:r>
              <a:rPr lang="cs-CZ" altLang="cs-CZ" sz="2000" dirty="0"/>
              <a:t> závěsek,  spirálovité náušnice   </a:t>
            </a:r>
          </a:p>
          <a:p>
            <a:pPr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2000" u="sng" dirty="0"/>
              <a:t>Velehrad</a:t>
            </a:r>
            <a:r>
              <a:rPr lang="cs-CZ" altLang="cs-CZ" sz="2000" dirty="0"/>
              <a:t>  –  dýky typu Malé  </a:t>
            </a:r>
            <a:r>
              <a:rPr lang="cs-CZ" altLang="cs-CZ" sz="2000" dirty="0" err="1"/>
              <a:t>Leváre</a:t>
            </a:r>
            <a:r>
              <a:rPr lang="cs-CZ" altLang="cs-CZ" sz="2000" dirty="0"/>
              <a:t>, dláta</a:t>
            </a:r>
          </a:p>
          <a:p>
            <a:pPr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2000" u="sng" dirty="0"/>
              <a:t>Staré Město</a:t>
            </a:r>
            <a:r>
              <a:rPr lang="cs-CZ" altLang="cs-CZ" sz="2000" dirty="0"/>
              <a:t>  –  Zadní kruh:  3 dlátky a jehlice se svinutou hlavicí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u="sng" dirty="0"/>
              <a:t>Štípaná industrie</a:t>
            </a:r>
            <a:r>
              <a:rPr lang="cs-CZ" altLang="cs-CZ" sz="2000" dirty="0"/>
              <a:t>   –   škrabadla, srpové čepelky, vrtáky</a:t>
            </a:r>
          </a:p>
          <a:p>
            <a:pPr>
              <a:buFontTx/>
              <a:buNone/>
            </a:pPr>
            <a:endParaRPr lang="cs-CZ" altLang="cs-CZ" sz="2000" b="1" i="1" u="sng" dirty="0"/>
          </a:p>
          <a:p>
            <a:r>
              <a:rPr lang="cs-CZ" altLang="cs-CZ" sz="2000" b="1" u="sng" dirty="0"/>
              <a:t>KPI</a:t>
            </a:r>
            <a:r>
              <a:rPr lang="cs-CZ" altLang="cs-CZ" sz="2000" dirty="0"/>
              <a:t>   –   šídla z půlených žeber nebo úštěpů dlouhých kostí, hroty, dýky, šipky, dláta</a:t>
            </a:r>
          </a:p>
          <a:p>
            <a:pPr>
              <a:buFontTx/>
              <a:buNone/>
            </a:pPr>
            <a:endParaRPr lang="cs-CZ" altLang="cs-CZ" sz="2000" b="1" i="1" u="sng" dirty="0"/>
          </a:p>
          <a:p>
            <a:r>
              <a:rPr lang="cs-CZ" altLang="cs-CZ" sz="2000" b="1" u="sng" dirty="0"/>
              <a:t>Textilnictví</a:t>
            </a:r>
            <a:r>
              <a:rPr lang="cs-CZ" altLang="cs-CZ" sz="2000" dirty="0"/>
              <a:t>   –  závaží tkalcovských stavů (Hlinsko:   na podlaze několika chat v řadě za sebou)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 cívky, druhotně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 semena lnu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885779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Závěr středního </a:t>
            </a:r>
            <a:r>
              <a:rPr lang="cs-CZ" altLang="cs-CZ" sz="3200" b="1" dirty="0" err="1">
                <a:solidFill>
                  <a:srgbClr val="FF0000"/>
                </a:solidFill>
              </a:rPr>
              <a:t>eneolitu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92838" cy="492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Rozpad </a:t>
            </a:r>
            <a:r>
              <a:rPr lang="cs-CZ" altLang="cs-CZ" sz="2400" b="1" dirty="0"/>
              <a:t>bádenského (kanelovaného) celku </a:t>
            </a:r>
            <a:r>
              <a:rPr lang="cs-CZ" altLang="cs-CZ" sz="2400" dirty="0"/>
              <a:t>a vzniku samostatných regionálních kultur: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1.  </a:t>
            </a:r>
            <a:r>
              <a:rPr lang="cs-CZ" altLang="cs-CZ" sz="2400" dirty="0" err="1"/>
              <a:t>stř</a:t>
            </a:r>
            <a:r>
              <a:rPr lang="cs-CZ" altLang="cs-CZ" sz="2400" dirty="0"/>
              <a:t>. a </a:t>
            </a:r>
            <a:r>
              <a:rPr lang="cs-CZ" altLang="cs-CZ" sz="2400" dirty="0" err="1"/>
              <a:t>sz</a:t>
            </a:r>
            <a:r>
              <a:rPr lang="cs-CZ" altLang="cs-CZ" sz="2400" dirty="0"/>
              <a:t>. Č :     </a:t>
            </a:r>
            <a:r>
              <a:rPr lang="cs-CZ" altLang="cs-CZ" sz="2400" b="1" dirty="0" err="1"/>
              <a:t>Řivnáčská</a:t>
            </a:r>
            <a:r>
              <a:rPr lang="cs-CZ" altLang="cs-CZ" sz="2400" b="1" dirty="0"/>
              <a:t> kultura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2.  </a:t>
            </a:r>
            <a:r>
              <a:rPr lang="cs-CZ" altLang="cs-CZ" sz="2400" dirty="0" err="1"/>
              <a:t>záp</a:t>
            </a:r>
            <a:r>
              <a:rPr lang="cs-CZ" altLang="cs-CZ" sz="2400" dirty="0"/>
              <a:t>. a </a:t>
            </a:r>
            <a:r>
              <a:rPr lang="cs-CZ" altLang="cs-CZ" sz="2400" dirty="0" err="1"/>
              <a:t>jz</a:t>
            </a:r>
            <a:r>
              <a:rPr lang="cs-CZ" altLang="cs-CZ" sz="2400" dirty="0"/>
              <a:t>. Č:    </a:t>
            </a:r>
            <a:r>
              <a:rPr lang="cs-CZ" altLang="cs-CZ" sz="2400" b="1" dirty="0" err="1"/>
              <a:t>Chamská</a:t>
            </a:r>
            <a:r>
              <a:rPr lang="cs-CZ" altLang="cs-CZ" sz="2400" b="1" dirty="0"/>
              <a:t> kultura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3.  </a:t>
            </a:r>
            <a:r>
              <a:rPr lang="cs-CZ" altLang="cs-CZ" sz="2400" dirty="0" err="1"/>
              <a:t>sz</a:t>
            </a:r>
            <a:r>
              <a:rPr lang="cs-CZ" altLang="cs-CZ" sz="2400" dirty="0"/>
              <a:t>. Č, </a:t>
            </a:r>
            <a:r>
              <a:rPr lang="cs-CZ" altLang="cs-CZ" sz="2400" dirty="0" err="1"/>
              <a:t>stř</a:t>
            </a:r>
            <a:r>
              <a:rPr lang="cs-CZ" altLang="cs-CZ" sz="2400" dirty="0"/>
              <a:t>. a </a:t>
            </a:r>
            <a:r>
              <a:rPr lang="cs-CZ" altLang="cs-CZ" sz="2400" dirty="0" err="1"/>
              <a:t>sev</a:t>
            </a:r>
            <a:r>
              <a:rPr lang="cs-CZ" altLang="cs-CZ" sz="2400" dirty="0"/>
              <a:t>. M a Slezsko:    </a:t>
            </a:r>
            <a:r>
              <a:rPr lang="cs-CZ" altLang="cs-CZ" sz="2400" b="1" dirty="0"/>
              <a:t>Kultura kulovitých amfor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4.  </a:t>
            </a:r>
            <a:r>
              <a:rPr lang="cs-CZ" altLang="cs-CZ" sz="2400" dirty="0" err="1"/>
              <a:t>jz</a:t>
            </a:r>
            <a:r>
              <a:rPr lang="cs-CZ" altLang="cs-CZ" sz="2400" dirty="0"/>
              <a:t>. M:   </a:t>
            </a:r>
            <a:r>
              <a:rPr lang="cs-CZ" altLang="cs-CZ" sz="2400" b="1" dirty="0"/>
              <a:t>Jevišovická kultura</a:t>
            </a:r>
          </a:p>
        </p:txBody>
      </p:sp>
    </p:spTree>
    <p:extLst>
      <p:ext uri="{BB962C8B-B14F-4D97-AF65-F5344CB8AC3E}">
        <p14:creationId xmlns:p14="http://schemas.microsoft.com/office/powerpoint/2010/main" val="22782897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055" y="531019"/>
            <a:ext cx="4402138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Řivnáčská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</a:t>
            </a:r>
            <a:r>
              <a:rPr lang="cs-CZ" altLang="cs-CZ" sz="2000" b="1" dirty="0">
                <a:solidFill>
                  <a:srgbClr val="FF0000"/>
                </a:solidFill>
              </a:rPr>
              <a:t>3100 – 2900/8000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302" y="1876264"/>
            <a:ext cx="10086109" cy="48122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Rozšíření</a:t>
            </a:r>
            <a:r>
              <a:rPr lang="cs-CZ" altLang="cs-CZ" sz="2000" dirty="0"/>
              <a:t>  –  nejzápadnější vysunutá lokální kultura pozdně </a:t>
            </a:r>
            <a:r>
              <a:rPr lang="cs-CZ" altLang="cs-CZ" sz="2000" dirty="0" err="1"/>
              <a:t>bádenskéko</a:t>
            </a:r>
            <a:r>
              <a:rPr lang="cs-CZ" altLang="cs-CZ" sz="2000" dirty="0"/>
              <a:t> okruhu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 na Moravě se v té době vyvíjí jevišovická kultura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 ve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Ň:  </a:t>
            </a:r>
            <a:r>
              <a:rPr lang="cs-CZ" altLang="cs-CZ" sz="2000" dirty="0" err="1"/>
              <a:t>bernburská</a:t>
            </a:r>
            <a:r>
              <a:rPr lang="cs-CZ" altLang="cs-CZ" sz="2000" dirty="0"/>
              <a:t> kultura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Rozpoznal  a vyčlenil  </a:t>
            </a:r>
            <a:r>
              <a:rPr lang="cs-CZ" altLang="cs-CZ" sz="2000" dirty="0"/>
              <a:t>–  J. </a:t>
            </a:r>
            <a:r>
              <a:rPr lang="cs-CZ" altLang="cs-CZ" sz="2000" dirty="0" err="1"/>
              <a:t>Axamit</a:t>
            </a:r>
            <a:r>
              <a:rPr lang="cs-CZ" altLang="cs-CZ" sz="2000" dirty="0"/>
              <a:t> na počátku 30. let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50. léta   </a:t>
            </a:r>
            <a:r>
              <a:rPr lang="cs-CZ" altLang="cs-CZ" sz="2000" dirty="0"/>
              <a:t>–  uznána za samostatnou kulturu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i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Název</a:t>
            </a:r>
            <a:r>
              <a:rPr lang="cs-CZ" altLang="cs-CZ" sz="2000" dirty="0"/>
              <a:t>  –   podle </a:t>
            </a:r>
            <a:r>
              <a:rPr lang="cs-CZ" altLang="cs-CZ" sz="2000" dirty="0" err="1"/>
              <a:t>eneolitického</a:t>
            </a:r>
            <a:r>
              <a:rPr lang="cs-CZ" altLang="cs-CZ" sz="2000" dirty="0"/>
              <a:t> výšinného sídliště u Roztok: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</a:t>
            </a:r>
            <a:r>
              <a:rPr lang="cs-CZ" altLang="cs-CZ" sz="2000" u="sng" dirty="0" err="1"/>
              <a:t>Řivnáč</a:t>
            </a:r>
            <a:r>
              <a:rPr lang="cs-CZ" altLang="cs-CZ" sz="2000" u="sng" dirty="0"/>
              <a:t> u </a:t>
            </a:r>
            <a:r>
              <a:rPr lang="cs-CZ" altLang="cs-CZ" sz="2000" u="sng" dirty="0" err="1"/>
              <a:t>Žalova</a:t>
            </a:r>
            <a:r>
              <a:rPr lang="cs-CZ" altLang="cs-CZ" sz="2000" dirty="0"/>
              <a:t> (u Prahy)  –  prokopal Čeněk </a:t>
            </a:r>
            <a:r>
              <a:rPr lang="cs-CZ" altLang="cs-CZ" sz="2000" dirty="0" err="1"/>
              <a:t>Rýzner</a:t>
            </a:r>
            <a:r>
              <a:rPr lang="cs-CZ" altLang="cs-CZ" sz="2000" dirty="0"/>
              <a:t> v letech 1881-3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–  na ostrožně nad Vltavou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–   opevněn valem a příkopem</a:t>
            </a:r>
          </a:p>
        </p:txBody>
      </p:sp>
      <p:pic>
        <p:nvPicPr>
          <p:cNvPr id="135174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283" y="169525"/>
            <a:ext cx="2264415" cy="258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ramika-rivnacske-kult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67" y="2835707"/>
            <a:ext cx="2976387" cy="38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104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739" y="449263"/>
            <a:ext cx="10828807" cy="64087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 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vývojem z kultury kanelované keramiky (typická převýšená ucha)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vyrůstá z kamýcké fáze české bádenské kultury a časově spadá do středního eneolitu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 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od Kolína až do Poohří (střední, dolní), východní Čechy (Polabí)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těžiště:    pražsko-slánská oblast a </a:t>
            </a:r>
            <a:r>
              <a:rPr lang="cs-CZ" altLang="cs-CZ" sz="2000" dirty="0" err="1"/>
              <a:t>vých</a:t>
            </a:r>
            <a:r>
              <a:rPr lang="cs-CZ" altLang="cs-CZ" sz="2000" dirty="0"/>
              <a:t>. část středních Čech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od </a:t>
            </a:r>
            <a:r>
              <a:rPr lang="cs-CZ" altLang="cs-CZ" sz="2000" dirty="0" err="1"/>
              <a:t>chamské</a:t>
            </a:r>
            <a:r>
              <a:rPr lang="cs-CZ" altLang="cs-CZ" sz="2000" dirty="0"/>
              <a:t> kultury na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odděluje oblast s nálezy smíšeného charakteru</a:t>
            </a:r>
            <a:endParaRPr lang="cs-CZ" altLang="cs-CZ" sz="2000" b="1" i="1" u="sng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i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Výšinná sídliště</a:t>
            </a:r>
            <a:r>
              <a:rPr lang="cs-CZ" altLang="cs-CZ" sz="20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větší než 1 ha s věncem agrárních osad v okolí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funkce: obchodní, vojenská, ekonomická, společenská i kultovní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Pohřební ritus</a:t>
            </a:r>
            <a:r>
              <a:rPr lang="cs-CZ" altLang="cs-CZ" sz="2000" dirty="0"/>
              <a:t>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žárový i kostrový, hroby vzácné (asi 13 spolehlivých)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převažují rituálně uložené pohřby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pohřby v sídlištních objektech jsou vzácné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skříňkové hroby menších rozměrů z břidlicových desek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popelnicové:  a)  kremace v nádobách uložena do země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b)  kremace uložena ve skříňkovém hrobě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05051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10490" y="115743"/>
            <a:ext cx="7356576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Chamská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kolem r. 3000 př. n. l.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70" y="1721724"/>
            <a:ext cx="11600457" cy="5300663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Název  </a:t>
            </a:r>
            <a:r>
              <a:rPr lang="cs-CZ" altLang="cs-CZ" sz="1600" dirty="0"/>
              <a:t>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 podle bavorské říčky </a:t>
            </a:r>
            <a:r>
              <a:rPr lang="cs-CZ" altLang="cs-CZ" sz="1600" dirty="0" err="1"/>
              <a:t>Cham</a:t>
            </a:r>
            <a:r>
              <a:rPr lang="cs-CZ" altLang="cs-CZ" sz="1600" dirty="0"/>
              <a:t> v Horní Falci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 rozpoznal plzeňský archeolog F. X. Franz a vyčlenil H. J. </a:t>
            </a:r>
            <a:r>
              <a:rPr lang="cs-CZ" altLang="cs-CZ" sz="1600" dirty="0" err="1"/>
              <a:t>Hundt</a:t>
            </a:r>
            <a:r>
              <a:rPr lang="cs-CZ" altLang="cs-CZ" sz="1600" dirty="0"/>
              <a:t>  v r. 1951       </a:t>
            </a:r>
          </a:p>
          <a:p>
            <a:pPr>
              <a:buFontTx/>
              <a:buNone/>
            </a:pPr>
            <a:r>
              <a:rPr lang="cs-CZ" altLang="cs-CZ" sz="1600" dirty="0"/>
              <a:t>   </a:t>
            </a:r>
            <a:endParaRPr lang="cs-CZ" altLang="cs-CZ" sz="1600" b="1" i="1" u="sng" dirty="0"/>
          </a:p>
          <a:p>
            <a:r>
              <a:rPr lang="cs-CZ" altLang="cs-CZ" sz="1600" b="1" dirty="0"/>
              <a:t>Chronologie</a:t>
            </a:r>
            <a:r>
              <a:rPr lang="cs-CZ" altLang="cs-CZ" sz="1600" dirty="0"/>
              <a:t>  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 do mladšího úseku středního neolitu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současná s </a:t>
            </a:r>
            <a:r>
              <a:rPr lang="cs-CZ" altLang="cs-CZ" sz="1600" dirty="0" err="1"/>
              <a:t>řivnáčskou</a:t>
            </a:r>
            <a:r>
              <a:rPr lang="cs-CZ" altLang="cs-CZ" sz="1600" dirty="0"/>
              <a:t> kulturou v Čechách a jevišovickou na Moravě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Rozšíření</a:t>
            </a:r>
            <a:r>
              <a:rPr lang="cs-CZ" altLang="cs-CZ" sz="1600" dirty="0"/>
              <a:t>  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od Horního Rakouska po </a:t>
            </a:r>
            <a:r>
              <a:rPr lang="cs-CZ" altLang="cs-CZ" sz="1600" dirty="0" err="1"/>
              <a:t>Hessensko</a:t>
            </a:r>
            <a:endParaRPr lang="cs-CZ" altLang="cs-CZ" sz="1600" dirty="0"/>
          </a:p>
          <a:p>
            <a:pPr>
              <a:buFontTx/>
              <a:buNone/>
            </a:pPr>
            <a:r>
              <a:rPr lang="cs-CZ" altLang="cs-CZ" sz="1600" dirty="0"/>
              <a:t>                       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4 skupiny:  a)  podunajská  (hornorakouské Podunají)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b)  západočeská  (Plzeňská kotlina)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c)  jihočeská (střední tok Vltavy a Malše)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d)  oblast Francké Alby a předalpská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Výšinná sídliště  –</a:t>
            </a:r>
            <a:r>
              <a:rPr lang="cs-CZ" altLang="cs-CZ" sz="1600" dirty="0"/>
              <a:t>  na přirozeně chráněných místech: rozhled do krajiny (skalní kupy)</a:t>
            </a:r>
          </a:p>
          <a:p>
            <a:r>
              <a:rPr lang="cs-CZ" altLang="cs-CZ" sz="1600" b="1" dirty="0"/>
              <a:t>Pohřby  </a:t>
            </a:r>
            <a:r>
              <a:rPr lang="cs-CZ" altLang="cs-CZ" sz="1600" dirty="0"/>
              <a:t>–  neznáme</a:t>
            </a:r>
          </a:p>
          <a:p>
            <a:pPr>
              <a:buFontTx/>
              <a:buNone/>
            </a:pPr>
            <a:endParaRPr lang="cs-CZ" altLang="cs-CZ" sz="1600" dirty="0"/>
          </a:p>
          <a:p>
            <a:pPr>
              <a:buFontTx/>
              <a:buNone/>
            </a:pPr>
            <a:endParaRPr lang="cs-CZ" altLang="cs-CZ" sz="1600" dirty="0"/>
          </a:p>
        </p:txBody>
      </p:sp>
      <p:pic>
        <p:nvPicPr>
          <p:cNvPr id="4" name="Picture 4" descr="keramika-chamske-kul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59" y="1014706"/>
            <a:ext cx="4199568" cy="53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791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5" y="115744"/>
            <a:ext cx="7654636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Kultura kulovitých amfor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3300/200 – 2800/700 př. n. l.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074" y="1600200"/>
            <a:ext cx="11513126" cy="5257800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Původ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Invasní kultura, která v závěru středního eneolitu</a:t>
            </a:r>
          </a:p>
          <a:p>
            <a:pPr marL="0" indent="0">
              <a:buNone/>
            </a:pPr>
            <a:r>
              <a:rPr lang="cs-CZ" altLang="cs-CZ" sz="1800" dirty="0"/>
              <a:t>                      pronikla od severu do Č a na M  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Název  </a:t>
            </a:r>
            <a:r>
              <a:rPr lang="cs-CZ" altLang="cs-CZ" sz="1800" b="1" i="1" u="sng" dirty="0"/>
              <a:t>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na konci 19. stol. rozpoznal J. L. Píč (lahvovitá keramika)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dle tvaru nádob s kulovitým tělem a válcovitým hrdlem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známá z hrobů a sídlišť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:  větev:  1.  západní  -  východní Německo, Dolní Sasko, Dánsko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2.  východní  -  Polsko,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strana Karpat po Moldávii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3.  slezská  -  rozšířila se do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Čech a na Moravu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Sídliště</a:t>
            </a:r>
            <a:r>
              <a:rPr lang="cs-CZ" altLang="cs-CZ" sz="1800" dirty="0"/>
              <a:t>:   Čechy  –  samostatná výšinná sídliště nebyla zjištěna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Opavsko  –  Vlaštovičky, </a:t>
            </a:r>
            <a:r>
              <a:rPr lang="cs-CZ" altLang="cs-CZ" sz="1800" dirty="0" err="1"/>
              <a:t>Neploachovice</a:t>
            </a:r>
            <a:r>
              <a:rPr lang="cs-CZ" altLang="cs-CZ" sz="1800" dirty="0"/>
              <a:t>, Holasovice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Pohřebiště</a:t>
            </a:r>
            <a:r>
              <a:rPr lang="cs-CZ" altLang="cs-CZ" sz="1800" dirty="0"/>
              <a:t>   –  pouze ojedinělé hroby se skrčenými kostrami </a:t>
            </a:r>
          </a:p>
        </p:txBody>
      </p:sp>
      <p:pic>
        <p:nvPicPr>
          <p:cNvPr id="4" name="Picture 4" descr="keramika-kulovitych-am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44" y="860138"/>
            <a:ext cx="4181582" cy="53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451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4" y="126711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Jevišovická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2900-2500 př. n. l.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52274"/>
            <a:ext cx="10903527" cy="55165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Název</a:t>
            </a:r>
            <a:r>
              <a:rPr lang="cs-CZ" altLang="cs-CZ" sz="1800" b="1" i="1" dirty="0"/>
              <a:t>  </a:t>
            </a:r>
            <a:r>
              <a:rPr lang="cs-CZ" altLang="cs-CZ" sz="1800" b="1" dirty="0"/>
              <a:t>–</a:t>
            </a:r>
            <a:r>
              <a:rPr lang="cs-CZ" altLang="cs-CZ" sz="1400" dirty="0"/>
              <a:t>  </a:t>
            </a:r>
            <a:r>
              <a:rPr lang="cs-CZ" altLang="cs-CZ" sz="1800" dirty="0"/>
              <a:t>podle eponymní lokality </a:t>
            </a:r>
            <a:r>
              <a:rPr lang="cs-CZ" altLang="cs-CZ" sz="1800" u="sng" dirty="0"/>
              <a:t>Starý zámek u Jevišovic (</a:t>
            </a:r>
            <a:r>
              <a:rPr lang="cs-CZ" altLang="cs-CZ" sz="1800" dirty="0"/>
              <a:t>1914)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  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z domácích základů: z kultury kanelované za působení JV vlivů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Centrum osídlení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JZ Morava a Brněnsko nepřekračuje </a:t>
            </a:r>
            <a:r>
              <a:rPr lang="cs-CZ" altLang="cs-CZ" sz="1800" dirty="0" err="1"/>
              <a:t>Českomor</a:t>
            </a:r>
            <a:r>
              <a:rPr lang="cs-CZ" altLang="cs-CZ" sz="1800" dirty="0"/>
              <a:t>. vrch.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Morava: až na Vyškovsko a Olomoucko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přes Boskovickou bránu proniká do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Čech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na jihu do Dolního Rakouska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z JV Moravy se šíří na JZ Slovensko do Pováží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Sídliště </a:t>
            </a:r>
            <a:r>
              <a:rPr lang="cs-CZ" altLang="cs-CZ" sz="1800" dirty="0"/>
              <a:t> -  a)  </a:t>
            </a:r>
            <a:r>
              <a:rPr lang="cs-CZ" altLang="cs-CZ" sz="1800" u="sng" dirty="0"/>
              <a:t>výšinná:</a:t>
            </a:r>
            <a:r>
              <a:rPr lang="cs-CZ" altLang="cs-CZ" sz="1800" dirty="0"/>
              <a:t>   na nepřístupných chráněných místech (ostrožny)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b)  nížinná:   méně známa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Sídlištní objekty   –</a:t>
            </a:r>
            <a:r>
              <a:rPr lang="cs-CZ" altLang="cs-CZ" sz="1800" dirty="0"/>
              <a:t>  nezahloubené chaty kůlové konstrukce, 6 - 7 m x 5 m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Keramika </a:t>
            </a:r>
            <a:r>
              <a:rPr lang="cs-CZ" altLang="cs-CZ" sz="1800" dirty="0"/>
              <a:t> </a:t>
            </a:r>
            <a:r>
              <a:rPr lang="cs-CZ" altLang="cs-CZ" sz="1600" b="1" dirty="0"/>
              <a:t>–</a:t>
            </a:r>
            <a:r>
              <a:rPr lang="cs-CZ" altLang="cs-CZ" sz="1600" dirty="0"/>
              <a:t>  </a:t>
            </a:r>
            <a:r>
              <a:rPr lang="cs-CZ" altLang="cs-CZ" sz="1800" dirty="0"/>
              <a:t>hrnce, amfory, mísy, rendlíky, džbánky – </a:t>
            </a:r>
            <a:r>
              <a:rPr lang="cs-CZ" altLang="cs-CZ" sz="1800" dirty="0" err="1"/>
              <a:t>ansa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lunata</a:t>
            </a:r>
            <a:r>
              <a:rPr lang="cs-CZ" altLang="cs-CZ" sz="1800" dirty="0"/>
              <a:t>, soudkovité </a:t>
            </a:r>
            <a:endParaRPr lang="cs-CZ" altLang="cs-CZ" sz="18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nádoby se  2 uchy, </a:t>
            </a:r>
            <a:r>
              <a:rPr lang="cs-CZ" altLang="cs-CZ" sz="1800" dirty="0" err="1"/>
              <a:t>hmoždířovité</a:t>
            </a:r>
            <a:r>
              <a:rPr lang="cs-CZ" altLang="cs-CZ" sz="1800" dirty="0"/>
              <a:t> nádoby, misky na nožce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4" name="Picture 4" descr="keramika-jevisovicke-kul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56" y="780837"/>
            <a:ext cx="4017874" cy="51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802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9289473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šňůrové keramiky</a:t>
            </a:r>
            <a:r>
              <a:rPr lang="cs-CZ" altLang="cs-CZ" sz="3200" dirty="0">
                <a:solidFill>
                  <a:srgbClr val="FF0000"/>
                </a:solidFill>
              </a:rPr>
              <a:t> 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2900/800 – 2500 př. n. l.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364" y="1960419"/>
            <a:ext cx="11021291" cy="51608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Spolu s KZP náleží k tzv. </a:t>
            </a:r>
            <a:r>
              <a:rPr lang="cs-CZ" altLang="cs-CZ" sz="2000" b="1" dirty="0"/>
              <a:t>mladším pohárovým kulturám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Názvy</a:t>
            </a:r>
            <a:r>
              <a:rPr lang="cs-CZ" altLang="cs-CZ" sz="2000" dirty="0"/>
              <a:t>  –  dříve</a:t>
            </a:r>
            <a:r>
              <a:rPr lang="cs-CZ" altLang="cs-CZ" sz="2000" b="1" dirty="0"/>
              <a:t>:    </a:t>
            </a:r>
            <a:r>
              <a:rPr lang="cs-CZ" altLang="cs-CZ" sz="2000" dirty="0"/>
              <a:t>bojové sekeromlaty  (severští badatelé)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i="1" dirty="0"/>
              <a:t>                                   </a:t>
            </a:r>
            <a:r>
              <a:rPr lang="cs-CZ" altLang="cs-CZ" sz="2000" dirty="0"/>
              <a:t>kultura jednotlivých pohřbů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kultura loďkovitých sekeromlatů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kultura durynských skrčků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Původ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je hledán v oblasti mezi Vislou a Dněprem, odkud se posunula na západ do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a </a:t>
            </a:r>
            <a:r>
              <a:rPr lang="cs-CZ" altLang="cs-CZ" sz="2000" dirty="0" err="1"/>
              <a:t>záp</a:t>
            </a:r>
            <a:r>
              <a:rPr lang="cs-CZ" altLang="cs-CZ" sz="2000" dirty="0"/>
              <a:t>. Evropy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/>
              <a:t>Rošíření</a:t>
            </a:r>
            <a:r>
              <a:rPr lang="cs-CZ" altLang="cs-CZ" sz="2000" dirty="0"/>
              <a:t>  –  území severně od Alp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–  v pásu od Nizozemí až po Volhu a od Skandinávie po Porýní a Podunají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–  na naše území se rozšířila ze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 Německa  v mladším a pozdním </a:t>
            </a:r>
            <a:r>
              <a:rPr lang="cs-CZ" altLang="cs-CZ" sz="2000" dirty="0" err="1"/>
              <a:t>eneolitu</a:t>
            </a: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</a:t>
            </a:r>
            <a:r>
              <a:rPr lang="cs-CZ" altLang="cs-CZ" sz="2000" b="1" u="sng" dirty="0"/>
              <a:t>středoevropská větev</a:t>
            </a:r>
            <a:r>
              <a:rPr lang="cs-CZ" altLang="cs-CZ" sz="2000" b="1" i="1" u="sng" dirty="0"/>
              <a:t>:</a:t>
            </a:r>
            <a:r>
              <a:rPr lang="cs-CZ" altLang="cs-CZ" sz="2000" dirty="0"/>
              <a:t>  Slezsko, Malopolsko, Č, M,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Ň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4" name="Picture 5" descr="imagesCAFZI2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13"/>
          <a:stretch>
            <a:fillRect/>
          </a:stretch>
        </p:blipFill>
        <p:spPr bwMode="auto">
          <a:xfrm>
            <a:off x="8735458" y="568036"/>
            <a:ext cx="2355106" cy="324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0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12" y="512618"/>
            <a:ext cx="11428444" cy="634538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Česká a moravská skupina ŠK: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</a:t>
            </a:r>
            <a:r>
              <a:rPr lang="cs-CZ" altLang="cs-CZ" sz="1800" dirty="0"/>
              <a:t>-   je známa hlavně z nálezů hrobového charakteru a náhodných nálezů BI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-   v poslední době byly zjištěny sídelní objekty, což revidovalo starší názory,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že nositelé byli nomádi, pastevci provozující kočovný způsob života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Původ   –</a:t>
            </a:r>
            <a:r>
              <a:rPr lang="cs-CZ" altLang="cs-CZ" sz="1800" dirty="0"/>
              <a:t>   hledán ve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Německu, odkud se rozšířila do Čech a na Moravu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Osídlení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osídleny plochy do 300 m. n. m., nad 300-500 m jen ojediněle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             </a:t>
            </a:r>
            <a:r>
              <a:rPr lang="cs-CZ" altLang="cs-CZ" sz="1800" b="1" dirty="0"/>
              <a:t>Čechy   –</a:t>
            </a:r>
            <a:r>
              <a:rPr lang="cs-CZ" altLang="cs-CZ" sz="1800" dirty="0"/>
              <a:t>   terasy kolem vodních toků a  vyvýšeniny včetně sušších území s vyšším podílem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méně úrodných půd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</a:t>
            </a:r>
            <a:r>
              <a:rPr lang="cs-CZ" altLang="cs-CZ" sz="1800" b="1" dirty="0"/>
              <a:t>Morava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především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a jižní M, Slezsko jen náhodné nálezy BI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enklávové osídlení: Vsetínsko, </a:t>
            </a:r>
            <a:r>
              <a:rPr lang="cs-CZ" altLang="cs-CZ" sz="1800" dirty="0" err="1"/>
              <a:t>Moravskokrumlovsko</a:t>
            </a:r>
            <a:r>
              <a:rPr lang="cs-CZ" altLang="cs-CZ" sz="1800" dirty="0"/>
              <a:t>, Jihlavsko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87F6B69E-CAE2-D5CD-9FBF-DD4B89B24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42" y="180109"/>
            <a:ext cx="4098668" cy="27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45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10491" y="603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5910" y="1385888"/>
            <a:ext cx="11090564" cy="5472112"/>
          </a:xfrm>
        </p:spPr>
        <p:txBody>
          <a:bodyPr/>
          <a:lstStyle/>
          <a:p>
            <a:pPr marL="990600" lvl="1" indent="-533400">
              <a:buNone/>
            </a:pPr>
            <a:r>
              <a:rPr lang="cs-CZ" altLang="cs-CZ" sz="1800" dirty="0"/>
              <a:t>1.     Plochá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kostrová, v Č i na M na terasách</a:t>
            </a:r>
          </a:p>
          <a:p>
            <a:pPr marL="990600" lvl="1" indent="-533400">
              <a:buFontTx/>
              <a:buAutoNum type="arabicPeriod" startAt="2"/>
            </a:pPr>
            <a:r>
              <a:rPr lang="cs-CZ" altLang="cs-CZ" sz="1800" dirty="0"/>
              <a:t>Mohylová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birituální</a:t>
            </a:r>
            <a:r>
              <a:rPr lang="cs-CZ" altLang="cs-CZ" sz="1800" dirty="0"/>
              <a:t>, nedaleko vodních toků </a:t>
            </a:r>
          </a:p>
          <a:p>
            <a:pPr marL="990600" lvl="1" indent="-533400">
              <a:buNone/>
            </a:pPr>
            <a:r>
              <a:rPr lang="cs-CZ" altLang="cs-CZ" sz="1800" dirty="0"/>
              <a:t>                            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mohyly ne vždy dochovány:  velké rozestupy hrobů svědčí o </a:t>
            </a:r>
            <a:r>
              <a:rPr lang="cs-CZ" altLang="cs-CZ" sz="1600" dirty="0"/>
              <a:t>původním překrytí </a:t>
            </a:r>
          </a:p>
          <a:p>
            <a:pPr marL="990600" lvl="1" indent="-533400">
              <a:buNone/>
            </a:pPr>
            <a:r>
              <a:rPr lang="cs-CZ" altLang="cs-CZ" sz="1600" dirty="0"/>
              <a:t>                                                                                               hrobů mohylovými násypy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dirty="0">
                <a:solidFill>
                  <a:srgbClr val="FF0000"/>
                </a:solidFill>
              </a:rPr>
              <a:t>Čechy </a:t>
            </a:r>
            <a:r>
              <a:rPr lang="cs-CZ" altLang="cs-CZ" sz="1800" dirty="0"/>
              <a:t> –   hroby uspořádány do skupinek, rozestupy až 1 km (H 15-20 m)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</a:t>
            </a:r>
            <a:r>
              <a:rPr lang="cs-CZ" altLang="cs-CZ" sz="1800" u="sng" dirty="0"/>
              <a:t>Vikletice u Chomutova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zkoumané v letech 1961-6 ARÚ Praha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164 H na terase řeky Ohře, 20 ha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v několika skupinách po 15-40 H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Č</a:t>
            </a:r>
            <a:r>
              <a:rPr lang="cs-CZ" altLang="cs-CZ" sz="1800" u="sng" dirty="0"/>
              <a:t>achovice u Chomutova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60 H, poč. 80. let  (21 H KZP)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hroby v několika skupinkách, mohyly ?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</a:t>
            </a:r>
            <a:r>
              <a:rPr lang="cs-CZ" altLang="cs-CZ" sz="1800" u="sng" dirty="0"/>
              <a:t>Sulejovice  u Litoměřic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40H, výzkumy 1947-8 M. Šolle</a:t>
            </a:r>
          </a:p>
        </p:txBody>
      </p:sp>
    </p:spTree>
    <p:extLst>
      <p:ext uri="{BB962C8B-B14F-4D97-AF65-F5344CB8AC3E}">
        <p14:creationId xmlns:p14="http://schemas.microsoft.com/office/powerpoint/2010/main" val="31880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/>
          <a:stretch/>
        </p:blipFill>
        <p:spPr>
          <a:xfrm>
            <a:off x="0" y="-20614"/>
            <a:ext cx="9775491" cy="6878614"/>
          </a:xfrm>
        </p:spPr>
      </p:pic>
      <p:sp>
        <p:nvSpPr>
          <p:cNvPr id="7" name="TextovéPole 6"/>
          <p:cNvSpPr txBox="1"/>
          <p:nvPr/>
        </p:nvSpPr>
        <p:spPr>
          <a:xfrm>
            <a:off x="4414114" y="4826833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20000 BC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85" y="0"/>
            <a:ext cx="4348977" cy="29680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872934" y="2424362"/>
            <a:ext cx="141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Göbekli</a:t>
            </a:r>
            <a:r>
              <a:rPr lang="cs-CZ" b="1" dirty="0">
                <a:solidFill>
                  <a:schemeClr val="bg1"/>
                </a:solidFill>
              </a:rPr>
              <a:t> Tepe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 bwMode="auto">
          <a:xfrm>
            <a:off x="9411842" y="2968052"/>
            <a:ext cx="2795557" cy="18539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0210055" y="4421916"/>
            <a:ext cx="115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Ohalo</a:t>
            </a:r>
            <a:r>
              <a:rPr lang="cs-CZ" sz="2000" b="1" dirty="0">
                <a:solidFill>
                  <a:schemeClr val="bg1"/>
                </a:solidFill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2737087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806594"/>
            <a:ext cx="10474036" cy="605140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Morava: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častější výskyt mohylových hrobů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Pobečví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Prusínovice</a:t>
            </a:r>
            <a:r>
              <a:rPr lang="cs-CZ" altLang="cs-CZ" sz="1800" dirty="0"/>
              <a:t>, Letonice u Vyškova, Podolí u Brna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u="sng" dirty="0"/>
              <a:t>Mohylníky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cca 15 až 30 mohyl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výška 0,5-1 m, ale i 2,5 m (Letonice)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 průměr:    6-15 m, ale i 24 m  (Pavlovice u Přerova)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kolem obvodu pláště základová rýha pro kůly (věnec kolem mohyly – Čachovice)</a:t>
            </a:r>
          </a:p>
          <a:p>
            <a:pPr eaLnBrk="1" hangingPunct="1">
              <a:buFontTx/>
              <a:buNone/>
            </a:pPr>
            <a:endParaRPr lang="cs-CZ" altLang="cs-CZ" sz="1800" u="sng" dirty="0"/>
          </a:p>
          <a:p>
            <a:pPr eaLnBrk="1" hangingPunct="1"/>
            <a:r>
              <a:rPr lang="cs-CZ" altLang="cs-CZ" sz="1800" u="sng" dirty="0"/>
              <a:t>Velešovice u Vyškova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16 H nad potokem Rakovcem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největší moravské šňůrové pohřebiště zkoumané při stavbě dálnice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3 hroby bez koster s kamennými sekeromlaty, měděná dýka</a:t>
            </a:r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7640729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255" y="260350"/>
            <a:ext cx="10764981" cy="659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Hrobové jámy: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b="1" i="1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u="sng" dirty="0"/>
              <a:t>Půdorys </a:t>
            </a:r>
            <a:r>
              <a:rPr lang="cs-CZ" altLang="cs-CZ" sz="1800" dirty="0"/>
              <a:t>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obdélný, oválný, čtvercový, kruhový, </a:t>
            </a:r>
            <a:r>
              <a:rPr lang="cs-CZ" altLang="cs-CZ" sz="1800" dirty="0" err="1"/>
              <a:t>kosodélný</a:t>
            </a: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u="sng" dirty="0"/>
              <a:t>Rozměry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 </a:t>
            </a:r>
            <a:r>
              <a:rPr lang="cs-CZ" altLang="cs-CZ" sz="1800" dirty="0"/>
              <a:t>  délka:  120 až 2 m                   Vřesovice:  460 x 220 cm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šířka:   cca 1 m                         Holubice:   310 x 275 cm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dětské jsou menší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u="sng" dirty="0"/>
              <a:t>Konstrukce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a)  dřevěná komora  - signalizovaná černou výplní jámy   (Boleradice, Letonice, Podolí)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b)  kamenné obložení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velké kameny (Holubice)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kamenná skříňka (</a:t>
            </a:r>
            <a:r>
              <a:rPr lang="cs-CZ" altLang="cs-CZ" sz="1800" dirty="0" err="1"/>
              <a:t>Budeničky</a:t>
            </a:r>
            <a:r>
              <a:rPr lang="cs-CZ" altLang="cs-CZ" sz="1800" dirty="0"/>
              <a:t>-Slánsko)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kameny vyložené dno (Kostelec u Hol.)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Ritus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</a:t>
            </a:r>
            <a:r>
              <a:rPr lang="cs-CZ" altLang="cs-CZ" sz="1800" u="sng" dirty="0"/>
              <a:t>1.  kostrový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konzervativní ritus </a:t>
            </a:r>
            <a:endParaRPr lang="cs-CZ" altLang="cs-CZ" sz="1800" b="1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 i="1" dirty="0"/>
              <a:t>                             </a:t>
            </a:r>
            <a:r>
              <a:rPr lang="cs-CZ" altLang="cs-CZ" sz="1800" dirty="0"/>
              <a:t>            </a:t>
            </a:r>
            <a:r>
              <a:rPr lang="cs-CZ" altLang="cs-CZ" sz="1800" b="1" dirty="0"/>
              <a:t> –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pohlavní diferenciace v uložení:   a)    muži – pravý bok hlavou k 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b)    ženy – levý bok hlavou k V,  orientace:  Z – 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2.   </a:t>
            </a:r>
            <a:r>
              <a:rPr lang="cs-CZ" altLang="cs-CZ" sz="1800" u="sng" dirty="0"/>
              <a:t>žárový</a:t>
            </a:r>
            <a:r>
              <a:rPr lang="cs-CZ" altLang="cs-CZ" sz="1800" dirty="0"/>
              <a:t>  </a:t>
            </a:r>
            <a:r>
              <a:rPr lang="cs-CZ" altLang="cs-CZ" sz="1800" u="sng" dirty="0"/>
              <a:t>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a)   popelnicové  (Prušánky - kremace v nádobě)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b)   jámové  (Pavlov  -  kremace v hrobové jámě)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865258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4" y="171162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Inventář hrobů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9090" y="1600200"/>
            <a:ext cx="11152909" cy="533485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Rozmístění hrobových přídavků podléhalo přísným pravidlům: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1.   Keramika  –  za zády, za patami, u hlavy:   velká nádoba:  obvykle amfora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poháry:  pouze v mužských hrobech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vejčité nádoby, hrnky, dózy:  v ženských hrobech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2.  BI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sekeromlaty, sekery, aj.:   v mužských hrobech před  hrudníkem a u hlavy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3.   ozdoby, nášivky ze zvířecích zubů, mušlí, měděné záušnice, kostěné perly :   ženské hroby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kostěné zápony a jehlice:   mužské hroby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4.  dětské hroby:  vybaveny chuději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807919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9912" y="-57582"/>
            <a:ext cx="5209886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499" y="1098839"/>
            <a:ext cx="9501633" cy="575916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u="sng" dirty="0"/>
              <a:t>poháry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hrdla zdobeny otiskem šňůry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starší:  ostrá profilace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mladší:  měkčí esovitá (na Moravě po celou dobu)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2.  </a:t>
            </a:r>
            <a:r>
              <a:rPr lang="cs-CZ" altLang="cs-CZ" sz="1800" u="sng" dirty="0"/>
              <a:t>amfory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se dvěma, čtyřmi i šesti oušky u hrdla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3.  </a:t>
            </a:r>
            <a:r>
              <a:rPr lang="cs-CZ" altLang="cs-CZ" sz="1800" u="sng" dirty="0"/>
              <a:t>džbány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</a:t>
            </a:r>
            <a:r>
              <a:rPr lang="cs-CZ" altLang="cs-CZ" sz="1800" dirty="0" err="1"/>
              <a:t>dřevohostického</a:t>
            </a:r>
            <a:r>
              <a:rPr lang="cs-CZ" altLang="cs-CZ" sz="1800" dirty="0"/>
              <a:t> typu  -  motiv přesýpacích hodin , otisk šňůry</a:t>
            </a:r>
          </a:p>
          <a:p>
            <a:pPr lvl="2" eaLnBrk="1" hangingPunct="1">
              <a:buFontTx/>
              <a:buNone/>
            </a:pPr>
            <a:r>
              <a:rPr lang="cs-CZ" altLang="cs-CZ" sz="1800" dirty="0"/>
              <a:t>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</a:t>
            </a:r>
            <a:r>
              <a:rPr lang="cs-CZ" altLang="cs-CZ" sz="1800" dirty="0" err="1"/>
              <a:t>nagyrevské</a:t>
            </a:r>
            <a:r>
              <a:rPr lang="cs-CZ" altLang="cs-CZ" sz="1800" dirty="0"/>
              <a:t> balkánského typu</a:t>
            </a:r>
          </a:p>
          <a:p>
            <a:pPr lvl="2" eaLnBrk="1" hangingPunct="1">
              <a:buFontTx/>
              <a:buNone/>
            </a:pPr>
            <a:r>
              <a:rPr lang="cs-CZ" altLang="cs-CZ" sz="1800" dirty="0"/>
              <a:t>      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džbánky </a:t>
            </a:r>
            <a:r>
              <a:rPr lang="cs-CZ" altLang="cs-CZ" sz="1800" dirty="0" err="1"/>
              <a:t>ökorhálomského</a:t>
            </a:r>
            <a:r>
              <a:rPr lang="cs-CZ" altLang="cs-CZ" sz="1800" dirty="0"/>
              <a:t> typu</a:t>
            </a:r>
          </a:p>
          <a:p>
            <a:pPr lvl="2"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4.  </a:t>
            </a:r>
            <a:r>
              <a:rPr lang="cs-CZ" altLang="cs-CZ" sz="1800" u="sng" dirty="0"/>
              <a:t>mísy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</a:t>
            </a:r>
            <a:r>
              <a:rPr lang="cs-CZ" altLang="cs-CZ" sz="1800" dirty="0" err="1"/>
              <a:t>schönfeldského</a:t>
            </a:r>
            <a:r>
              <a:rPr lang="cs-CZ" altLang="cs-CZ" sz="1800" dirty="0"/>
              <a:t> typu  (č.13)</a:t>
            </a:r>
          </a:p>
          <a:p>
            <a:pPr lvl="2" eaLnBrk="1" hangingPunct="1"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moravského typu   (č. 5)</a:t>
            </a:r>
          </a:p>
          <a:p>
            <a:pPr lvl="2" eaLnBrk="1" hangingPunct="1"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 na nožkách, se 2-4 oušky pod okrajem</a:t>
            </a:r>
          </a:p>
          <a:p>
            <a:pPr lvl="2"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5.  </a:t>
            </a:r>
            <a:r>
              <a:rPr lang="cs-CZ" altLang="cs-CZ" sz="1800" u="sng" dirty="0"/>
              <a:t>Hrnce vejčitého tvaru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10 %, mají okraje vytaženy v </a:t>
            </a:r>
            <a:r>
              <a:rPr lang="cs-CZ" altLang="cs-CZ" sz="1800" dirty="0" err="1"/>
              <a:t>jazkovité</a:t>
            </a:r>
            <a:r>
              <a:rPr lang="cs-CZ" altLang="cs-CZ" sz="1800" dirty="0"/>
              <a:t> výčnělky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6.  </a:t>
            </a:r>
            <a:r>
              <a:rPr lang="cs-CZ" altLang="cs-CZ" sz="1800" u="sng" dirty="0"/>
              <a:t>Ostatní</a:t>
            </a:r>
            <a:r>
              <a:rPr lang="cs-CZ" altLang="cs-CZ" sz="1800" dirty="0"/>
              <a:t>  </a:t>
            </a:r>
            <a:r>
              <a:rPr lang="cs-CZ" altLang="cs-CZ" sz="1800" u="sng" dirty="0"/>
              <a:t>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dózičnovité</a:t>
            </a:r>
            <a:r>
              <a:rPr lang="cs-CZ" altLang="cs-CZ" sz="1800" dirty="0"/>
              <a:t> nádoby, hrnky, cylindrické nádoby - ojediněle</a:t>
            </a:r>
          </a:p>
        </p:txBody>
      </p:sp>
      <p:pic>
        <p:nvPicPr>
          <p:cNvPr id="4" name="Picture 6" descr="snurova-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38" y="571500"/>
            <a:ext cx="4472964" cy="56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2952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345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Broušená a šípaná industrie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8583" y="1600201"/>
            <a:ext cx="9642762" cy="52577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 </a:t>
            </a:r>
            <a:r>
              <a:rPr lang="cs-CZ" altLang="cs-CZ" sz="1800" dirty="0"/>
              <a:t>1.  </a:t>
            </a:r>
            <a:r>
              <a:rPr lang="cs-CZ" altLang="cs-CZ" sz="1800" u="sng" dirty="0"/>
              <a:t>Sekeromlaty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a)  typ A   (jen v nejstarších hrobech)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b)   moravského typu – o něco mladší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c)   fasetované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d)   slezského typu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e)   českého typu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f)   jednoduchého tvaru s hladkým tělem (obuch)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g)   zvláštní tvary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2.  </a:t>
            </a:r>
            <a:r>
              <a:rPr lang="cs-CZ" altLang="cs-CZ" sz="1800" u="sng" dirty="0"/>
              <a:t>sekery</a:t>
            </a:r>
            <a:r>
              <a:rPr lang="cs-CZ" altLang="cs-CZ" sz="1800" dirty="0"/>
              <a:t>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 obdélníkové, lichoběžníkové, pazourkové s celkově či částečně vyhlazeným tělem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3.  </a:t>
            </a:r>
            <a:r>
              <a:rPr lang="cs-CZ" altLang="cs-CZ" sz="1800" u="sng" dirty="0"/>
              <a:t>bulavy, brousky, kamenné podložky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b="1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 </a:t>
            </a:r>
            <a:r>
              <a:rPr lang="cs-CZ" altLang="cs-CZ" sz="1800" dirty="0"/>
              <a:t>4.  ŠI:   </a:t>
            </a:r>
            <a:r>
              <a:rPr lang="cs-CZ" altLang="cs-CZ" sz="1800" u="sng" dirty="0"/>
              <a:t>čepelky, pazourkové nože, dýky, </a:t>
            </a:r>
            <a:r>
              <a:rPr lang="cs-CZ" altLang="cs-CZ" sz="1800" u="sng" dirty="0" err="1"/>
              <a:t>skrabadla</a:t>
            </a:r>
            <a:r>
              <a:rPr lang="cs-CZ" altLang="cs-CZ" sz="1800" u="sng" dirty="0"/>
              <a:t>, </a:t>
            </a:r>
            <a:r>
              <a:rPr lang="cs-CZ" altLang="cs-CZ" sz="1800" u="sng" dirty="0" err="1"/>
              <a:t>drasadla</a:t>
            </a:r>
            <a:endParaRPr lang="cs-CZ" altLang="cs-CZ" sz="1800" u="sng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800" u="sng" dirty="0"/>
              <a:t> </a:t>
            </a:r>
            <a:r>
              <a:rPr lang="cs-CZ" altLang="cs-CZ" sz="1800" dirty="0"/>
              <a:t>                 </a:t>
            </a:r>
            <a:r>
              <a:rPr lang="cs-CZ" altLang="cs-CZ" sz="1800" u="sng" dirty="0"/>
              <a:t>srpové čepelky</a:t>
            </a:r>
            <a:r>
              <a:rPr lang="cs-CZ" altLang="cs-CZ" sz="1800" dirty="0"/>
              <a:t>  - vzácné  (ve Vikleticích 14 % všech ŠI, u mužských  pohřbů)</a:t>
            </a:r>
          </a:p>
        </p:txBody>
      </p:sp>
    </p:spTree>
    <p:extLst>
      <p:ext uri="{BB962C8B-B14F-4D97-AF65-F5344CB8AC3E}">
        <p14:creationId xmlns:p14="http://schemas.microsoft.com/office/powerpoint/2010/main" val="39593134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Měděné předměty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3667" name="Rectangle 5"/>
          <p:cNvSpPr>
            <a:spLocks noGrp="1" noChangeArrowheads="1"/>
          </p:cNvSpPr>
          <p:nvPr>
            <p:ph idx="1"/>
          </p:nvPr>
        </p:nvSpPr>
        <p:spPr>
          <a:xfrm>
            <a:off x="942109" y="1558638"/>
            <a:ext cx="10958946" cy="492442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 a)  </a:t>
            </a:r>
            <a:r>
              <a:rPr lang="cs-CZ" altLang="cs-CZ" sz="2000" u="sng" dirty="0"/>
              <a:t>pracovní nástroje</a:t>
            </a:r>
            <a:r>
              <a:rPr lang="cs-CZ" altLang="cs-CZ" sz="2000" dirty="0"/>
              <a:t>:    1.  šídla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s oboustranně zahroceným ostřím,  případně zakulaceným  týlem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2.  břitva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Morkůvky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3.  jehla  </a:t>
            </a:r>
            <a:r>
              <a:rPr lang="cs-CZ" altLang="cs-CZ" sz="2000" b="1" dirty="0"/>
              <a:t> – </a:t>
            </a:r>
            <a:r>
              <a:rPr lang="cs-CZ" altLang="cs-CZ" sz="2000" dirty="0"/>
              <a:t> Hoštice u Vyškova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      b)  </a:t>
            </a:r>
            <a:r>
              <a:rPr lang="cs-CZ" altLang="cs-CZ" sz="2000" u="sng" dirty="0"/>
              <a:t>ozdoby</a:t>
            </a:r>
            <a:r>
              <a:rPr lang="cs-CZ" altLang="cs-CZ" sz="2000" dirty="0"/>
              <a:t>:   1. vlasové ozdoby ze svinutého drátu – spirálky (u uší)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2. vlasové ozdoby z dvojitého drátu se smyčkou na konci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3.  nákrčníky s překříženými konci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4.  náramky – trojitý složený z obdélníkových článků z </a:t>
            </a:r>
            <a:r>
              <a:rPr lang="cs-CZ" altLang="cs-CZ" sz="2000" dirty="0" err="1"/>
              <a:t>Maref</a:t>
            </a:r>
            <a:r>
              <a:rPr lang="cs-CZ" altLang="cs-CZ" sz="2000" dirty="0"/>
              <a:t> prokládaný trubičkami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5.  korálky z jantaru (</a:t>
            </a:r>
            <a:r>
              <a:rPr lang="cs-CZ" altLang="cs-CZ" sz="2000" dirty="0" err="1"/>
              <a:t>bylany</a:t>
            </a:r>
            <a:r>
              <a:rPr lang="cs-CZ" altLang="cs-CZ" sz="2000" dirty="0"/>
              <a:t>), kosti - vzácné</a:t>
            </a:r>
          </a:p>
        </p:txBody>
      </p:sp>
    </p:spTree>
    <p:extLst>
      <p:ext uri="{BB962C8B-B14F-4D97-AF65-F5344CB8AC3E}">
        <p14:creationId xmlns:p14="http://schemas.microsoft.com/office/powerpoint/2010/main" val="35132608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Kostěná industrie</a:t>
            </a:r>
            <a:br>
              <a:rPr lang="cs-CZ" altLang="cs-CZ" sz="3200" b="1" dirty="0"/>
            </a:br>
            <a:endParaRPr lang="cs-CZ" altLang="cs-CZ" sz="3200" b="1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0515600" cy="477038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sz="2000" u="sng" dirty="0"/>
              <a:t>nástroje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hroty, šídla (kosti ovcí, koz a turů)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u="sng" dirty="0"/>
              <a:t>ozdoby</a:t>
            </a:r>
            <a:r>
              <a:rPr lang="cs-CZ" altLang="cs-CZ" sz="2000" dirty="0"/>
              <a:t>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kostěná tordovaná trubička  (Praha-Libeň)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 ozdoby z mušlí (Želešice)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závěsky s otvory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oválná brož se 2 otvory s důlky do kříže - Blšany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</a:t>
            </a:r>
            <a:r>
              <a:rPr lang="cs-CZ" altLang="cs-CZ" sz="2000" b="1" dirty="0"/>
              <a:t> –</a:t>
            </a:r>
            <a:r>
              <a:rPr lang="cs-CZ" altLang="cs-CZ" sz="2000" dirty="0"/>
              <a:t>   z provrtaných zvířecích zubů (psí řezáky, špičáky), 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kančích klů  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spinadla</a:t>
            </a:r>
            <a:r>
              <a:rPr lang="cs-CZ" altLang="cs-CZ" sz="2000" dirty="0"/>
              <a:t>  </a:t>
            </a:r>
            <a:r>
              <a:rPr lang="cs-CZ" altLang="cs-CZ" sz="2000" b="1" dirty="0"/>
              <a:t>– </a:t>
            </a:r>
            <a:r>
              <a:rPr lang="cs-CZ" altLang="cs-CZ" sz="2000" dirty="0"/>
              <a:t> typu </a:t>
            </a:r>
            <a:r>
              <a:rPr lang="cs-CZ" altLang="cs-CZ" sz="2000" dirty="0" err="1"/>
              <a:t>Ig</a:t>
            </a:r>
            <a:r>
              <a:rPr lang="cs-CZ" altLang="cs-CZ" sz="2000" dirty="0"/>
              <a:t>  (Brno-Veveří)</a:t>
            </a:r>
          </a:p>
        </p:txBody>
      </p:sp>
    </p:spTree>
    <p:extLst>
      <p:ext uri="{BB962C8B-B14F-4D97-AF65-F5344CB8AC3E}">
        <p14:creationId xmlns:p14="http://schemas.microsoft.com/office/powerpoint/2010/main" val="39664834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31" y="1690688"/>
            <a:ext cx="11647470" cy="537793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Zjištěny až v poslední době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Způsob bydlení se pravděpodobně lišil o jiných </a:t>
            </a:r>
            <a:r>
              <a:rPr lang="cs-CZ" altLang="cs-CZ" sz="1800" dirty="0" err="1"/>
              <a:t>eneolitických</a:t>
            </a:r>
            <a:r>
              <a:rPr lang="cs-CZ" altLang="cs-CZ" sz="1800" dirty="0"/>
              <a:t> kultur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Předpokládají se nadzemní příbytky lehčí konstrukce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Osídleny i jeskyně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nálezy z Moravského krasu  (Pekárna, Umrlčí jeskyně – místa krátkodobého pobytu)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u="sng" dirty="0"/>
              <a:t>Olomouc-Slavonín</a:t>
            </a:r>
            <a:r>
              <a:rPr lang="cs-CZ" altLang="cs-CZ" sz="1800" dirty="0"/>
              <a:t>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</a:t>
            </a:r>
            <a:r>
              <a:rPr lang="cs-CZ" altLang="cs-CZ" sz="1800" dirty="0" err="1"/>
              <a:t>polykulturní</a:t>
            </a:r>
            <a:r>
              <a:rPr lang="cs-CZ" altLang="cs-CZ" sz="1800" dirty="0"/>
              <a:t> sídliště s osídlením od vypíchané po středověk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 1592 objektů  -  jámy KKK (8 jam) , KŠK a KZP (10 </a:t>
            </a:r>
            <a:r>
              <a:rPr lang="cs-CZ" altLang="cs-CZ" sz="1800" dirty="0" err="1"/>
              <a:t>obj</a:t>
            </a:r>
            <a:r>
              <a:rPr lang="cs-CZ" altLang="cs-CZ" sz="1800" dirty="0"/>
              <a:t>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mlado a pozdně </a:t>
            </a:r>
            <a:r>
              <a:rPr lang="cs-CZ" altLang="cs-CZ" sz="1800" dirty="0" err="1"/>
              <a:t>eneolitický</a:t>
            </a:r>
            <a:r>
              <a:rPr lang="cs-CZ" altLang="cs-CZ" sz="1800" dirty="0"/>
              <a:t> materiál různého původu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 –</a:t>
            </a:r>
            <a:r>
              <a:rPr lang="cs-CZ" altLang="cs-CZ" sz="1800" dirty="0"/>
              <a:t>   poskytuje možnost zkoumání chronologických vztahů jednotlivých nálezových skupin</a:t>
            </a:r>
          </a:p>
        </p:txBody>
      </p:sp>
    </p:spTree>
    <p:extLst>
      <p:ext uri="{BB962C8B-B14F-4D97-AF65-F5344CB8AC3E}">
        <p14:creationId xmlns:p14="http://schemas.microsoft.com/office/powerpoint/2010/main" val="26126221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Kultura zvoncovitých pohárů</a:t>
            </a:r>
            <a:r>
              <a:rPr lang="cs-CZ" altLang="cs-CZ" sz="3200" b="1" i="1" dirty="0">
                <a:solidFill>
                  <a:srgbClr val="FF0000"/>
                </a:solidFill>
              </a:rPr>
              <a:t>  </a:t>
            </a:r>
            <a:br>
              <a:rPr lang="cs-CZ" altLang="cs-CZ" sz="3200" b="1" i="1" dirty="0">
                <a:solidFill>
                  <a:srgbClr val="FF0000"/>
                </a:solidFill>
              </a:rPr>
            </a:br>
            <a:r>
              <a:rPr lang="cs-CZ" altLang="cs-CZ" sz="3200" b="1" i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2500 – 2300/200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16088"/>
            <a:ext cx="10827327" cy="51419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Rozšíření </a:t>
            </a:r>
            <a:r>
              <a:rPr lang="cs-CZ" altLang="cs-CZ" sz="1800" dirty="0"/>
              <a:t> –  kulturní komplex:    od Španělska po Maďarsko a Malopolsko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od Irska po Karpatskou kotlinu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–  změny nesené menšími skupinkami obyvatelstva se rozšířily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mezi domácím usedlým obyvatelstvem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–  patrně existovala biologická a ekonomická kontinuita ze staršího kulturního prostředí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(KZP, </a:t>
            </a:r>
            <a:r>
              <a:rPr lang="cs-CZ" altLang="cs-CZ" sz="1800" dirty="0" err="1"/>
              <a:t>Kosihy.Čaka-Makó</a:t>
            </a:r>
            <a:r>
              <a:rPr lang="cs-CZ" altLang="cs-CZ" sz="1800" dirty="0"/>
              <a:t>, jevišovická)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–  kulturní ne, protože jde o kulturu s odlišnou hmotnou náplní, která se projevovala sdílením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společné symbolické identity (např. v charakter hmotné kultury nebo v pohřební ritus)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dirty="0"/>
              <a:t>Název:</a:t>
            </a:r>
            <a:r>
              <a:rPr lang="cs-CZ" altLang="cs-CZ" sz="2000" dirty="0"/>
              <a:t>        Robert von </a:t>
            </a:r>
            <a:r>
              <a:rPr lang="cs-CZ" altLang="cs-CZ" sz="2000" dirty="0" err="1"/>
              <a:t>Weinzierl</a:t>
            </a:r>
            <a:r>
              <a:rPr lang="cs-CZ" altLang="cs-CZ" sz="2000" dirty="0"/>
              <a:t>:    </a:t>
            </a:r>
            <a:r>
              <a:rPr lang="cs-CZ" altLang="cs-CZ" sz="2000" dirty="0" err="1"/>
              <a:t>Glockenbecherkultur</a:t>
            </a:r>
            <a:r>
              <a:rPr lang="cs-CZ" altLang="cs-CZ" sz="2000" dirty="0"/>
              <a:t>  (1895)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Albert  </a:t>
            </a:r>
            <a:r>
              <a:rPr lang="cs-CZ" altLang="cs-CZ" sz="2000" dirty="0" err="1"/>
              <a:t>Voss</a:t>
            </a:r>
            <a:r>
              <a:rPr lang="cs-CZ" altLang="cs-CZ" sz="2000" dirty="0"/>
              <a:t>:                    </a:t>
            </a:r>
            <a:r>
              <a:rPr lang="cs-CZ" altLang="cs-CZ" sz="2000" dirty="0" err="1"/>
              <a:t>Branovitzer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Typus</a:t>
            </a:r>
            <a:r>
              <a:rPr lang="cs-CZ" altLang="cs-CZ" sz="2000" dirty="0"/>
              <a:t> (podle nálezů)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</a:t>
            </a:r>
            <a:r>
              <a:rPr lang="cs-CZ" altLang="cs-CZ" sz="2000" dirty="0"/>
              <a:t>Jindřich </a:t>
            </a:r>
            <a:r>
              <a:rPr lang="cs-CZ" altLang="cs-CZ" sz="2000" dirty="0" err="1"/>
              <a:t>Wankel</a:t>
            </a:r>
            <a:r>
              <a:rPr lang="cs-CZ" altLang="cs-CZ" sz="2000" dirty="0"/>
              <a:t>              </a:t>
            </a:r>
            <a:r>
              <a:rPr lang="cs-CZ" altLang="cs-CZ" sz="2000" dirty="0" err="1"/>
              <a:t>Vranovický</a:t>
            </a:r>
            <a:r>
              <a:rPr lang="cs-CZ" altLang="cs-CZ" sz="2000" dirty="0"/>
              <a:t> typ </a:t>
            </a:r>
          </a:p>
        </p:txBody>
      </p:sp>
      <p:pic>
        <p:nvPicPr>
          <p:cNvPr id="4" name="Picture 4" descr="imagesCANGG4K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3"/>
          <a:stretch/>
        </p:blipFill>
        <p:spPr bwMode="auto">
          <a:xfrm>
            <a:off x="8938412" y="138546"/>
            <a:ext cx="2727115" cy="28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1047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Vznik a původ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Dodnes není uspokojivě vyřešen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Pouze na území dolního Rýna doložen lokální vývoj od šňůrové keramiky k časným formám KZP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Pro domácí vývoj ze starších kultur nemáme doklady – kulturní zlom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Podobnost pohárů na velkém území je vysvětlována jako sdílení společné symbolické identity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Nejstarší KZP představovaly menší skupinky, které na Moravu přišly od jihu Moravskou branou 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putovaly dál do Slezska a Malopolska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Osídleno bylo celé naše území v úrodných nížinných pásmech</a:t>
            </a:r>
          </a:p>
        </p:txBody>
      </p:sp>
    </p:spTree>
    <p:extLst>
      <p:ext uri="{BB962C8B-B14F-4D97-AF65-F5344CB8AC3E}">
        <p14:creationId xmlns:p14="http://schemas.microsoft.com/office/powerpoint/2010/main" val="39336042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11958</Words>
  <Application>Microsoft Office PowerPoint</Application>
  <PresentationFormat>Širokoúhlá obrazovka</PresentationFormat>
  <Paragraphs>1442</Paragraphs>
  <Slides>113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113</vt:i4>
      </vt:variant>
    </vt:vector>
  </HeadingPairs>
  <TitlesOfParts>
    <vt:vector size="118" baseType="lpstr">
      <vt:lpstr>Arial</vt:lpstr>
      <vt:lpstr>Calibri</vt:lpstr>
      <vt:lpstr>Calibri Light</vt:lpstr>
      <vt:lpstr>Motiv Office</vt:lpstr>
      <vt:lpstr>Fotografie</vt:lpstr>
      <vt:lpstr>Základy archeologie </vt:lpstr>
      <vt:lpstr>                                    Mladší doba kamenná                                  Neolit:   neos – nový, lithos – kámen                                                                          </vt:lpstr>
      <vt:lpstr>Prezentace aplikace PowerPoint</vt:lpstr>
      <vt:lpstr>                     Šíření neolitické kulturydo Evropy</vt:lpstr>
      <vt:lpstr>                                      Molekulární genetika</vt:lpstr>
      <vt:lpstr>Prezentace aplikace PowerPoint</vt:lpstr>
      <vt:lpstr>                                          Kulturní změna</vt:lpstr>
      <vt:lpstr>                                          Neolitické inovace</vt:lpstr>
      <vt:lpstr>Prezentace aplikace PowerPoint</vt:lpstr>
      <vt:lpstr>Prezentace aplikace PowerPoint</vt:lpstr>
      <vt:lpstr>                                    Přírodní kontext</vt:lpstr>
      <vt:lpstr>                                             Vznik neolitu </vt:lpstr>
      <vt:lpstr>                          Shubayqa v Jordánsku  </vt:lpstr>
      <vt:lpstr>Prezentace aplikace PowerPoint</vt:lpstr>
      <vt:lpstr>Prezentace aplikace PowerPoint</vt:lpstr>
      <vt:lpstr>                      Domestikace zvířat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Revoluce sekundárních produktů                                    Secondary products revolution</vt:lpstr>
      <vt:lpstr>                         Geografický kontext</vt:lpstr>
      <vt:lpstr>                                        Neolitizace </vt:lpstr>
      <vt:lpstr>Prezentace aplikace PowerPoint</vt:lpstr>
      <vt:lpstr>Prezentace aplikace PowerPoint</vt:lpstr>
      <vt:lpstr>                                     Kultura lineární keramiky                                                 5600 - 4900 př. n. l.                                                    Linienbandkeramik (LBK), GB - Linear Pottery Culture</vt:lpstr>
      <vt:lpstr>                                  Klasická lineární keramika                                                5450 – 5050 př. n. l. </vt:lpstr>
      <vt:lpstr>                                           Osídlení</vt:lpstr>
      <vt:lpstr>                          Domy</vt:lpstr>
      <vt:lpstr>                                                  Sídliště</vt:lpstr>
      <vt:lpstr>Prezentace aplikace PowerPoint</vt:lpstr>
      <vt:lpstr>Prezentace aplikace PowerPoint</vt:lpstr>
      <vt:lpstr>                              Pohřbívání </vt:lpstr>
      <vt:lpstr>Prezentace aplikace PowerPoint</vt:lpstr>
      <vt:lpstr>Způsob obživy</vt:lpstr>
      <vt:lpstr>                      Strava a její příprava</vt:lpstr>
      <vt:lpstr>Prezentace aplikace PowerPoint</vt:lpstr>
      <vt:lpstr>Prezentace aplikace PowerPoint</vt:lpstr>
      <vt:lpstr>Prezentace aplikace PowerPoint</vt:lpstr>
      <vt:lpstr>              Keramika </vt:lpstr>
      <vt:lpstr>Prezentace aplikace PowerPoint</vt:lpstr>
      <vt:lpstr>       Šárecký stupeň</vt:lpstr>
      <vt:lpstr>Prezentace aplikace PowerPoint</vt:lpstr>
      <vt:lpstr>                               Želiezovská skupina </vt:lpstr>
      <vt:lpstr>                                        Vypíchaná kultura                                          5000/4900 - 4500/400 př. n. l.                                                    Stichbandkeramik, Stroked Pottery Culture</vt:lpstr>
      <vt:lpstr>Prezentace aplikace PowerPoint</vt:lpstr>
      <vt:lpstr>Prezentace aplikace PowerPoint</vt:lpstr>
      <vt:lpstr>Prezentace aplikace PowerPoint</vt:lpstr>
      <vt:lpstr>                                            Pohřebiště</vt:lpstr>
      <vt:lpstr>           Rondely    sociokultovní objekty</vt:lpstr>
      <vt:lpstr>                                       Lengyelská kultura                                            4400 – 4200 př. n. l.</vt:lpstr>
      <vt:lpstr>                        Kultura moravské malované keramiky                                               4800/4700 – 4500 př. n. l. </vt:lpstr>
      <vt:lpstr>Prezentace aplikace PowerPoint</vt:lpstr>
      <vt:lpstr>Prezentace aplikace PowerPoint</vt:lpstr>
      <vt:lpstr>                           Sídliště</vt:lpstr>
      <vt:lpstr>                                                 Rondely </vt:lpstr>
      <vt:lpstr>                                      Pohřebiště a hroby</vt:lpstr>
      <vt:lpstr>                                      Broušená industrie</vt:lpstr>
      <vt:lpstr>          Plastiky</vt:lpstr>
      <vt:lpstr>                                                  Eneolit                                      Pozdní doba kamenná                                        4500/4300  –  2300/2000 př. n. l.</vt:lpstr>
      <vt:lpstr>                  Eneolitické inovace</vt:lpstr>
      <vt:lpstr>                            Eneolit – pozdní doba kamenná</vt:lpstr>
      <vt:lpstr>                                         Vývoj na konci neolitu</vt:lpstr>
      <vt:lpstr>                                       Jordanovská kultura                                                kol. r. 4000 př. n. l. </vt:lpstr>
      <vt:lpstr>Prezentace aplikace PowerPoint</vt:lpstr>
      <vt:lpstr>          Keramika </vt:lpstr>
      <vt:lpstr>                            Keramika s brázděným vpichem                                              Typ Retz – Křepice - Bajč </vt:lpstr>
      <vt:lpstr>                                     Michelsberská kultura                                                4100 – 3800  př. n. l. </vt:lpstr>
      <vt:lpstr>                                   Kultura nálevkovitých pohárů                                          3900  – 3600/500 př. n. l. </vt:lpstr>
      <vt:lpstr>                                                  Sídliště</vt:lpstr>
      <vt:lpstr>                                              Pohřebiště </vt:lpstr>
      <vt:lpstr>Prezentace aplikace PowerPoint</vt:lpstr>
      <vt:lpstr>           Keramika</vt:lpstr>
      <vt:lpstr>                       Broušená industrie </vt:lpstr>
      <vt:lpstr>                     Kultura kanelované keramiky                                3 400  – 3 000/2 900 př. n. l.</vt:lpstr>
      <vt:lpstr>            Keramika</vt:lpstr>
      <vt:lpstr>                                   Sídliště</vt:lpstr>
      <vt:lpstr>                                          Pohřební ritus</vt:lpstr>
      <vt:lpstr>Prezentace aplikace PowerPoint</vt:lpstr>
      <vt:lpstr>                                 Závěr středního eneolitu</vt:lpstr>
      <vt:lpstr>         Řivnáčská kultura               3100 – 2900/8000 př. n. l. </vt:lpstr>
      <vt:lpstr>Prezentace aplikace PowerPoint</vt:lpstr>
      <vt:lpstr>                       Chamská kultura                           kolem r. 3000 př. n. l.</vt:lpstr>
      <vt:lpstr>                 Kultura kulovitých amfor                           3300/200 – 2800/700 př. n. l.</vt:lpstr>
      <vt:lpstr>                    Jevišovická kultura                          2900-2500 př. n. l. </vt:lpstr>
      <vt:lpstr>                       Kultura šňůrové keramiky                                    2900/800 – 2500 př. n. l.</vt:lpstr>
      <vt:lpstr>Prezentace aplikace PowerPoint</vt:lpstr>
      <vt:lpstr>                                             Pohřebiště</vt:lpstr>
      <vt:lpstr>Prezentace aplikace PowerPoint</vt:lpstr>
      <vt:lpstr>Prezentace aplikace PowerPoint</vt:lpstr>
      <vt:lpstr>                                        Inventář hrobů</vt:lpstr>
      <vt:lpstr>              Keramika </vt:lpstr>
      <vt:lpstr>                              Broušená a šípaná industrie </vt:lpstr>
      <vt:lpstr>                                    Měděné předměty </vt:lpstr>
      <vt:lpstr>                               Kostěná industrie </vt:lpstr>
      <vt:lpstr>                                                 Sídliště </vt:lpstr>
      <vt:lpstr>                   Kultura zvoncovitých pohárů                                2500 – 2300/200 př. n. l. </vt:lpstr>
      <vt:lpstr>                                        Vznik a původ</vt:lpstr>
      <vt:lpstr>                                              Rozšíření</vt:lpstr>
      <vt:lpstr>                                              Morava</vt:lpstr>
      <vt:lpstr>                                                  Čechy</vt:lpstr>
      <vt:lpstr>                                               Sídliště </vt:lpstr>
      <vt:lpstr>                                               Pohřebiště </vt:lpstr>
      <vt:lpstr>                                            Úprava hrobů </vt:lpstr>
      <vt:lpstr>                                        Kostrové hroby</vt:lpstr>
      <vt:lpstr>                                        Žárové hroby </vt:lpstr>
      <vt:lpstr>                                         Birituální hroby</vt:lpstr>
      <vt:lpstr>                           Výbava lukostřelce </vt:lpstr>
      <vt:lpstr>Prezentace aplikace PowerPoint</vt:lpstr>
      <vt:lpstr>Prezentace aplikace PowerPoint</vt:lpstr>
      <vt:lpstr>          Keramika </vt:lpstr>
      <vt:lpstr>            Konec eneolitu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</dc:title>
  <dc:creator>Kuklova</dc:creator>
  <cp:lastModifiedBy>tym0001</cp:lastModifiedBy>
  <cp:revision>124</cp:revision>
  <dcterms:created xsi:type="dcterms:W3CDTF">2021-01-30T11:25:07Z</dcterms:created>
  <dcterms:modified xsi:type="dcterms:W3CDTF">2025-03-28T19:37:13Z</dcterms:modified>
</cp:coreProperties>
</file>