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70" r:id="rId5"/>
    <p:sldId id="305" r:id="rId6"/>
    <p:sldId id="302" r:id="rId7"/>
    <p:sldId id="312" r:id="rId8"/>
    <p:sldId id="304" r:id="rId9"/>
    <p:sldId id="303" r:id="rId10"/>
    <p:sldId id="308" r:id="rId11"/>
    <p:sldId id="307" r:id="rId12"/>
    <p:sldId id="309" r:id="rId13"/>
    <p:sldId id="514" r:id="rId14"/>
    <p:sldId id="310" r:id="rId15"/>
    <p:sldId id="513" r:id="rId16"/>
    <p:sldId id="311" r:id="rId17"/>
    <p:sldId id="259" r:id="rId18"/>
    <p:sldId id="515" r:id="rId19"/>
    <p:sldId id="315" r:id="rId20"/>
    <p:sldId id="314" r:id="rId21"/>
    <p:sldId id="313" r:id="rId22"/>
    <p:sldId id="508" r:id="rId23"/>
    <p:sldId id="363" r:id="rId24"/>
    <p:sldId id="507" r:id="rId25"/>
    <p:sldId id="292" r:id="rId26"/>
    <p:sldId id="509" r:id="rId27"/>
    <p:sldId id="511" r:id="rId28"/>
    <p:sldId id="325" r:id="rId29"/>
    <p:sldId id="512" r:id="rId30"/>
    <p:sldId id="330" r:id="rId31"/>
    <p:sldId id="389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0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9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35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82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25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30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71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54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38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3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3D56-19A4-44D4-BD92-BE5E8D6BDEBB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49864-8CB9-4F94-82DB-DB22B4075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99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Základy archeologie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9.   Doba římská a stěhování národů, sídelní poměry za římským limitem a pohyby germánských etnik.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23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70A55B1-41F3-4B66-9A83-D65CE3341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9094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3200" b="1" dirty="0"/>
              <a:t> </a:t>
            </a:r>
            <a:r>
              <a:rPr lang="cs-CZ" altLang="cs-CZ" dirty="0"/>
              <a:t>                   </a:t>
            </a:r>
            <a:br>
              <a:rPr lang="cs-CZ" altLang="cs-CZ" dirty="0"/>
            </a:br>
            <a:r>
              <a:rPr lang="cs-CZ" altLang="cs-CZ" dirty="0"/>
              <a:t>                      </a:t>
            </a:r>
            <a:r>
              <a:rPr lang="cs-CZ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Horizont </a:t>
            </a:r>
            <a:r>
              <a:rPr lang="cs-CZ" sz="44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Marobudovy</a:t>
            </a:r>
            <a:r>
              <a:rPr lang="cs-CZ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říše</a:t>
            </a:r>
            <a:br>
              <a:rPr lang="cs-CZ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</a:br>
            <a:r>
              <a:rPr lang="cs-CZ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                             </a:t>
            </a:r>
            <a:r>
              <a:rPr lang="cs-CZ" sz="27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B1:  10/8 př.n.l.  –  20/30</a:t>
            </a:r>
            <a:r>
              <a:rPr lang="cs-CZ" sz="2700" b="1" dirty="0">
                <a:solidFill>
                  <a:srgbClr val="FF0000"/>
                </a:solidFill>
                <a:ea typeface="Times New Roman" panose="02020603050405020304" pitchFamily="18" charset="0"/>
              </a:rPr>
              <a:t> n.l.</a:t>
            </a:r>
            <a:br>
              <a:rPr lang="cs-CZ" sz="2700" b="1" dirty="0">
                <a:solidFill>
                  <a:srgbClr val="FF0000"/>
                </a:solidFill>
                <a:ea typeface="Times New Roman" panose="02020603050405020304" pitchFamily="18" charset="0"/>
              </a:rPr>
            </a:br>
            <a:br>
              <a:rPr lang="cs-CZ" altLang="cs-CZ" sz="2700" b="1" dirty="0"/>
            </a:br>
            <a:endParaRPr lang="cs-CZ" altLang="cs-CZ" sz="2700" dirty="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4BC53A1-A200-43D5-8F81-A807F7382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30" y="1591509"/>
            <a:ext cx="11322122" cy="5387360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>
                <a:effectLst/>
                <a:ea typeface="Times New Roman" panose="02020603050405020304" pitchFamily="18" charset="0"/>
              </a:rPr>
              <a:t>Publius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Cornelius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Tacitus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(55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117 n. l.)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 Germania:  </a:t>
            </a:r>
            <a:r>
              <a:rPr lang="cs-CZ" sz="2000" u="sng" dirty="0">
                <a:effectLst/>
                <a:ea typeface="Times New Roman" panose="02020603050405020304" pitchFamily="18" charset="0"/>
              </a:rPr>
              <a:t>De </a:t>
            </a:r>
            <a:r>
              <a:rPr lang="cs-CZ" sz="2000" u="sng" dirty="0" err="1">
                <a:effectLst/>
                <a:ea typeface="Times New Roman" panose="02020603050405020304" pitchFamily="18" charset="0"/>
              </a:rPr>
              <a:t>origine</a:t>
            </a:r>
            <a:r>
              <a:rPr lang="cs-CZ" sz="2000" u="sng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u="sng" dirty="0" err="1">
                <a:effectLst/>
                <a:ea typeface="Times New Roman" panose="02020603050405020304" pitchFamily="18" charset="0"/>
              </a:rPr>
              <a:t>situ</a:t>
            </a:r>
            <a:r>
              <a:rPr lang="cs-CZ" sz="2000" u="sng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u="sng" dirty="0" err="1">
                <a:effectLst/>
                <a:ea typeface="Times New Roman" panose="02020603050405020304" pitchFamily="18" charset="0"/>
              </a:rPr>
              <a:t>ac</a:t>
            </a:r>
            <a:r>
              <a:rPr lang="cs-CZ" sz="2000" u="sng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u="sng" dirty="0" err="1">
                <a:effectLst/>
                <a:ea typeface="Times New Roman" panose="02020603050405020304" pitchFamily="18" charset="0"/>
              </a:rPr>
              <a:t>moribus</a:t>
            </a:r>
            <a:r>
              <a:rPr lang="cs-CZ" sz="2000" u="sng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u="sng" dirty="0" err="1">
                <a:effectLst/>
                <a:ea typeface="Times New Roman" panose="02020603050405020304" pitchFamily="18" charset="0"/>
              </a:rPr>
              <a:t>populis</a:t>
            </a:r>
            <a:r>
              <a:rPr lang="cs-CZ" sz="2000" u="sng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u="sng" dirty="0" err="1">
                <a:effectLst/>
                <a:ea typeface="Times New Roman" panose="02020603050405020304" pitchFamily="18" charset="0"/>
              </a:rPr>
              <a:t>Germanorum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                       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            –   o životě Germánů, jejich kmenech a Marobudovi</a:t>
            </a:r>
          </a:p>
          <a:p>
            <a:pPr marL="0" indent="0" algn="just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000" b="1" dirty="0">
                <a:effectLst/>
                <a:ea typeface="Times New Roman" panose="02020603050405020304" pitchFamily="18" charset="0"/>
              </a:rPr>
              <a:t>Claudius Ptolemaios  (90-160 n. l.)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Geografiké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hyfegésis</a:t>
            </a:r>
            <a:r>
              <a:rPr lang="cs-CZ" sz="2000" b="1" dirty="0">
                <a:ea typeface="Times New Roman" panose="02020603050405020304" pitchFamily="18" charset="0"/>
              </a:rPr>
              <a:t>: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spis alexandrijského geografa o Germánii</a:t>
            </a: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–  mapa s lokalizací jednotlivých kmenů</a:t>
            </a:r>
          </a:p>
          <a:p>
            <a:pPr marL="0" indent="0" algn="just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000" b="1" i="0" u="none" strike="noStrike" dirty="0">
                <a:effectLst/>
              </a:rPr>
              <a:t>Tabula </a:t>
            </a:r>
            <a:r>
              <a:rPr lang="cs-CZ" sz="2000" b="1" i="0" u="none" strike="noStrike" dirty="0" err="1">
                <a:effectLst/>
              </a:rPr>
              <a:t>Peutengeriana</a:t>
            </a:r>
            <a:r>
              <a:rPr lang="cs-CZ" sz="2000" b="1" i="0" u="none" strike="noStrike" dirty="0">
                <a:effectLst/>
              </a:rPr>
              <a:t>  </a:t>
            </a:r>
            <a:r>
              <a:rPr lang="cs-CZ" sz="2000" b="0" i="0" u="none" strike="noStrike" dirty="0">
                <a:effectLst/>
              </a:rPr>
              <a:t>–  mapa Konráda </a:t>
            </a:r>
            <a:r>
              <a:rPr lang="cs-CZ" sz="2000" b="0" i="0" u="none" strike="noStrike" dirty="0" err="1">
                <a:effectLst/>
              </a:rPr>
              <a:t>Poutingera</a:t>
            </a:r>
            <a:r>
              <a:rPr lang="cs-CZ" sz="2000" b="0" i="0" u="none" strike="noStrike" dirty="0">
                <a:effectLst/>
              </a:rPr>
              <a:t> z </a:t>
            </a:r>
            <a:r>
              <a:rPr lang="cs-CZ" sz="2000" b="0" i="0" u="none" strike="noStrike" dirty="0" err="1">
                <a:effectLst/>
              </a:rPr>
              <a:t>Augsburku</a:t>
            </a:r>
            <a:r>
              <a:rPr lang="cs-CZ" sz="2000" b="0" i="0" u="none" strike="noStrike" dirty="0">
                <a:effectLst/>
              </a:rPr>
              <a:t> (1465</a:t>
            </a:r>
            <a:r>
              <a:rPr lang="cs-CZ" sz="2000" b="1" i="1" u="none" strike="noStrike" dirty="0">
                <a:effectLst/>
              </a:rPr>
              <a:t>–</a:t>
            </a:r>
            <a:r>
              <a:rPr lang="cs-CZ" sz="2000" b="0" i="0" u="none" strike="noStrike" dirty="0">
                <a:effectLst/>
              </a:rPr>
              <a:t>1547) </a:t>
            </a:r>
            <a:endParaRPr lang="cs-CZ" sz="2000" b="1" i="1" u="sng" dirty="0">
              <a:effectLst/>
            </a:endParaRP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–  kopie antické cestovní mapy římského vojevůdce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Agrippy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(62–12)</a:t>
            </a:r>
          </a:p>
          <a:p>
            <a:pPr marL="0" indent="0" algn="just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000" b="1" i="0" u="none" strike="noStrike" dirty="0">
                <a:effectLst/>
              </a:rPr>
              <a:t>Valerius </a:t>
            </a:r>
            <a:r>
              <a:rPr lang="cs-CZ" sz="2000" b="1" i="0" u="none" strike="noStrike" dirty="0" err="1">
                <a:effectLst/>
              </a:rPr>
              <a:t>Paterculus</a:t>
            </a:r>
            <a:r>
              <a:rPr lang="cs-CZ" sz="2000" b="1" i="0" u="none" strike="noStrike" dirty="0">
                <a:effectLst/>
              </a:rPr>
              <a:t>   </a:t>
            </a:r>
            <a:r>
              <a:rPr lang="cs-CZ" sz="2000" i="0" u="none" strike="noStrike" dirty="0">
                <a:effectLst/>
              </a:rPr>
              <a:t>– </a:t>
            </a:r>
            <a:r>
              <a:rPr lang="cs-CZ" sz="2000" b="1" i="0" u="none" strike="noStrike" dirty="0">
                <a:effectLst/>
              </a:rPr>
              <a:t> </a:t>
            </a:r>
            <a:r>
              <a:rPr lang="cs-CZ" sz="2000" b="0" i="0" u="none" strike="noStrike" dirty="0" err="1">
                <a:effectLst/>
              </a:rPr>
              <a:t>Historia</a:t>
            </a:r>
            <a:r>
              <a:rPr lang="cs-CZ" sz="2000" b="0" i="0" u="none" strike="noStrike" dirty="0">
                <a:effectLst/>
              </a:rPr>
              <a:t>:  podrobné informace o Marobudovi</a:t>
            </a:r>
            <a:endParaRPr lang="cs-CZ" sz="2000" b="1" i="1" u="sng" dirty="0">
              <a:effectLst/>
            </a:endParaRPr>
          </a:p>
          <a:p>
            <a:pPr marL="0" indent="0" algn="just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–   sloužil v legiích v Porýní a Podunají za vlády Augusta a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Tibéria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 indent="0" algn="just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–   jako legát se účastnil vojenského tažení proti Marobudovi</a:t>
            </a: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–   jeho zprávy jsou pokládány za věrohodné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2C62EF45-915A-4E70-9431-E841C1217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883" y="698642"/>
            <a:ext cx="11683252" cy="615935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Čech přichází nová germánská vlna s částečně odlišnou kulturou:  Markomani</a:t>
            </a:r>
          </a:p>
          <a:p>
            <a:pPr eaLnBrk="1" hangingPunct="1">
              <a:lnSpc>
                <a:spcPct val="80000"/>
              </a:lnSpc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/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Marobud   –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jako rukojmí v Římě, kde získal vzdělání a výchovu:  považován za přítele římského lidu  </a:t>
            </a:r>
          </a:p>
          <a:p>
            <a:pPr marL="0" indent="0" algn="just">
              <a:buNone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  sjednotil Markomany a Kvády, k nimž se připojili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Semnoni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Hermunduři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Lugiové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Marsingové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aj. </a:t>
            </a:r>
          </a:p>
          <a:p>
            <a:pPr marL="0" indent="0" algn="just"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na území Čech založil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„říši“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nebezpečnou Římu:  9 – 6 až 19 n. l. </a:t>
            </a:r>
          </a:p>
          <a:p>
            <a:pPr marL="0" indent="0" algn="just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9 př. n. l.  – </a:t>
            </a:r>
            <a:r>
              <a:rPr lang="cs-CZ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římská vojska poprvé překročila Rýn:  Římané zaútočili na Markomany a zatlačili je za Rýn </a:t>
            </a:r>
          </a:p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–   pod vedením Marobuda ustoupili a zaujali území, dříve obývané českými Bóji </a:t>
            </a:r>
          </a:p>
          <a:p>
            <a:pPr marL="0" indent="0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př. n. l.  – </a:t>
            </a:r>
            <a:r>
              <a:rPr lang="cs-CZ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Římané podruhé se 12ti legiemi překročili Rýn 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–   2 výpravy:   1.  z Porýní  – Mohuč –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Markbreit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(140 km od Mohuče; voj. tábor)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2.  z 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Carnunta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–  podle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Patercula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(zbudováno až za Claudia) </a:t>
            </a:r>
          </a:p>
          <a:p>
            <a:pPr marL="0" indent="0" algn="just"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 ke střetu nedošlo kvůli vzpouře v Dalmácii a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Pannonii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proto se nakonec stáhli zpět 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–  Marobud toho nevyužil a vojensky proti říši nezakročil </a:t>
            </a:r>
          </a:p>
          <a:p>
            <a:pPr eaLnBrk="1" hangingPunct="1">
              <a:lnSpc>
                <a:spcPct val="80000"/>
              </a:lnSpc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370C719A-1A06-4592-90B9-7D8E0AD7D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435" y="554804"/>
            <a:ext cx="11568700" cy="630319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2400" b="1" dirty="0">
                <a:effectLst/>
                <a:ea typeface="Times New Roman" panose="02020603050405020304" pitchFamily="18" charset="0"/>
              </a:rPr>
              <a:t>   9 n. l. . 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–  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cheruský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král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Armínius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porazil 3 legie Q.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Varra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v 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Teutoburském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lese </a:t>
            </a:r>
          </a:p>
          <a:p>
            <a:pPr marL="0" indent="0" algn="just">
              <a:buNone/>
            </a:pPr>
            <a:r>
              <a:rPr lang="cs-CZ" sz="2400" dirty="0">
                <a:ea typeface="Times New Roman" panose="02020603050405020304" pitchFamily="18" charset="0"/>
              </a:rPr>
              <a:t>                     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–   Marobud se k němu nepřipojil:  odklon spojenců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Semnonů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a Langobardů </a:t>
            </a:r>
          </a:p>
          <a:p>
            <a:pPr marL="0" indent="0" algn="just">
              <a:buNone/>
            </a:pPr>
            <a:r>
              <a:rPr lang="cs-CZ" sz="2400" dirty="0">
                <a:ea typeface="Times New Roman" panose="02020603050405020304" pitchFamily="18" charset="0"/>
              </a:rPr>
              <a:t>                     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–   Marobud ustoupil, ale bylo proti němu zosnováno povstání a pak byl vyhnán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Katvaldem</a:t>
            </a:r>
            <a:r>
              <a:rPr lang="cs-CZ" sz="2400" dirty="0"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cs-CZ" sz="2400" dirty="0">
                <a:ea typeface="Times New Roman" panose="02020603050405020304" pitchFamily="18" charset="0"/>
              </a:rPr>
              <a:t>                      – 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uchýlil se do Říma, kde jej internovali v 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Raveně</a:t>
            </a:r>
            <a:endParaRPr lang="cs-CZ" sz="24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400" b="1" dirty="0">
              <a:ea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effectLst/>
                <a:ea typeface="Times New Roman" panose="02020603050405020304" pitchFamily="18" charset="0"/>
              </a:rPr>
              <a:t>21 n. l. 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–</a:t>
            </a:r>
            <a:r>
              <a:rPr lang="cs-CZ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Katvalda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vyhnal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Vibilius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, který nakonec utekl do Říma a byl internován ve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Foru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Iulii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(v jižní Galii)</a:t>
            </a:r>
          </a:p>
          <a:p>
            <a:pPr algn="just"/>
            <a:endParaRPr lang="cs-CZ" sz="2400" dirty="0">
              <a:ea typeface="Times New Roman" panose="02020603050405020304" pitchFamily="18" charset="0"/>
            </a:endParaRPr>
          </a:p>
          <a:p>
            <a:pPr algn="just"/>
            <a:r>
              <a:rPr lang="cs-CZ" sz="2400" b="1" dirty="0" err="1">
                <a:effectLst/>
                <a:ea typeface="Times New Roman" panose="02020603050405020304" pitchFamily="18" charset="0"/>
              </a:rPr>
              <a:t>Drusus</a:t>
            </a:r>
            <a:r>
              <a:rPr lang="cs-CZ" sz="2400" b="1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–  odvedl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Marobudovy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a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Katvaldovy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družiny do středního Podunají, kde jim přidělil území (králem ustanovil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Vania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228600" algn="just"/>
            <a:r>
              <a:rPr lang="cs-CZ" sz="2400" b="1" dirty="0" err="1">
                <a:effectLst/>
                <a:ea typeface="Times New Roman" panose="02020603050405020304" pitchFamily="18" charset="0"/>
              </a:rPr>
              <a:t>Vaniovo</a:t>
            </a:r>
            <a:r>
              <a:rPr lang="cs-CZ" sz="2400" b="1" dirty="0">
                <a:effectLst/>
                <a:ea typeface="Times New Roman" panose="02020603050405020304" pitchFamily="18" charset="0"/>
              </a:rPr>
              <a:t> království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  –   spojenectví mělo zabránit pronikání Germánů do provincií</a:t>
            </a:r>
          </a:p>
          <a:p>
            <a:pPr marL="0" indent="0" algn="just">
              <a:buNone/>
            </a:pPr>
            <a:r>
              <a:rPr lang="cs-CZ" sz="2400" dirty="0">
                <a:effectLst/>
                <a:ea typeface="Times New Roman" panose="02020603050405020304" pitchFamily="18" charset="0"/>
              </a:rPr>
              <a:t>                                        –   50 n. l.:  pád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Vania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, místo něj dosazeni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Vangius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a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Sidus</a:t>
            </a:r>
            <a:endParaRPr lang="cs-CZ" sz="24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2400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400" b="1" dirty="0">
                <a:effectLst/>
                <a:ea typeface="Times New Roman" panose="02020603050405020304" pitchFamily="18" charset="0"/>
              </a:rPr>
              <a:t>Archeologické prameny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 –  předměty cizího původu:</a:t>
            </a:r>
          </a:p>
          <a:p>
            <a:pPr algn="just"/>
            <a:endParaRPr lang="cs-CZ" sz="2400" dirty="0">
              <a:effectLst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685800" algn="l"/>
              </a:tabLst>
            </a:pPr>
            <a:r>
              <a:rPr lang="cs-CZ" sz="2400" b="1" dirty="0">
                <a:effectLst/>
                <a:ea typeface="Times New Roman" panose="02020603050405020304" pitchFamily="18" charset="0"/>
              </a:rPr>
              <a:t>                                                      1.  římské provenience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:  a) bronzové nádoby:  původ v 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Kampánii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a severní Itálii</a:t>
            </a:r>
          </a:p>
          <a:p>
            <a:pPr indent="0" algn="just">
              <a:buNone/>
            </a:pPr>
            <a:r>
              <a:rPr lang="cs-CZ" sz="2400" dirty="0">
                <a:effectLst/>
                <a:ea typeface="Times New Roman" panose="02020603050405020304" pitchFamily="18" charset="0"/>
              </a:rPr>
              <a:t>                                                                                               b) terakoty:  jižní Itálie (plastika ženy z Třebestovic)  </a:t>
            </a:r>
          </a:p>
          <a:p>
            <a:pPr indent="0" algn="just">
              <a:buNone/>
            </a:pPr>
            <a:endParaRPr lang="cs-CZ" sz="2400" dirty="0">
              <a:effectLst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685800" algn="l"/>
              </a:tabLst>
            </a:pPr>
            <a:r>
              <a:rPr lang="cs-CZ" sz="2400" b="1" dirty="0">
                <a:effectLst/>
                <a:ea typeface="Times New Roman" panose="02020603050405020304" pitchFamily="18" charset="0"/>
              </a:rPr>
              <a:t>                                                     2. provincionálního původu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:  a)  západní importy z  Galie a Porýní:  spony</a:t>
            </a:r>
          </a:p>
          <a:p>
            <a:pPr indent="0" algn="just">
              <a:buNone/>
            </a:pPr>
            <a:r>
              <a:rPr lang="cs-CZ" sz="2400" dirty="0">
                <a:effectLst/>
                <a:ea typeface="Times New Roman" panose="02020603050405020304" pitchFamily="18" charset="0"/>
              </a:rPr>
              <a:t>                                                                                                       b)  východní importy z podunajské zóny: </a:t>
            </a:r>
          </a:p>
          <a:p>
            <a:pPr indent="0" algn="just">
              <a:buNone/>
            </a:pPr>
            <a:r>
              <a:rPr lang="cs-CZ" sz="2400" dirty="0">
                <a:effectLst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norické importy:  pásové garnitury</a:t>
            </a:r>
          </a:p>
          <a:p>
            <a:pPr marL="457200" algn="just"/>
            <a:r>
              <a:rPr lang="cs-CZ" sz="2400" dirty="0">
                <a:effectLst/>
                <a:ea typeface="Times New Roman" panose="02020603050405020304" pitchFamily="18" charset="0"/>
              </a:rPr>
              <a:t>                                                                 </a:t>
            </a:r>
          </a:p>
          <a:p>
            <a:pPr marL="0" indent="0" algn="just">
              <a:buNone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95ACD82-8631-472F-AB89-23C473539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30" y="1324303"/>
            <a:ext cx="8308894" cy="467710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D964FF6-BBF0-4953-9E00-3D2819DEE2A3}"/>
              </a:ext>
            </a:extLst>
          </p:cNvPr>
          <p:cNvSpPr txBox="1"/>
          <p:nvPr/>
        </p:nvSpPr>
        <p:spPr>
          <a:xfrm>
            <a:off x="1502980" y="546540"/>
            <a:ext cx="7685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Uherský Brod  –  Hrob germánského velmože z doby </a:t>
            </a:r>
            <a:r>
              <a:rPr lang="cs-CZ" sz="2000" b="1" dirty="0" err="1"/>
              <a:t>Vaniova</a:t>
            </a:r>
            <a:r>
              <a:rPr lang="cs-CZ" sz="2000" b="1" dirty="0"/>
              <a:t> království</a:t>
            </a:r>
          </a:p>
        </p:txBody>
      </p:sp>
    </p:spTree>
    <p:extLst>
      <p:ext uri="{BB962C8B-B14F-4D97-AF65-F5344CB8AC3E}">
        <p14:creationId xmlns:p14="http://schemas.microsoft.com/office/powerpoint/2010/main" val="85824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72435E10-9821-4639-AEB0-D7C58DC07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322" y="636998"/>
            <a:ext cx="11928296" cy="62210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o zániku </a:t>
            </a:r>
            <a:r>
              <a:rPr lang="cs-CZ" sz="1800" b="1" dirty="0" err="1">
                <a:effectLst/>
                <a:ea typeface="Times New Roman" panose="02020603050405020304" pitchFamily="18" charset="0"/>
              </a:rPr>
              <a:t>Marobudovy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 říše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  –   část obyvatel odchází do Podunají (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záp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. Slovensko)</a:t>
            </a:r>
          </a:p>
          <a:p>
            <a:pPr marL="0" indent="0" algn="just"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1800" b="1" dirty="0" err="1">
                <a:effectLst/>
                <a:ea typeface="Times New Roman" panose="02020603050405020304" pitchFamily="18" charset="0"/>
              </a:rPr>
              <a:t>Rritus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: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  a)  žárový  (hroby z Kostomlat n. Labem, Stehelčevsi)</a:t>
            </a:r>
          </a:p>
          <a:p>
            <a:pPr marL="0" indent="0" algn="just">
              <a:buNone/>
            </a:pPr>
            <a:r>
              <a:rPr lang="cs-CZ" sz="1800" dirty="0">
                <a:ea typeface="Times New Roman" panose="02020603050405020304" pitchFamily="18" charset="0"/>
              </a:rPr>
              <a:t>      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          b)  kostrový  (Praha-Bubeneč, Kutná Hora)</a:t>
            </a:r>
          </a:p>
          <a:p>
            <a:pPr marL="0" indent="0" algn="just"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18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2. pol. 1. stol.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–  osídlení řídne a oslabuje se obchodní výměna s římskými provinciemi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–  žárové hroby jsou jednoduše vybaveny a vzácně se objeví bohaté:</a:t>
            </a:r>
          </a:p>
          <a:p>
            <a:pPr marL="0" indent="0">
              <a:buNone/>
            </a:pPr>
            <a:r>
              <a:rPr lang="cs-CZ" sz="1800" dirty="0">
                <a:ea typeface="Times New Roman" panose="02020603050405020304" pitchFamily="18" charset="0"/>
              </a:rPr>
              <a:t>                                  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Řepov:  v hrobě bronzová pánev, naběračka a cedník, mísa</a:t>
            </a:r>
          </a:p>
          <a:p>
            <a:pPr marL="0" indent="0">
              <a:buNone/>
            </a:pPr>
            <a:endParaRPr lang="cs-CZ" altLang="cs-CZ" sz="1800" dirty="0"/>
          </a:p>
          <a:p>
            <a:r>
              <a:rPr lang="cs-CZ" altLang="cs-CZ" sz="1800" b="1" dirty="0"/>
              <a:t>  1. pol. 2. stol.  </a:t>
            </a:r>
            <a:r>
              <a:rPr lang="cs-CZ" altLang="cs-CZ" sz="1800" dirty="0"/>
              <a:t>–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oživení římského importu:  vědra, naběračky, skládací trojnožky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–   opět bohaté hroby (Dušníky:  zlatý meč a prsten) i kostrové (Lovosice)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–   importy:  keramika: 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tzv. panonská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červeně malovaná:  džbány, amfory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                                  </a:t>
            </a:r>
            <a:r>
              <a:rPr lang="cs-CZ" sz="1800" b="1" dirty="0" err="1">
                <a:effectLst/>
                <a:ea typeface="Times New Roman" panose="02020603050405020304" pitchFamily="18" charset="0"/>
              </a:rPr>
              <a:t>terra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ea typeface="Times New Roman" panose="02020603050405020304" pitchFamily="18" charset="0"/>
              </a:rPr>
              <a:t>sigilata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: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dílny –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200" dirty="0"/>
              <a:t>italské (</a:t>
            </a:r>
            <a:r>
              <a:rPr lang="cs-CZ" sz="2200" dirty="0" err="1"/>
              <a:t>arretinská</a:t>
            </a:r>
            <a:r>
              <a:rPr lang="cs-CZ" sz="2200" dirty="0"/>
              <a:t>), galské (</a:t>
            </a:r>
            <a:r>
              <a:rPr lang="cs-CZ" sz="2200" dirty="0" err="1"/>
              <a:t>samijská</a:t>
            </a:r>
            <a:r>
              <a:rPr lang="cs-CZ" sz="2200" dirty="0"/>
              <a:t>), legie, obchod</a:t>
            </a:r>
            <a:endParaRPr lang="cs-CZ" sz="2200" b="1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2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                              –  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Čechy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:  pokračují velká žárová pohřebiště:  Třebusice, Dobřichov-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Pičhora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– 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 Morava: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 poněkud odlišný vývoj:   a)  zprostředkování provincionálních impulzů k severu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                                                      b)   průnik barbarských prvků do provincií:  z Pomoří </a:t>
            </a:r>
            <a:endParaRPr lang="cs-CZ" sz="1800" dirty="0"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</a:t>
            </a:r>
            <a:endParaRPr lang="cs-CZ" altLang="cs-CZ" sz="1800" dirty="0"/>
          </a:p>
        </p:txBody>
      </p:sp>
      <p:pic>
        <p:nvPicPr>
          <p:cNvPr id="5" name="Obrázek 4" descr="Obsah obrázku keramické nádobí, hliněné nádobí, nádobí&#10;&#10;Popis byl vytvořen automaticky">
            <a:extLst>
              <a:ext uri="{FF2B5EF4-FFF2-40B4-BE49-F238E27FC236}">
                <a16:creationId xmlns:a16="http://schemas.microsoft.com/office/drawing/2014/main" id="{E80B02C9-9DFC-4DD3-9174-B510606F1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59" y="1601512"/>
            <a:ext cx="2996629" cy="21023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A325D43-08DD-4F2D-BE9B-0B783C1F4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00" y="632922"/>
            <a:ext cx="4025462" cy="56970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F4D23A0-2751-4166-BBD6-3296A5B68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" y="118018"/>
            <a:ext cx="4730270" cy="38031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B207F2-DB4D-4629-86F7-5D9048E9D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22" y="4300331"/>
            <a:ext cx="2776702" cy="21754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15B5A8D-3D9E-4E7A-9412-CF0FD776E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481" y="632922"/>
            <a:ext cx="3085922" cy="235275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ACA3A56-F6D3-4F87-BDA7-2F771CBB48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72" r="7477"/>
          <a:stretch/>
        </p:blipFill>
        <p:spPr>
          <a:xfrm>
            <a:off x="8997779" y="3222981"/>
            <a:ext cx="2869325" cy="245395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310ED26-7F1F-45C9-8FA4-765567D2217E}"/>
              </a:ext>
            </a:extLst>
          </p:cNvPr>
          <p:cNvSpPr txBox="1"/>
          <p:nvPr/>
        </p:nvSpPr>
        <p:spPr>
          <a:xfrm>
            <a:off x="10247587" y="5714187"/>
            <a:ext cx="862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Forma</a:t>
            </a:r>
          </a:p>
        </p:txBody>
      </p:sp>
    </p:spTree>
    <p:extLst>
      <p:ext uri="{BB962C8B-B14F-4D97-AF65-F5344CB8AC3E}">
        <p14:creationId xmlns:p14="http://schemas.microsoft.com/office/powerpoint/2010/main" val="4189999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41019A3-2072-417C-9E65-018D765BE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33564"/>
            <a:ext cx="8229600" cy="1143000"/>
          </a:xfrm>
        </p:spPr>
        <p:txBody>
          <a:bodyPr/>
          <a:lstStyle/>
          <a:p>
            <a:pPr eaLnBrk="1" hangingPunct="1"/>
            <a:r>
              <a:rPr lang="cs-CZ" sz="1800" b="1" dirty="0">
                <a:effectLst/>
                <a:latin typeface="+mn-lt"/>
                <a:ea typeface="Times New Roman" panose="02020603050405020304" pitchFamily="18" charset="0"/>
              </a:rPr>
              <a:t>                          </a:t>
            </a:r>
            <a:r>
              <a:rPr lang="cs-CZ" sz="3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Horizont markomanských válek  </a:t>
            </a:r>
            <a:br>
              <a:rPr lang="cs-CZ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cs-CZ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                          </a:t>
            </a:r>
            <a:r>
              <a:rPr lang="cs-CZ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B/C:  150/160  -  180/200  (přechodný st.)</a:t>
            </a:r>
            <a:endParaRPr lang="cs-CZ" altLang="cs-CZ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6430450-F199-48B9-8158-8BB629CC9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007" y="1500027"/>
            <a:ext cx="11676993" cy="5357974"/>
          </a:xfrm>
        </p:spPr>
        <p:txBody>
          <a:bodyPr>
            <a:noAutofit/>
          </a:bodyPr>
          <a:lstStyle/>
          <a:p>
            <a:pPr algn="just"/>
            <a:r>
              <a:rPr lang="cs-CZ" sz="1800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2. pol. 2. stol.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  Germáni začali ohrožovat římské provincie a častěji překračovali Limit</a:t>
            </a: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166 – 180 :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vzájemné potyčky přerostly v ozbrojený konflikt : 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markomanské války</a:t>
            </a:r>
            <a:endParaRPr lang="cs-CZ" sz="2000" b="1" dirty="0"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                                       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zabezpečení severní hranice:   území Markomanů, Kvádů a Sarmatů </a:t>
            </a:r>
          </a:p>
          <a:p>
            <a:pPr marL="0" indent="0" algn="just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166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–     6 tis.  Langobardů a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Obiů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překročilo Dunaj a vpadlo na území Horní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Pannonie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a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sev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. Itálie </a:t>
            </a: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170/1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–   Marcus Aurelius přenesl hlavní stan do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Carnunta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(</a:t>
            </a:r>
            <a:r>
              <a:rPr lang="cs-CZ" sz="2000" dirty="0" err="1"/>
              <a:t>Petronell-Carnuntum</a:t>
            </a:r>
            <a:r>
              <a:rPr lang="cs-CZ" sz="2000" dirty="0"/>
              <a:t>)</a:t>
            </a:r>
          </a:p>
          <a:p>
            <a:pPr algn="just"/>
            <a:r>
              <a:rPr lang="cs-CZ" sz="2000" b="1" dirty="0">
                <a:effectLst/>
                <a:ea typeface="Times New Roman" panose="02020603050405020304" pitchFamily="18" charset="0"/>
              </a:rPr>
              <a:t>  172</a:t>
            </a:r>
            <a:r>
              <a:rPr lang="cs-CZ" sz="20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i="1" dirty="0">
                <a:effectLst/>
                <a:ea typeface="Times New Roman" panose="02020603050405020304" pitchFamily="18" charset="0"/>
              </a:rPr>
              <a:t>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</a:t>
            </a:r>
            <a:r>
              <a:rPr lang="cs-CZ" sz="2000" i="1" dirty="0">
                <a:effectLst/>
                <a:ea typeface="Times New Roman" panose="02020603050405020304" pitchFamily="18" charset="0"/>
              </a:rPr>
              <a:t>  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první germánská válka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(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expeditio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Germanica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prima):  s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kvády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uzavřen mír</a:t>
            </a: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177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  druhá germánská válka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Expeditio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Germanica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sekunda):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Marcus Antonius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-  nápis v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Trenčínskě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180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–     Antonius ve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Vindoboně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umírá a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mír uzavírá</a:t>
            </a:r>
            <a:r>
              <a:rPr lang="cs-CZ" sz="20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Commodus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000" b="1" dirty="0">
                <a:ea typeface="Times New Roman" panose="02020603050405020304" pitchFamily="18" charset="0"/>
              </a:rPr>
              <a:t>p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řed válkami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sev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. Podunají:  barbarské hroby signalizují mocenské centrum Markomanů</a:t>
            </a: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000" b="1" dirty="0">
                <a:ea typeface="Times New Roman" panose="02020603050405020304" pitchFamily="18" charset="0"/>
              </a:rPr>
              <a:t>po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válkách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 bohaté germánské hroby:  mocenská vrstva vojenských náčelníků </a:t>
            </a:r>
          </a:p>
          <a:p>
            <a:pPr algn="just"/>
            <a:endParaRPr lang="cs-CZ" sz="2000" dirty="0"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998" y="641131"/>
            <a:ext cx="11555002" cy="6216869"/>
          </a:xfrm>
        </p:spPr>
        <p:txBody>
          <a:bodyPr>
            <a:normAutofit fontScale="92500" lnSpcReduction="10000"/>
          </a:bodyPr>
          <a:lstStyle/>
          <a:p>
            <a:pPr marL="228600" algn="just">
              <a:spcAft>
                <a:spcPts val="0"/>
              </a:spcAft>
            </a:pPr>
            <a:r>
              <a:rPr lang="cs-CZ" sz="1900" b="1" dirty="0">
                <a:effectLst/>
                <a:ea typeface="Times New Roman" panose="02020603050405020304" pitchFamily="18" charset="0"/>
              </a:rPr>
              <a:t>Mušov – Na pískách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  –  1988:  bohatý hrob germánského předáka (krále?) v pískovně cca 1,5 km od hradiska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1900" dirty="0">
                <a:effectLst/>
                <a:ea typeface="Times New Roman" panose="02020603050405020304" pitchFamily="18" charset="0"/>
              </a:rPr>
              <a:t>                                           –   hrobová jáma 6 x 4 m; 2 muži a 1 žena (rodinná hrobka), přes 150 předmětů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1900" dirty="0">
                <a:ea typeface="Times New Roman" panose="02020603050405020304" pitchFamily="18" charset="0"/>
              </a:rPr>
              <a:t>                                         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–   bronzové nádoby:  bronzový kotel, stříbrné nádoby:  talíře, </a:t>
            </a:r>
            <a:r>
              <a:rPr lang="cs-CZ" sz="1900" dirty="0" err="1">
                <a:effectLst/>
                <a:ea typeface="Times New Roman" panose="02020603050405020304" pitchFamily="18" charset="0"/>
              </a:rPr>
              <a:t>skyfos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, lžičky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1900" dirty="0">
                <a:ea typeface="Times New Roman" panose="02020603050405020304" pitchFamily="18" charset="0"/>
              </a:rPr>
              <a:t>                                         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–   konec 1. až poč. 3. stol.</a:t>
            </a:r>
          </a:p>
          <a:p>
            <a:pPr marL="0" indent="0" algn="just">
              <a:spcAft>
                <a:spcPts val="0"/>
              </a:spcAft>
              <a:buNone/>
            </a:pPr>
            <a:endParaRPr lang="cs-CZ" sz="1900" dirty="0"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cs-CZ" sz="19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900" b="1" dirty="0">
                <a:effectLst/>
                <a:ea typeface="Times New Roman" panose="02020603050405020304" pitchFamily="18" charset="0"/>
              </a:rPr>
              <a:t>Mušov – hradisko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 –  lokalita známa již v 18. stol. (F.J. </a:t>
            </a:r>
            <a:r>
              <a:rPr lang="cs-CZ" sz="1900" dirty="0" err="1">
                <a:effectLst/>
                <a:ea typeface="Times New Roman" panose="02020603050405020304" pitchFamily="18" charset="0"/>
              </a:rPr>
              <a:t>Schvoy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), vojenský tábor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1900" dirty="0">
                <a:effectLst/>
                <a:ea typeface="Times New Roman" panose="02020603050405020304" pitchFamily="18" charset="0"/>
              </a:rPr>
              <a:t>                                            1926-28:   A. </a:t>
            </a:r>
            <a:r>
              <a:rPr lang="cs-CZ" sz="1900" dirty="0" err="1">
                <a:effectLst/>
                <a:ea typeface="Times New Roman" panose="02020603050405020304" pitchFamily="18" charset="0"/>
              </a:rPr>
              <a:t>Gnirs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:  zbytky 2 zděných staveb:   1.  pretorium:  velitelská budova 21 x 6 m</a:t>
            </a:r>
          </a:p>
          <a:p>
            <a:pPr marL="914400" lvl="2" indent="0" algn="just">
              <a:spcAft>
                <a:spcPts val="0"/>
              </a:spcAft>
              <a:buNone/>
              <a:tabLst>
                <a:tab pos="2438400" algn="l"/>
              </a:tabLst>
            </a:pPr>
            <a:r>
              <a:rPr lang="cs-CZ" sz="1900" dirty="0">
                <a:ea typeface="Times New Roman" panose="02020603050405020304" pitchFamily="18" charset="0"/>
              </a:rPr>
              <a:t>                                                                                                            2.  </a:t>
            </a:r>
            <a:r>
              <a:rPr lang="cs-CZ" sz="1900" dirty="0" err="1">
                <a:effectLst/>
                <a:ea typeface="Times New Roman" panose="02020603050405020304" pitchFamily="18" charset="0"/>
              </a:rPr>
              <a:t>balneum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:  lázeň s půlkruhovým uzávěrem</a:t>
            </a:r>
          </a:p>
          <a:p>
            <a:pPr marL="0" indent="0" algn="just">
              <a:spcAft>
                <a:spcPts val="0"/>
              </a:spcAft>
              <a:buNone/>
            </a:pPr>
            <a:endParaRPr lang="cs-CZ" sz="1900" dirty="0">
              <a:effectLst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cs-CZ" sz="1900" dirty="0">
                <a:ea typeface="Times New Roman" panose="02020603050405020304" pitchFamily="18" charset="0"/>
              </a:rPr>
              <a:t>  </a:t>
            </a:r>
            <a:r>
              <a:rPr lang="cs-CZ" sz="1900" b="1" dirty="0">
                <a:ea typeface="Times New Roman" panose="02020603050405020304" pitchFamily="18" charset="0"/>
              </a:rPr>
              <a:t>p</a:t>
            </a:r>
            <a:r>
              <a:rPr lang="cs-CZ" sz="1900" b="1" dirty="0">
                <a:effectLst/>
                <a:ea typeface="Times New Roman" panose="02020603050405020304" pitchFamily="18" charset="0"/>
              </a:rPr>
              <a:t>olní tábory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–   v okolí</a:t>
            </a:r>
            <a:r>
              <a:rPr lang="cs-CZ" sz="1900" i="1" dirty="0">
                <a:ea typeface="Times New Roman" panose="02020603050405020304" pitchFamily="18" charset="0"/>
              </a:rPr>
              <a:t>:  </a:t>
            </a:r>
            <a:r>
              <a:rPr lang="cs-CZ" sz="1900" dirty="0" err="1">
                <a:effectLst/>
                <a:ea typeface="Times New Roman" panose="02020603050405020304" pitchFamily="18" charset="0"/>
              </a:rPr>
              <a:t>Příbíce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, Šakvice, Poštorná, Modřice, Olomouc-</a:t>
            </a:r>
            <a:r>
              <a:rPr lang="cs-CZ" sz="1900" dirty="0" err="1">
                <a:effectLst/>
                <a:ea typeface="Times New Roman" panose="02020603050405020304" pitchFamily="18" charset="0"/>
              </a:rPr>
              <a:t>Neředín</a:t>
            </a:r>
            <a:endParaRPr lang="cs-CZ" sz="19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cs-CZ" sz="1900" dirty="0">
                <a:effectLst/>
                <a:ea typeface="Times New Roman" panose="02020603050405020304" pitchFamily="18" charset="0"/>
              </a:rPr>
              <a:t>                              –    nejčastěji čtvercový tvar vymezený náspem a příkopem, vchod s příčným zátarasem před branou</a:t>
            </a:r>
          </a:p>
          <a:p>
            <a:pPr marL="0" indent="0" algn="just">
              <a:buNone/>
            </a:pPr>
            <a:r>
              <a:rPr lang="cs-CZ" sz="1900" dirty="0">
                <a:ea typeface="Times New Roman" panose="02020603050405020304" pitchFamily="18" charset="0"/>
              </a:rPr>
              <a:t>                       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    –    Rakousko:  </a:t>
            </a:r>
            <a:r>
              <a:rPr lang="cs-CZ" sz="1900" dirty="0" err="1">
                <a:effectLst/>
                <a:ea typeface="Times New Roman" panose="02020603050405020304" pitchFamily="18" charset="0"/>
              </a:rPr>
              <a:t>Bernhardsthal</a:t>
            </a:r>
            <a:endParaRPr lang="cs-CZ" sz="19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1900" dirty="0">
              <a:effectLst/>
              <a:ea typeface="Times New Roman" panose="02020603050405020304" pitchFamily="18" charset="0"/>
            </a:endParaRPr>
          </a:p>
          <a:p>
            <a:r>
              <a:rPr lang="cs-CZ" sz="1900" b="1" dirty="0">
                <a:effectLst/>
                <a:ea typeface="Times New Roman" panose="02020603050405020304" pitchFamily="18" charset="0"/>
              </a:rPr>
              <a:t>Bratislava-</a:t>
            </a:r>
            <a:r>
              <a:rPr lang="cs-CZ" sz="1900" b="1" dirty="0" err="1">
                <a:effectLst/>
                <a:ea typeface="Times New Roman" panose="02020603050405020304" pitchFamily="18" charset="0"/>
              </a:rPr>
              <a:t>Rusovce</a:t>
            </a:r>
            <a:r>
              <a:rPr lang="cs-CZ" sz="1900" b="1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–   vojenský tábor zbudovaný za </a:t>
            </a:r>
            <a:r>
              <a:rPr lang="cs-CZ" sz="1900" dirty="0" err="1">
                <a:effectLst/>
                <a:ea typeface="Times New Roman" panose="02020603050405020304" pitchFamily="18" charset="0"/>
              </a:rPr>
              <a:t>Fláviovců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v poloze „Bergl“ </a:t>
            </a:r>
          </a:p>
          <a:p>
            <a:r>
              <a:rPr lang="cs-CZ" sz="1900" b="1" dirty="0" err="1">
                <a:effectLst/>
                <a:ea typeface="Times New Roman" panose="02020603050405020304" pitchFamily="18" charset="0"/>
              </a:rPr>
              <a:t>Brigetium</a:t>
            </a:r>
            <a:r>
              <a:rPr lang="cs-CZ" sz="1900" b="1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–   římský kastel na pravém břehu Dunaje</a:t>
            </a:r>
            <a:endParaRPr lang="cs-CZ" sz="1900" dirty="0">
              <a:ea typeface="Times New Roman" panose="02020603050405020304" pitchFamily="18" charset="0"/>
            </a:endParaRPr>
          </a:p>
          <a:p>
            <a:r>
              <a:rPr lang="cs-CZ" sz="1900" b="1" dirty="0" err="1">
                <a:effectLst/>
                <a:ea typeface="Times New Roman" panose="02020603050405020304" pitchFamily="18" charset="0"/>
              </a:rPr>
              <a:t>Iža</a:t>
            </a:r>
            <a:r>
              <a:rPr lang="cs-CZ" sz="1900" b="1" dirty="0">
                <a:effectLst/>
                <a:ea typeface="Times New Roman" panose="02020603050405020304" pitchFamily="18" charset="0"/>
              </a:rPr>
              <a:t> –</a:t>
            </a:r>
            <a:r>
              <a:rPr lang="cs-CZ" sz="1900" b="1" dirty="0" err="1">
                <a:effectLst/>
                <a:ea typeface="Times New Roman" panose="02020603050405020304" pitchFamily="18" charset="0"/>
              </a:rPr>
              <a:t>Leányvár</a:t>
            </a:r>
            <a:r>
              <a:rPr lang="cs-CZ" sz="1900" b="1" dirty="0">
                <a:effectLst/>
                <a:ea typeface="Times New Roman" panose="02020603050405020304" pitchFamily="18" charset="0"/>
              </a:rPr>
              <a:t> 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–   římský předsunutý tábor na levém břehu Dunaje</a:t>
            </a:r>
          </a:p>
          <a:p>
            <a:pPr marL="0" indent="0" algn="just">
              <a:buNone/>
            </a:pPr>
            <a:endParaRPr lang="cs-CZ" sz="19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1900" b="1" dirty="0">
                <a:effectLst/>
                <a:ea typeface="Times New Roman" panose="02020603050405020304" pitchFamily="18" charset="0"/>
              </a:rPr>
              <a:t>   předsunuté opěrné body –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na nepřátelském území:  kontrola kmenů, východiska  záborů, správní a vojenská centra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56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25AF6CD-3A72-4BBF-AE37-9BA4F34AC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58" y="1194243"/>
            <a:ext cx="3276600" cy="193005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957D309-8C70-4865-8300-859FEB4CE8E6}"/>
              </a:ext>
            </a:extLst>
          </p:cNvPr>
          <p:cNvSpPr txBox="1"/>
          <p:nvPr/>
        </p:nvSpPr>
        <p:spPr>
          <a:xfrm>
            <a:off x="556381" y="359547"/>
            <a:ext cx="7148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Královský hrob z Mušova z doby markomanských válek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409845-77B6-403B-9346-35E9EB470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172" y="271048"/>
            <a:ext cx="2312276" cy="285180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D5C4BF-1809-4050-8AEA-C367CC376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40" y="3429000"/>
            <a:ext cx="2871952" cy="289109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37E92BE-D9FD-4BA0-9638-99CDE0361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7" y="989880"/>
            <a:ext cx="4569341" cy="347269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EDF4CE5-A771-4140-864D-20D409840C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172" y="4631247"/>
            <a:ext cx="2995448" cy="182722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9635865-85F6-49A9-80C6-2A118C3C74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0" y="4462579"/>
            <a:ext cx="4520154" cy="237308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2D3B0FC-395B-430B-9A60-FB624F19C8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35" y="3143378"/>
            <a:ext cx="1957513" cy="12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1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49E0216-7F0F-BDA2-1A7E-D942ACC5D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96" y="0"/>
            <a:ext cx="9780141" cy="68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9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6316D1B-381F-4F61-AA67-819964CC7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2000" b="1" dirty="0"/>
              <a:t>                                                                       </a:t>
            </a:r>
            <a:r>
              <a:rPr lang="cs-CZ" altLang="cs-CZ" sz="3600" b="1" dirty="0">
                <a:solidFill>
                  <a:srgbClr val="FF0000"/>
                </a:solidFill>
              </a:rPr>
              <a:t>Periodizace</a:t>
            </a:r>
            <a:endParaRPr lang="cs-CZ" altLang="cs-CZ" sz="3600" dirty="0">
              <a:solidFill>
                <a:srgbClr val="FF0000"/>
              </a:solidFill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BBB6421-D239-4AD3-B2BF-B44A951C3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184835"/>
            <a:ext cx="10689404" cy="5820310"/>
          </a:xfrm>
        </p:spPr>
        <p:txBody>
          <a:bodyPr>
            <a:normAutofit fontScale="62500" lnSpcReduction="20000"/>
          </a:bodyPr>
          <a:lstStyle/>
          <a:p>
            <a:r>
              <a:rPr lang="cs-CZ" sz="2300" b="1" dirty="0">
                <a:solidFill>
                  <a:srgbClr val="FF0000"/>
                </a:solidFill>
                <a:effectLst/>
              </a:rPr>
              <a:t>A.  Starší doba římská:   35/25 př. n. l.  – 180/200 n. l.</a:t>
            </a:r>
          </a:p>
          <a:p>
            <a:pPr marL="0" indent="0">
              <a:buNone/>
            </a:pPr>
            <a:endParaRPr lang="cs-CZ" sz="23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300" b="1" i="1" dirty="0">
                <a:effectLst/>
                <a:ea typeface="Times New Roman" panose="02020603050405020304" pitchFamily="18" charset="0"/>
              </a:rPr>
              <a:t>I.     Časná doba římská:</a:t>
            </a:r>
            <a:endParaRPr lang="cs-CZ" sz="2300" dirty="0">
              <a:effectLst/>
              <a:ea typeface="Times New Roman" panose="02020603050405020304" pitchFamily="18" charset="0"/>
            </a:endParaRPr>
          </a:p>
          <a:p>
            <a:pPr marL="190500" indent="0">
              <a:buNone/>
            </a:pPr>
            <a:r>
              <a:rPr lang="cs-CZ" sz="2300" dirty="0">
                <a:ea typeface="Times New Roman" panose="02020603050405020304" pitchFamily="18" charset="0"/>
              </a:rPr>
              <a:t>    </a:t>
            </a:r>
            <a:r>
              <a:rPr lang="cs-CZ" sz="2300" dirty="0">
                <a:effectLst/>
                <a:ea typeface="Times New Roman" panose="02020603050405020304" pitchFamily="18" charset="0"/>
              </a:rPr>
              <a:t>1.   horizont plaňanských pohárů (stupeň LTA:  35/25 př. </a:t>
            </a:r>
            <a:r>
              <a:rPr lang="cs-CZ" sz="2300" dirty="0">
                <a:ea typeface="Times New Roman" panose="02020603050405020304" pitchFamily="18" charset="0"/>
              </a:rPr>
              <a:t>n</a:t>
            </a:r>
            <a:r>
              <a:rPr lang="cs-CZ" sz="2300" dirty="0">
                <a:effectLst/>
                <a:ea typeface="Times New Roman" panose="02020603050405020304" pitchFamily="18" charset="0"/>
              </a:rPr>
              <a:t>. l. – 10/5  n. l.</a:t>
            </a:r>
          </a:p>
          <a:p>
            <a:pPr marL="190500" indent="0">
              <a:buNone/>
            </a:pPr>
            <a:r>
              <a:rPr lang="cs-CZ" sz="2300" dirty="0">
                <a:ea typeface="Times New Roman" panose="02020603050405020304" pitchFamily="18" charset="0"/>
              </a:rPr>
              <a:t>    </a:t>
            </a:r>
            <a:r>
              <a:rPr lang="cs-CZ" sz="2300" dirty="0">
                <a:effectLst/>
                <a:ea typeface="Times New Roman" panose="02020603050405020304" pitchFamily="18" charset="0"/>
              </a:rPr>
              <a:t>2.   horizont </a:t>
            </a:r>
            <a:r>
              <a:rPr lang="cs-CZ" sz="2300" dirty="0" err="1">
                <a:effectLst/>
                <a:ea typeface="Times New Roman" panose="02020603050405020304" pitchFamily="18" charset="0"/>
              </a:rPr>
              <a:t>Marobudovy</a:t>
            </a:r>
            <a:r>
              <a:rPr lang="cs-CZ" sz="2300" dirty="0">
                <a:effectLst/>
                <a:ea typeface="Times New Roman" panose="02020603050405020304" pitchFamily="18" charset="0"/>
              </a:rPr>
              <a:t> říše:   B1a:  10/5 – 20/30 n. l.</a:t>
            </a:r>
          </a:p>
          <a:p>
            <a:pPr marL="190500" indent="0">
              <a:buNone/>
            </a:pPr>
            <a:r>
              <a:rPr lang="cs-CZ" sz="2300" dirty="0">
                <a:ea typeface="Times New Roman" panose="02020603050405020304" pitchFamily="18" charset="0"/>
              </a:rPr>
              <a:t>    3.   </a:t>
            </a:r>
            <a:r>
              <a:rPr lang="cs-CZ" sz="2300" dirty="0">
                <a:effectLst/>
                <a:ea typeface="Times New Roman" panose="02020603050405020304" pitchFamily="18" charset="0"/>
              </a:rPr>
              <a:t>horizont tzv. klasických (českých) spon s očky:   B1b: 20/30 – 50/70</a:t>
            </a:r>
          </a:p>
          <a:p>
            <a:pPr marL="304800" indent="0">
              <a:buNone/>
            </a:pPr>
            <a:endParaRPr lang="cs-CZ" sz="23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300" b="1" i="1" dirty="0">
                <a:effectLst/>
                <a:ea typeface="Times New Roman" panose="02020603050405020304" pitchFamily="18" charset="0"/>
              </a:rPr>
              <a:t>II.    Starší doba římská:</a:t>
            </a:r>
            <a:endParaRPr lang="cs-CZ" sz="23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300" dirty="0">
                <a:ea typeface="Times New Roman" panose="02020603050405020304" pitchFamily="18" charset="0"/>
              </a:rPr>
              <a:t>     </a:t>
            </a:r>
            <a:r>
              <a:rPr lang="cs-CZ" sz="2300" dirty="0">
                <a:effectLst/>
                <a:ea typeface="Times New Roman" panose="02020603050405020304" pitchFamily="18" charset="0"/>
              </a:rPr>
              <a:t> 1.   časná fáze:    B2  –   fáze B2:                50/70  –  100/120</a:t>
            </a:r>
          </a:p>
          <a:p>
            <a:pPr marL="0" indent="0">
              <a:buNone/>
            </a:pPr>
            <a:r>
              <a:rPr lang="cs-CZ" sz="2300" dirty="0">
                <a:effectLst/>
                <a:ea typeface="Times New Roman" panose="02020603050405020304" pitchFamily="18" charset="0"/>
              </a:rPr>
              <a:t>      2.   pozdní fáze:   B2 –  fáze B2b:          100/120  –  150/160   </a:t>
            </a:r>
          </a:p>
          <a:p>
            <a:pPr marL="0" indent="0">
              <a:buNone/>
            </a:pPr>
            <a:r>
              <a:rPr lang="cs-CZ" sz="2300" dirty="0">
                <a:ea typeface="Times New Roman" panose="02020603050405020304" pitchFamily="18" charset="0"/>
              </a:rPr>
              <a:t>      3.   </a:t>
            </a:r>
            <a:r>
              <a:rPr lang="cs-CZ" sz="2300" dirty="0">
                <a:effectLst/>
                <a:ea typeface="Times New Roman" panose="02020603050405020304" pitchFamily="18" charset="0"/>
              </a:rPr>
              <a:t>horizont markomanských válek:   B2/C1:  150/160  –  180/200  (přechodný)</a:t>
            </a:r>
          </a:p>
          <a:p>
            <a:pPr marL="0" indent="0">
              <a:buNone/>
            </a:pPr>
            <a:endParaRPr lang="cs-CZ" sz="2300" dirty="0">
              <a:effectLst/>
              <a:ea typeface="Times New Roman" panose="02020603050405020304" pitchFamily="18" charset="0"/>
            </a:endParaRPr>
          </a:p>
          <a:p>
            <a:r>
              <a:rPr lang="cs-CZ" sz="2300" b="1" dirty="0">
                <a:solidFill>
                  <a:srgbClr val="FF0000"/>
                </a:solidFill>
                <a:effectLst/>
              </a:rPr>
              <a:t>B.       Mladší doba římská:   180/200 – 380/400</a:t>
            </a:r>
          </a:p>
          <a:p>
            <a:pPr marL="0" indent="0">
              <a:buNone/>
            </a:pPr>
            <a:r>
              <a:rPr lang="cs-CZ" sz="23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sz="2300" b="1" i="1" dirty="0">
                <a:effectLst/>
                <a:ea typeface="Times New Roman" panose="02020603050405020304" pitchFamily="18" charset="0"/>
              </a:rPr>
              <a:t> III.   Mladší doba římská (v užším slova smyslu):   </a:t>
            </a:r>
            <a:endParaRPr lang="cs-CZ" sz="23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300" dirty="0">
                <a:ea typeface="Times New Roman" panose="02020603050405020304" pitchFamily="18" charset="0"/>
              </a:rPr>
              <a:t>    </a:t>
            </a:r>
            <a:r>
              <a:rPr lang="cs-CZ" sz="2300" dirty="0">
                <a:effectLst/>
                <a:ea typeface="Times New Roman" panose="02020603050405020304" pitchFamily="18" charset="0"/>
              </a:rPr>
              <a:t>  1.     časný stupeň mladší doby římské:     C1:     180/200  –  250/260    </a:t>
            </a:r>
          </a:p>
          <a:p>
            <a:pPr marL="0" indent="0">
              <a:buNone/>
            </a:pPr>
            <a:r>
              <a:rPr lang="cs-CZ" sz="2300" dirty="0">
                <a:ea typeface="Times New Roman" panose="02020603050405020304" pitchFamily="18" charset="0"/>
              </a:rPr>
              <a:t>     </a:t>
            </a:r>
            <a:r>
              <a:rPr lang="cs-CZ" sz="2300" dirty="0">
                <a:effectLst/>
                <a:ea typeface="Times New Roman" panose="02020603050405020304" pitchFamily="18" charset="0"/>
              </a:rPr>
              <a:t> 2.     pozdní stupeň mladší doby římské:   C2:     250/260  –  300/320</a:t>
            </a:r>
          </a:p>
          <a:p>
            <a:pPr marL="0" indent="0">
              <a:buNone/>
            </a:pPr>
            <a:endParaRPr lang="cs-CZ" sz="2300" dirty="0">
              <a:effectLst/>
              <a:ea typeface="Times New Roman" panose="02020603050405020304" pitchFamily="18" charset="0"/>
            </a:endParaRPr>
          </a:p>
          <a:p>
            <a:pPr marL="266700"/>
            <a:r>
              <a:rPr lang="cs-CZ" sz="2300" b="1" i="1" dirty="0">
                <a:effectLst/>
                <a:ea typeface="Times New Roman" panose="02020603050405020304" pitchFamily="18" charset="0"/>
              </a:rPr>
              <a:t>IV.   Pozdní doba římská:</a:t>
            </a:r>
            <a:endParaRPr lang="cs-CZ" sz="2300" dirty="0">
              <a:effectLst/>
              <a:ea typeface="Times New Roman" panose="02020603050405020304" pitchFamily="18" charset="0"/>
            </a:endParaRPr>
          </a:p>
          <a:p>
            <a:pPr marL="38100" indent="0">
              <a:buNone/>
            </a:pPr>
            <a:r>
              <a:rPr lang="cs-CZ" sz="2300" dirty="0">
                <a:effectLst/>
                <a:ea typeface="Times New Roman" panose="02020603050405020304" pitchFamily="18" charset="0"/>
              </a:rPr>
              <a:t>     1.     stupeň  C3:   300/320 – 380/400  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98586-3E2C-27BA-CA04-660F02F3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2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</a:t>
            </a:r>
            <a:b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</a:t>
            </a:r>
            <a:b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</a:t>
            </a:r>
            <a:b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</a:t>
            </a:r>
            <a:r>
              <a:rPr lang="cs-CZ" sz="3600" b="1" dirty="0">
                <a:solidFill>
                  <a:srgbClr val="FF0000"/>
                </a:solidFill>
                <a:effectLst/>
              </a:rPr>
              <a:t>Mladší doba římská</a:t>
            </a:r>
            <a:br>
              <a:rPr lang="cs-CZ" sz="4400" b="1" dirty="0">
                <a:solidFill>
                  <a:srgbClr val="FF0000"/>
                </a:solidFill>
                <a:effectLst/>
              </a:rPr>
            </a:br>
            <a:r>
              <a:rPr lang="cs-CZ" sz="2700" b="1" dirty="0">
                <a:solidFill>
                  <a:srgbClr val="FF0000"/>
                </a:solidFill>
                <a:effectLst/>
              </a:rPr>
              <a:t>                                                    C:  180/200 – 380/400</a:t>
            </a:r>
            <a:br>
              <a:rPr lang="cs-CZ" sz="4400" b="1" dirty="0">
                <a:solidFill>
                  <a:srgbClr val="FF0000"/>
                </a:solidFill>
                <a:effectLst/>
              </a:rPr>
            </a:br>
            <a:r>
              <a:rPr lang="cs-CZ" sz="4400" dirty="0">
                <a:effectLst/>
                <a:ea typeface="Times New Roman" panose="02020603050405020304" pitchFamily="18" charset="0"/>
              </a:rPr>
              <a:t> </a:t>
            </a:r>
            <a:br>
              <a:rPr lang="cs-CZ" sz="4400" dirty="0">
                <a:effectLst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7E794-C6B2-8DC3-087A-278161FF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5530449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Vzájemné střety Říma s Germány neutichly ani po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Commodově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míru</a:t>
            </a:r>
          </a:p>
          <a:p>
            <a:pPr marL="228600" algn="just"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Vykupování míru pomocí darů a finančních úplat</a:t>
            </a:r>
          </a:p>
          <a:p>
            <a:pPr marL="0" indent="0" algn="just">
              <a:spcAft>
                <a:spcPts val="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pol. 3. stol.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–   sílí napětí na římském limitu:  posun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Svébů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 jihu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–   poslední skupina bojovnických hrobů:  Polepy,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Pňov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gladium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typu Pompeje)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–   vznikají nová pohřebiště:   Dobřichov-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Třebická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Pňov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Plotiště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pol.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stol.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vlna germánských osadníků z Polabí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–   dochází ke zchudnutí žárových hrobů a téměř v nich chybí zbraně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–   první kostrové hroby:  vliv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Drurynské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říše ze středního Německa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– 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bohaté kostrové hroby žen (Soběsuky – 2 zlaté spony Prosmyky – nákrčník)</a:t>
            </a:r>
          </a:p>
          <a:p>
            <a:pPr marL="0" indent="0" algn="just">
              <a:spcAft>
                <a:spcPts val="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spcAft>
                <a:spcPts val="0"/>
              </a:spcAft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keramika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 mísy s nižším hrdlem, prohnutým i zataženým i plasticky členěným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–  vázy s úzkou nožkou</a:t>
            </a:r>
          </a:p>
          <a:p>
            <a:pPr marL="0" indent="0" algn="just">
              <a:spcAft>
                <a:spcPts val="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813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55A6BB1-11F8-B8EB-9BED-4D6EF7DC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sz="1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                                               </a:t>
            </a:r>
            <a:r>
              <a:rPr lang="cs-CZ" sz="32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Pozdní doba římská</a:t>
            </a:r>
            <a:br>
              <a:rPr lang="cs-CZ" sz="1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cs-CZ" sz="1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                                                        </a:t>
            </a:r>
            <a:r>
              <a:rPr lang="cs-CZ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300/320 – 380/400</a:t>
            </a:r>
            <a:br>
              <a:rPr lang="cs-CZ" sz="1800" b="1" i="1" u="sng" dirty="0">
                <a:effectLst/>
                <a:latin typeface="Times New Roman" panose="02020603050405020304" pitchFamily="18" charset="0"/>
              </a:rPr>
            </a:br>
            <a:r>
              <a:rPr lang="cs-CZ" sz="1800" b="1" i="1" u="sng" dirty="0">
                <a:effectLst/>
                <a:latin typeface="Times New Roman" panose="02020603050405020304" pitchFamily="18" charset="0"/>
              </a:rPr>
              <a:t>     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9A163-5233-7C86-0A18-8A16F1D76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211"/>
            <a:ext cx="10515600" cy="5881955"/>
          </a:xfrm>
        </p:spPr>
        <p:txBody>
          <a:bodyPr>
            <a:normAutofit/>
          </a:bodyPr>
          <a:lstStyle/>
          <a:p>
            <a:pPr marL="228600" algn="just">
              <a:spcAft>
                <a:spcPts val="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Přechodné období mezi dobou římskou a stěhováním národů</a:t>
            </a:r>
          </a:p>
          <a:p>
            <a:pPr marL="228600" algn="just">
              <a:spcAft>
                <a:spcPts val="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Vzrůstá podíl kostrových hrobů, které jsou bohatší </a:t>
            </a:r>
          </a:p>
          <a:p>
            <a:pPr marL="228600" algn="just">
              <a:spcAft>
                <a:spcPts val="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Žiželice: ženský, Beroun-Závodí: mužský se symbolickým bronzovým mečem</a:t>
            </a:r>
          </a:p>
          <a:p>
            <a:pPr marL="228600" algn="just">
              <a:spcAft>
                <a:spcPts val="0"/>
              </a:spcAft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cs-CZ" sz="1800" dirty="0">
                <a:ea typeface="Times New Roman" panose="02020603050405020304" pitchFamily="18" charset="0"/>
              </a:rPr>
              <a:t>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žárová pohřebiště   –  velmi chudá, zbraně se vyskytnou jen ojediněle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 –   ve východních Čechách: 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Plotiště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n. Labem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1800" dirty="0">
                <a:ea typeface="Times New Roman" panose="02020603050405020304" pitchFamily="18" charset="0"/>
              </a:rPr>
              <a:t>                                       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–   přetrvávání žárového ritu, úzké kontakty na  SZ Německo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1800" dirty="0">
                <a:ea typeface="Times New Roman" panose="02020603050405020304" pitchFamily="18" charset="0"/>
              </a:rPr>
              <a:t>                                       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–   skupinky z Dolního Saska, Meklenburska,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vých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. Holštýnska)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 –   vlivy ze Slezska:   vrstvové hroby analogické pohřebištím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dobrodzieňského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typu</a:t>
            </a:r>
          </a:p>
          <a:p>
            <a:pPr marL="0" indent="0" algn="just">
              <a:spcAft>
                <a:spcPts val="0"/>
              </a:spcAft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r>
              <a:rPr lang="cs-CZ" sz="1800" b="1" u="sng" dirty="0" err="1">
                <a:effectLst/>
                <a:ea typeface="Times New Roman" panose="02020603050405020304" pitchFamily="18" charset="0"/>
              </a:rPr>
              <a:t>Przeworská</a:t>
            </a:r>
            <a:r>
              <a:rPr lang="cs-CZ" sz="1800" b="1" u="sng" dirty="0">
                <a:effectLst/>
                <a:ea typeface="Times New Roman" panose="02020603050405020304" pitchFamily="18" charset="0"/>
              </a:rPr>
              <a:t> kultura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 – 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Przeworsk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v Malopolsku:   2. stol. př. n. l až 3. stol. n. l.  (na západě)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–  rozšíření:   střední Odra a Bug s enklávou u soutoku Sály s Labem</a:t>
            </a:r>
          </a:p>
          <a:p>
            <a:pPr marL="0" indent="0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</a:t>
            </a:r>
            <a:r>
              <a:rPr lang="cs-CZ" sz="1800" dirty="0">
                <a:ea typeface="Times New Roman" panose="02020603050405020304" pitchFamily="18" charset="0"/>
              </a:rPr>
              <a:t>                        D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něstr a na jih do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Potisí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Venedi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?) </a:t>
            </a:r>
          </a:p>
          <a:p>
            <a:pPr marL="0" indent="0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–   smíšená:  baltoslovanské a germánské prvky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–   nadzemní objekty s pecí v rohu, převažuje žárový ritus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62680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21E10-3E0D-663D-7FB5-09052FC1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</a:t>
            </a:r>
            <a:b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</a:t>
            </a:r>
            <a:r>
              <a:rPr lang="cs-CZ" sz="36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Doba stěhování národů </a:t>
            </a:r>
            <a:br>
              <a:rPr lang="cs-CZ" sz="36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cs-CZ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                                                                    D1  380/400 – 410/ 420  (přechodný stupeň)</a:t>
            </a:r>
            <a:br>
              <a:rPr lang="cs-CZ" sz="18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73D49-EA29-577D-B730-679CC2207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1946"/>
            <a:ext cx="11280229" cy="5438454"/>
          </a:xfrm>
        </p:spPr>
        <p:txBody>
          <a:bodyPr>
            <a:normAutofit fontScale="85000" lnSpcReduction="20000"/>
          </a:bodyPr>
          <a:lstStyle/>
          <a:p>
            <a:pPr marL="228600" algn="just">
              <a:spcAft>
                <a:spcPts val="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hronologicky  –  částečně se překrývá s pozdní dobou římskou</a:t>
            </a:r>
          </a:p>
          <a:p>
            <a:pPr algn="just"/>
            <a:r>
              <a:rPr lang="cs-CZ" sz="2100" dirty="0">
                <a:effectLst/>
                <a:ea typeface="Times New Roman" panose="02020603050405020304" pitchFamily="18" charset="0"/>
              </a:rPr>
              <a:t>  historicky  –  období spojené s kmenovými posuny východogermánských etnik způsobených tlakem </a:t>
            </a:r>
            <a:r>
              <a:rPr lang="cs-CZ" sz="21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Hunů:</a:t>
            </a:r>
            <a:endParaRPr lang="cs-CZ" sz="21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cs-CZ" sz="2100" b="1" dirty="0">
                <a:effectLst/>
                <a:ea typeface="Times New Roman" panose="02020603050405020304" pitchFamily="18" charset="0"/>
              </a:rPr>
              <a:t>  375:   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podrobili si Ostrogóty a zahájili tažení na západ:  v černomořské sféře posuny obyvatelstva:  </a:t>
            </a:r>
          </a:p>
          <a:p>
            <a:pPr marL="0" indent="0" algn="just">
              <a:buNone/>
            </a:pPr>
            <a:r>
              <a:rPr lang="cs-CZ" sz="2100" dirty="0">
                <a:ea typeface="Times New Roman" panose="02020603050405020304" pitchFamily="18" charset="0"/>
              </a:rPr>
              <a:t>                  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východogermánské kmeny vyhnány ze svých sídel a zahájily postup na západ </a:t>
            </a:r>
          </a:p>
          <a:p>
            <a:endParaRPr lang="cs-CZ" sz="2100" dirty="0"/>
          </a:p>
          <a:p>
            <a:r>
              <a:rPr lang="cs-CZ" sz="2100" dirty="0"/>
              <a:t> </a:t>
            </a:r>
            <a:r>
              <a:rPr lang="cs-CZ" sz="2100" b="1" dirty="0">
                <a:effectLst/>
                <a:ea typeface="Times New Roman" panose="02020603050405020304" pitchFamily="18" charset="0"/>
              </a:rPr>
              <a:t>408: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  Vizigóti zpustošili </a:t>
            </a:r>
            <a:r>
              <a:rPr lang="cs-CZ" sz="2100" dirty="0" err="1">
                <a:effectLst/>
                <a:ea typeface="Times New Roman" panose="02020603050405020304" pitchFamily="18" charset="0"/>
              </a:rPr>
              <a:t>Pannonii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 a </a:t>
            </a:r>
            <a:r>
              <a:rPr lang="cs-CZ" sz="2100" dirty="0" err="1">
                <a:effectLst/>
                <a:ea typeface="Times New Roman" panose="02020603050405020304" pitchFamily="18" charset="0"/>
              </a:rPr>
              <a:t>Noricum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 a  </a:t>
            </a:r>
            <a:r>
              <a:rPr lang="cs-CZ" sz="2100" b="1" dirty="0">
                <a:effectLst/>
                <a:ea typeface="Times New Roman" panose="02020603050405020304" pitchFamily="18" charset="0"/>
              </a:rPr>
              <a:t>410: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  Řím</a:t>
            </a:r>
          </a:p>
          <a:p>
            <a:endParaRPr lang="cs-CZ" sz="2100" dirty="0">
              <a:effectLst/>
              <a:ea typeface="Times New Roman" panose="02020603050405020304" pitchFamily="18" charset="0"/>
            </a:endParaRPr>
          </a:p>
          <a:p>
            <a:r>
              <a:rPr lang="cs-CZ" sz="2100" b="1" dirty="0">
                <a:effectLst/>
                <a:ea typeface="Times New Roman" panose="02020603050405020304" pitchFamily="18" charset="0"/>
              </a:rPr>
              <a:t>Jezdecko-nomádské skupiny  – 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 posun ke střednímu Dunaji:  etnicky první vlny barbarů gótsko-</a:t>
            </a:r>
            <a:r>
              <a:rPr lang="cs-CZ" sz="2100" dirty="0" err="1">
                <a:effectLst/>
                <a:ea typeface="Times New Roman" panose="02020603050405020304" pitchFamily="18" charset="0"/>
              </a:rPr>
              <a:t>alansko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-hunských</a:t>
            </a:r>
          </a:p>
          <a:p>
            <a:pPr marL="0" indent="0">
              <a:buNone/>
            </a:pPr>
            <a:r>
              <a:rPr lang="cs-CZ" sz="2100" dirty="0">
                <a:ea typeface="Times New Roman" panose="02020603050405020304" pitchFamily="18" charset="0"/>
              </a:rPr>
              <a:t>                                                            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 družin, které se sv. od  Dunaje smísily s domácím obyvatelstvem </a:t>
            </a:r>
            <a:r>
              <a:rPr lang="cs-CZ" sz="2100" dirty="0" err="1">
                <a:effectLst/>
                <a:ea typeface="Times New Roman" panose="02020603050405020304" pitchFamily="18" charset="0"/>
              </a:rPr>
              <a:t>svébského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 původu</a:t>
            </a:r>
          </a:p>
          <a:p>
            <a:pPr marL="0" indent="0">
              <a:buNone/>
            </a:pPr>
            <a:endParaRPr lang="cs-CZ" sz="2100" dirty="0">
              <a:effectLst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cs-CZ" sz="2100" dirty="0">
                <a:effectLst/>
                <a:ea typeface="Times New Roman" panose="02020603050405020304" pitchFamily="18" charset="0"/>
              </a:rPr>
              <a:t> doklady:    a)   ojedinělé kostrové hroby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100" dirty="0">
                <a:ea typeface="Times New Roman" panose="02020603050405020304" pitchFamily="18" charset="0"/>
              </a:rPr>
              <a:t>      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                  b)   antropologické znaky (Drslavice, Stráže)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cs-CZ" sz="2100" dirty="0">
                <a:effectLst/>
                <a:ea typeface="Times New Roman" panose="02020603050405020304" pitchFamily="18" charset="0"/>
              </a:rPr>
              <a:t>                   c)    hmotné památky  –  keramika tzv. zlechovského typu (Č + M)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100" dirty="0">
                <a:effectLst/>
                <a:ea typeface="Times New Roman" panose="02020603050405020304" pitchFamily="18" charset="0"/>
              </a:rPr>
              <a:t>                                                               –   </a:t>
            </a:r>
            <a:r>
              <a:rPr lang="cs-CZ" sz="2100" b="1" dirty="0">
                <a:effectLst/>
                <a:ea typeface="Times New Roman" panose="02020603050405020304" pitchFamily="18" charset="0"/>
              </a:rPr>
              <a:t>tzv. hunské kot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le </a:t>
            </a:r>
          </a:p>
          <a:p>
            <a:endParaRPr lang="cs-CZ" sz="2100" dirty="0"/>
          </a:p>
          <a:p>
            <a:pPr marL="228600" algn="just">
              <a:spcAft>
                <a:spcPts val="0"/>
              </a:spcAft>
            </a:pPr>
            <a:r>
              <a:rPr lang="cs-CZ" sz="2100" b="1" dirty="0">
                <a:effectLst/>
                <a:ea typeface="Times New Roman" panose="02020603050405020304" pitchFamily="18" charset="0"/>
              </a:rPr>
              <a:t>Keramika zlechovského typu  –  </a:t>
            </a:r>
            <a:r>
              <a:rPr lang="cs-CZ" sz="2100" dirty="0">
                <a:effectLst/>
                <a:ea typeface="Times New Roman" panose="02020603050405020304" pitchFamily="18" charset="0"/>
              </a:rPr>
              <a:t>patří do přechodného horizontu mladší doby římské a stěhování národů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315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>
            <a:extLst>
              <a:ext uri="{FF2B5EF4-FFF2-40B4-BE49-F238E27FC236}">
                <a16:creationId xmlns:a16="http://schemas.microsoft.com/office/drawing/2014/main" id="{FB6ACC54-85CD-07C2-91C2-ED4ED59A6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5176" y="0"/>
            <a:ext cx="5616575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Ucho hunského kotle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1. pol. 5. stol.</a:t>
            </a:r>
          </a:p>
        </p:txBody>
      </p:sp>
      <p:sp>
        <p:nvSpPr>
          <p:cNvPr id="206853" name="Rectangle 5">
            <a:extLst>
              <a:ext uri="{FF2B5EF4-FFF2-40B4-BE49-F238E27FC236}">
                <a16:creationId xmlns:a16="http://schemas.microsoft.com/office/drawing/2014/main" id="{E45D0CF8-AF55-9B2E-04AF-527322ED45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6449" y="1557339"/>
            <a:ext cx="11650895" cy="55895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600" b="1" dirty="0"/>
              <a:t>1907</a:t>
            </a:r>
            <a:r>
              <a:rPr lang="cs-CZ" altLang="cs-CZ" sz="1600" dirty="0"/>
              <a:t>  –   </a:t>
            </a:r>
            <a:r>
              <a:rPr lang="cs-CZ" altLang="cs-CZ" sz="1600" b="1" dirty="0"/>
              <a:t>Razová</a:t>
            </a:r>
            <a:r>
              <a:rPr lang="cs-CZ" altLang="cs-CZ" sz="1600" dirty="0"/>
              <a:t> mezi H. Benešovem a Bruntálem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</a:t>
            </a:r>
            <a:r>
              <a:rPr lang="cs-CZ" altLang="cs-CZ" sz="1600" b="1" dirty="0"/>
              <a:t>2009</a:t>
            </a:r>
            <a:r>
              <a:rPr lang="cs-CZ" altLang="cs-CZ" sz="1600" dirty="0"/>
              <a:t>  –   </a:t>
            </a:r>
            <a:r>
              <a:rPr lang="cs-CZ" altLang="cs-CZ" sz="1600" b="1" dirty="0"/>
              <a:t>Lichnov</a:t>
            </a:r>
            <a:r>
              <a:rPr lang="cs-CZ" altLang="cs-CZ" sz="1600" dirty="0"/>
              <a:t>, u </a:t>
            </a:r>
            <a:r>
              <a:rPr lang="cs-CZ" altLang="cs-CZ" sz="1600" dirty="0" err="1"/>
              <a:t>Tetřevského</a:t>
            </a:r>
            <a:r>
              <a:rPr lang="cs-CZ" altLang="cs-CZ" sz="1600" dirty="0"/>
              <a:t> potoka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</a:t>
            </a:r>
            <a:r>
              <a:rPr lang="cs-CZ" altLang="cs-CZ" sz="1600" b="1" dirty="0"/>
              <a:t>2013 </a:t>
            </a:r>
            <a:r>
              <a:rPr lang="cs-CZ" altLang="cs-CZ" sz="1600" dirty="0"/>
              <a:t> –  </a:t>
            </a:r>
            <a:r>
              <a:rPr lang="cs-CZ" altLang="cs-CZ" sz="1600" b="1" dirty="0"/>
              <a:t>Milotice</a:t>
            </a:r>
            <a:r>
              <a:rPr lang="cs-CZ" altLang="cs-CZ" sz="1600" dirty="0"/>
              <a:t> nad Opavou (v rýze u silnice na Horní Benešov)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</a:t>
            </a:r>
          </a:p>
          <a:p>
            <a:pPr eaLnBrk="1" hangingPunct="1">
              <a:defRPr/>
            </a:pPr>
            <a:r>
              <a:rPr lang="cs-CZ" altLang="cs-CZ" sz="1600" b="1" dirty="0"/>
              <a:t>Bronzové kotle  </a:t>
            </a:r>
            <a:r>
              <a:rPr lang="cs-CZ" altLang="cs-CZ" sz="1600" dirty="0"/>
              <a:t>–  sloužily k přípravě rituální potravy při pohřebních hostinách a náboženských obřadech </a:t>
            </a:r>
          </a:p>
          <a:p>
            <a:pPr marL="0" indent="0" eaLnBrk="1" hangingPunct="1">
              <a:buNone/>
              <a:defRPr/>
            </a:pPr>
            <a:r>
              <a:rPr lang="cs-CZ" altLang="cs-CZ" sz="1600" dirty="0"/>
              <a:t>                                  –  kultovní význam podtrhuje močálovitý terén v místě nálezu, kam se vhazovaly děkovné či prosebné obětiny.</a:t>
            </a:r>
          </a:p>
          <a:p>
            <a:pPr eaLnBrk="1" hangingPunct="1">
              <a:buFontTx/>
              <a:buNone/>
              <a:defRPr/>
            </a:pPr>
            <a:endParaRPr lang="cs-CZ" altLang="cs-CZ" sz="1600" dirty="0"/>
          </a:p>
          <a:p>
            <a:pPr eaLnBrk="1" hangingPunct="1">
              <a:defRPr/>
            </a:pPr>
            <a:r>
              <a:rPr lang="cs-CZ" altLang="cs-CZ" sz="1600" b="1" dirty="0"/>
              <a:t>Nálezy držadel kotlů</a:t>
            </a:r>
            <a:r>
              <a:rPr lang="cs-CZ" altLang="cs-CZ" sz="1600" dirty="0"/>
              <a:t>   –   reprezentují hmotnou kulturu jezdecko-nomádských skupin doby stěhování národů </a:t>
            </a:r>
          </a:p>
          <a:p>
            <a:pPr marL="0" indent="0" eaLnBrk="1" hangingPunct="1">
              <a:buNone/>
              <a:defRPr/>
            </a:pPr>
            <a:r>
              <a:rPr lang="cs-CZ" altLang="cs-CZ" sz="1600" dirty="0"/>
              <a:t>                                             –  souvisí s hunskou expanzí ze střední Asie do Podunají a Horního Poodří (západní větev Jantarové stezky) </a:t>
            </a:r>
          </a:p>
          <a:p>
            <a:pPr eaLnBrk="1" hangingPunct="1">
              <a:buFontTx/>
              <a:buNone/>
              <a:defRPr/>
            </a:pPr>
            <a:endParaRPr lang="cs-CZ" altLang="cs-CZ" sz="1600" dirty="0"/>
          </a:p>
          <a:p>
            <a:pPr eaLnBrk="1" hangingPunct="1">
              <a:defRPr/>
            </a:pPr>
            <a:r>
              <a:rPr lang="cs-CZ" altLang="cs-CZ" sz="1600" b="1" dirty="0"/>
              <a:t>Polsko</a:t>
            </a:r>
            <a:r>
              <a:rPr lang="cs-CZ" altLang="cs-CZ" sz="1600" dirty="0"/>
              <a:t>  –  bohaté hroby z </a:t>
            </a:r>
            <a:r>
              <a:rPr lang="cs-CZ" altLang="cs-CZ" sz="1600" dirty="0" err="1"/>
              <a:t>Jendrzychowic</a:t>
            </a:r>
            <a:r>
              <a:rPr lang="cs-CZ" altLang="cs-CZ" sz="1600" dirty="0"/>
              <a:t> (zlaté přezky vykládané polodrahokamy aj. + kotel), </a:t>
            </a:r>
            <a:r>
              <a:rPr lang="cs-CZ" altLang="cs-CZ" sz="1600" dirty="0" err="1"/>
              <a:t>Jakuszowice</a:t>
            </a:r>
            <a:r>
              <a:rPr lang="cs-CZ" altLang="cs-CZ" sz="1600" dirty="0"/>
              <a:t> (jezdecký hrob, luk, přezky).</a:t>
            </a:r>
          </a:p>
          <a:p>
            <a:pPr eaLnBrk="1" hangingPunct="1">
              <a:defRPr/>
            </a:pPr>
            <a:endParaRPr lang="cs-CZ" altLang="cs-CZ" sz="1600" dirty="0"/>
          </a:p>
          <a:p>
            <a:pPr eaLnBrk="1" hangingPunct="1">
              <a:defRPr/>
            </a:pPr>
            <a:r>
              <a:rPr lang="cs-CZ" sz="1600" dirty="0"/>
              <a:t>Kahoun, M., 2019:  Konzervace zlomku hunského kotle z Milotic nad Opavou,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Fórum pro konzervátory-restaurátory, 2019, č. 2, 126–133.</a:t>
            </a:r>
            <a:endParaRPr lang="cs-CZ" altLang="cs-CZ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ázek 1">
            <a:extLst>
              <a:ext uri="{FF2B5EF4-FFF2-40B4-BE49-F238E27FC236}">
                <a16:creationId xmlns:a16="http://schemas.microsoft.com/office/drawing/2014/main" id="{74470A21-601B-E1E1-8310-A5D404FE2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0"/>
            <a:ext cx="5295900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Obrázek 2">
            <a:extLst>
              <a:ext uri="{FF2B5EF4-FFF2-40B4-BE49-F238E27FC236}">
                <a16:creationId xmlns:a16="http://schemas.microsoft.com/office/drawing/2014/main" id="{644D7A89-5465-D07E-1E5C-262F6D901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3"/>
          <a:stretch/>
        </p:blipFill>
        <p:spPr bwMode="auto">
          <a:xfrm>
            <a:off x="7539036" y="4592544"/>
            <a:ext cx="1812925" cy="17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11" descr="ucho">
            <a:extLst>
              <a:ext uri="{FF2B5EF4-FFF2-40B4-BE49-F238E27FC236}">
                <a16:creationId xmlns:a16="http://schemas.microsoft.com/office/drawing/2014/main" id="{F7CAD54D-ADBF-96EB-01C0-31A19C6B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-39687"/>
            <a:ext cx="167798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Obrázek 4">
            <a:extLst>
              <a:ext uri="{FF2B5EF4-FFF2-40B4-BE49-F238E27FC236}">
                <a16:creationId xmlns:a16="http://schemas.microsoft.com/office/drawing/2014/main" id="{63F38B8C-6E56-34E2-BCB5-D83006ED6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626511"/>
            <a:ext cx="11890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Obdélník 1">
            <a:extLst>
              <a:ext uri="{FF2B5EF4-FFF2-40B4-BE49-F238E27FC236}">
                <a16:creationId xmlns:a16="http://schemas.microsoft.com/office/drawing/2014/main" id="{F9CA5A88-D0A7-F5A5-68A9-C70D9E60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01" y="2301876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1907</a:t>
            </a:r>
            <a:r>
              <a:rPr lang="cs-CZ" altLang="cs-CZ" sz="1800" dirty="0"/>
              <a:t> –  Razová „Hradisko“ </a:t>
            </a:r>
          </a:p>
        </p:txBody>
      </p:sp>
      <p:sp>
        <p:nvSpPr>
          <p:cNvPr id="64519" name="TextovéPole 3">
            <a:extLst>
              <a:ext uri="{FF2B5EF4-FFF2-40B4-BE49-F238E27FC236}">
                <a16:creationId xmlns:a16="http://schemas.microsoft.com/office/drawing/2014/main" id="{3F5D2ADE-36D4-EF71-1323-92EA3C11C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037" y="4214298"/>
            <a:ext cx="181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</a:t>
            </a:r>
            <a:r>
              <a:rPr lang="cs-CZ" altLang="cs-CZ" sz="1800" b="1" dirty="0"/>
              <a:t>2009</a:t>
            </a:r>
            <a:r>
              <a:rPr lang="cs-CZ" altLang="cs-CZ" sz="1800" dirty="0"/>
              <a:t> – Lichnov</a:t>
            </a:r>
          </a:p>
        </p:txBody>
      </p:sp>
      <p:sp>
        <p:nvSpPr>
          <p:cNvPr id="64520" name="TextovéPole 4">
            <a:extLst>
              <a:ext uri="{FF2B5EF4-FFF2-40B4-BE49-F238E27FC236}">
                <a16:creationId xmlns:a16="http://schemas.microsoft.com/office/drawing/2014/main" id="{4DCEA647-95FB-D4EB-2709-D9C45EC9C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150" y="6488114"/>
            <a:ext cx="305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2013</a:t>
            </a:r>
            <a:r>
              <a:rPr lang="cs-CZ" altLang="cs-CZ" sz="1800"/>
              <a:t> – Milotice nad Opavou</a:t>
            </a:r>
          </a:p>
        </p:txBody>
      </p:sp>
      <p:sp>
        <p:nvSpPr>
          <p:cNvPr id="64521" name="TextovéPole 1">
            <a:extLst>
              <a:ext uri="{FF2B5EF4-FFF2-40B4-BE49-F238E27FC236}">
                <a16:creationId xmlns:a16="http://schemas.microsoft.com/office/drawing/2014/main" id="{984CBB6A-6601-21E5-09E1-16CF4C7DF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9" y="6321425"/>
            <a:ext cx="5495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Kahoun, M.,2019: Konzervace zlomku hunského kotle z Milotic nad Opavou. Fórum pro konzervátory-restaurátory, 2019, č. 2, 126–133.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3D31311A-CC2E-6BE5-4D3E-86BF50F4F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88" y="771223"/>
            <a:ext cx="1677987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0px-Klosz_Gyorgy_hun">
            <a:extLst>
              <a:ext uri="{FF2B5EF4-FFF2-40B4-BE49-F238E27FC236}">
                <a16:creationId xmlns:a16="http://schemas.microsoft.com/office/drawing/2014/main" id="{EFFC3B1D-022C-1DA9-1AA8-AE3458EA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3825" y="3700464"/>
            <a:ext cx="1873250" cy="254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>
            <a:extLst>
              <a:ext uri="{FF2B5EF4-FFF2-40B4-BE49-F238E27FC236}">
                <a16:creationId xmlns:a16="http://schemas.microsoft.com/office/drawing/2014/main" id="{2D99E59F-3949-2DB9-A236-4C5770FD2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01891" y="0"/>
            <a:ext cx="4557713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Hunové</a:t>
            </a:r>
          </a:p>
        </p:txBody>
      </p:sp>
      <p:pic>
        <p:nvPicPr>
          <p:cNvPr id="62467" name="Picture 9" descr="Invasions_of_the_Roman_Empire_1">
            <a:extLst>
              <a:ext uri="{FF2B5EF4-FFF2-40B4-BE49-F238E27FC236}">
                <a16:creationId xmlns:a16="http://schemas.microsoft.com/office/drawing/2014/main" id="{78740117-D8B2-9896-FD1D-4A1C487143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9" y="1268752"/>
            <a:ext cx="5846148" cy="4094358"/>
          </a:xfrm>
          <a:noFill/>
        </p:spPr>
      </p:pic>
      <p:sp>
        <p:nvSpPr>
          <p:cNvPr id="70660" name="Rectangle 5">
            <a:extLst>
              <a:ext uri="{FF2B5EF4-FFF2-40B4-BE49-F238E27FC236}">
                <a16:creationId xmlns:a16="http://schemas.microsoft.com/office/drawing/2014/main" id="{F15288A6-E324-66C4-B31B-5CF2F900FF8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1292" y="836614"/>
            <a:ext cx="5846148" cy="602138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Kočovné kmeny původně sídlící v </a:t>
            </a:r>
            <a:r>
              <a:rPr lang="cs-CZ" altLang="cs-CZ" sz="1600" b="1" dirty="0" err="1"/>
              <a:t>Mngolsku</a:t>
            </a:r>
            <a:r>
              <a:rPr lang="cs-CZ" altLang="cs-CZ" sz="1600" b="1" dirty="0"/>
              <a:t> a u hranic s Čínou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konec 2. stol.  </a:t>
            </a:r>
            <a:r>
              <a:rPr lang="cs-CZ" altLang="cs-CZ" sz="1600" dirty="0"/>
              <a:t>–</a:t>
            </a:r>
            <a:r>
              <a:rPr lang="cs-CZ" altLang="cs-CZ" sz="1600" b="1" dirty="0"/>
              <a:t>  </a:t>
            </a:r>
            <a:r>
              <a:rPr lang="cs-CZ" altLang="cs-CZ" sz="1600" dirty="0"/>
              <a:t>expanze na západ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70. l. 4. stol.  </a:t>
            </a:r>
            <a:r>
              <a:rPr lang="cs-CZ" altLang="cs-CZ" sz="1600" dirty="0"/>
              <a:t>–  porazili Alany  a s Góty táhli na západ do Evropy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395:   </a:t>
            </a:r>
            <a:r>
              <a:rPr lang="cs-CZ" altLang="cs-CZ" sz="1600" dirty="0"/>
              <a:t>první vpád na území římské říše, vyplenili Thrákii a Dalmácii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405: 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vpád Hunů do </a:t>
            </a:r>
            <a:r>
              <a:rPr lang="cs-CZ" sz="1600" dirty="0" err="1">
                <a:effectLst/>
                <a:ea typeface="Times New Roman" panose="02020603050405020304" pitchFamily="18" charset="0"/>
              </a:rPr>
              <a:t>Pannonie</a:t>
            </a:r>
            <a:endParaRPr lang="cs-CZ" sz="1600" dirty="0">
              <a:effectLst/>
              <a:ea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 s pomocí Vandalů a </a:t>
            </a:r>
            <a:r>
              <a:rPr lang="cs-CZ" altLang="cs-CZ" sz="1600" dirty="0" err="1"/>
              <a:t>Svébů</a:t>
            </a:r>
            <a:r>
              <a:rPr lang="cs-CZ" altLang="cs-CZ" sz="1600" dirty="0"/>
              <a:t> překročili hranici na Rýně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1. pol. 5. stol.  –  </a:t>
            </a:r>
            <a:r>
              <a:rPr lang="cs-CZ" altLang="cs-CZ" sz="1600" dirty="0"/>
              <a:t>Evropu ovládá </a:t>
            </a:r>
            <a:r>
              <a:rPr lang="cs-CZ" altLang="cs-CZ" sz="1600" b="1" dirty="0"/>
              <a:t>Attilův kmenový svaz</a:t>
            </a:r>
            <a:r>
              <a:rPr lang="cs-CZ" altLang="cs-CZ" sz="1600" dirty="0"/>
              <a:t>, k němuž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                     se  připojily germánské kmeny Ostrogótů,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                      </a:t>
            </a:r>
            <a:r>
              <a:rPr lang="cs-CZ" altLang="cs-CZ" sz="1600" dirty="0" err="1"/>
              <a:t>Gepidů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Rugiů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Herulů</a:t>
            </a:r>
            <a:r>
              <a:rPr lang="cs-CZ" altLang="cs-CZ" sz="1600" dirty="0"/>
              <a:t>, Durynků aj.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451:</a:t>
            </a:r>
            <a:r>
              <a:rPr lang="cs-CZ" altLang="cs-CZ" sz="1600" dirty="0"/>
              <a:t>  Attila poražen v bitvě na </a:t>
            </a:r>
            <a:r>
              <a:rPr lang="cs-CZ" altLang="cs-CZ" sz="1600" dirty="0" err="1"/>
              <a:t>Katalaunských</a:t>
            </a:r>
            <a:r>
              <a:rPr lang="cs-CZ" altLang="cs-CZ" sz="1600" dirty="0"/>
              <a:t> polích (</a:t>
            </a:r>
            <a:r>
              <a:rPr lang="cs-CZ" altLang="cs-CZ" sz="1600" dirty="0" err="1"/>
              <a:t>vých</a:t>
            </a:r>
            <a:r>
              <a:rPr lang="cs-CZ" altLang="cs-CZ" sz="1600" dirty="0"/>
              <a:t>. F)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453:</a:t>
            </a:r>
            <a:r>
              <a:rPr lang="cs-CZ" altLang="cs-CZ" sz="1600" dirty="0"/>
              <a:t>  Attila umírá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454: </a:t>
            </a:r>
            <a:r>
              <a:rPr lang="cs-CZ" altLang="cs-CZ" sz="1600" dirty="0"/>
              <a:t> bitva u říčky </a:t>
            </a:r>
            <a:r>
              <a:rPr lang="cs-CZ" altLang="cs-CZ" sz="1600" dirty="0" err="1"/>
              <a:t>Nedao</a:t>
            </a:r>
            <a:r>
              <a:rPr lang="cs-CZ" altLang="cs-CZ" sz="1600" dirty="0"/>
              <a:t> se rozhodovalo o hunském dědictví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(kdo bude pánem střední Evropy)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C5D44-4E94-DE28-D9EB-BC99F531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                      Doba stěhování národů</a:t>
            </a:r>
            <a:r>
              <a:rPr lang="cs-CZ" dirty="0"/>
              <a:t>                             </a:t>
            </a:r>
            <a:br>
              <a:rPr lang="cs-CZ" dirty="0"/>
            </a:br>
            <a:r>
              <a:rPr lang="cs-CZ" dirty="0"/>
              <a:t>                                </a:t>
            </a:r>
            <a:r>
              <a:rPr lang="cs-CZ" sz="2700" dirty="0"/>
              <a:t>     </a:t>
            </a:r>
            <a:r>
              <a:rPr lang="cs-CZ" altLang="cs-CZ" sz="2800" b="1" dirty="0">
                <a:solidFill>
                  <a:srgbClr val="FF0000"/>
                </a:solidFill>
              </a:rPr>
              <a:t>1. pol. 5. stol.</a:t>
            </a:r>
            <a:br>
              <a:rPr lang="cs-CZ" sz="27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540C6-2546-770A-596B-0FFD591AA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2"/>
            <a:ext cx="10515600" cy="5296327"/>
          </a:xfrm>
        </p:spPr>
        <p:txBody>
          <a:bodyPr>
            <a:normAutofit/>
          </a:bodyPr>
          <a:lstStyle/>
          <a:p>
            <a:pPr algn="just"/>
            <a:r>
              <a:rPr lang="cs-CZ" sz="1800" b="1" dirty="0">
                <a:effectLst/>
                <a:ea typeface="Times New Roman" panose="02020603050405020304" pitchFamily="18" charset="0"/>
              </a:rPr>
              <a:t>Attilův hunský kmenový svaz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 –  vznik vedl k novému strukturování sídleních poměrů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                  –  vyčlenilo se několik center vývoje:</a:t>
            </a:r>
          </a:p>
          <a:p>
            <a:pPr marL="0" indent="0" algn="just"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                    1.   jihozápadní Slovensko – Pohroní 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                    2.  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jz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. Slovensko a Dolní Rakousko</a:t>
            </a:r>
          </a:p>
          <a:p>
            <a:pPr marL="1524000" indent="0" algn="just">
              <a:spcAft>
                <a:spcPts val="0"/>
              </a:spcAft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3.   jižní Morava (Dyjsko-svratecký úval)</a:t>
            </a:r>
          </a:p>
          <a:p>
            <a:pPr marL="609600" indent="0" algn="just">
              <a:spcAft>
                <a:spcPts val="0"/>
              </a:spcAft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        4.   Čechy  – 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vinařická skupina: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v okolí Prahy </a:t>
            </a:r>
          </a:p>
          <a:p>
            <a:pPr marL="609600" indent="0" algn="just">
              <a:buNone/>
            </a:pPr>
            <a:r>
              <a:rPr lang="cs-CZ" sz="1800" dirty="0">
                <a:ea typeface="Times New Roman" panose="02020603050405020304" pitchFamily="18" charset="0"/>
              </a:rPr>
              <a:t>                                                                 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–  ovlivněna pozdně římskou kulturou: výrobky z Porýní i Podunají</a:t>
            </a:r>
          </a:p>
          <a:p>
            <a:pPr marL="0" indent="0" algn="just">
              <a:spcAft>
                <a:spcPts val="0"/>
              </a:spcAft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1800" dirty="0">
                <a:effectLst/>
                <a:ea typeface="Times New Roman" panose="02020603050405020304" pitchFamily="18" charset="0"/>
              </a:rPr>
              <a:t>  Hmotná kultura barbarských spojenců: 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foederátů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usídlených podél římské hranice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–  archeologicky se historické skutečnosti odráží v pronikání nových prvků do hmotné kultury:    </a:t>
            </a:r>
          </a:p>
          <a:p>
            <a:pPr marL="457200" indent="0" algn="just">
              <a:spcAft>
                <a:spcPts val="0"/>
              </a:spcAft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a) 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4/5. stol.: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končí žárové pohřbívání a objevují se kostrové hroby</a:t>
            </a:r>
          </a:p>
          <a:p>
            <a:pPr marL="457200" indent="0" algn="just">
              <a:spcAft>
                <a:spcPts val="0"/>
              </a:spcAft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b)  přibývá chudých hrobů bez milodarů</a:t>
            </a:r>
          </a:p>
          <a:p>
            <a:pPr marL="0" indent="0" algn="just">
              <a:spcAft>
                <a:spcPts val="0"/>
              </a:spcAft>
              <a:buNone/>
              <a:tabLst>
                <a:tab pos="4905375" algn="l"/>
              </a:tabLst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c)  přibývá bohatých hrobů:  Č: Bříza u Litoměřic       M:  Drslavice, Charváty, Lednice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145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8B321B-8C8B-6B3C-B929-CE195080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04126"/>
            <a:ext cx="11275031" cy="59538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000" b="1" dirty="0">
                <a:effectLst/>
                <a:ea typeface="Times New Roman" panose="02020603050405020304" pitchFamily="18" charset="0"/>
              </a:rPr>
              <a:t>1. pol. 5. stol.</a:t>
            </a:r>
            <a:r>
              <a:rPr lang="cs-CZ" sz="2000" b="1" dirty="0">
                <a:ea typeface="Times New Roman" panose="02020603050405020304" pitchFamily="18" charset="0"/>
              </a:rPr>
              <a:t>  –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Čechy, Morava a Slezsko náležely do sféry Attilovy říše Hunů, do níž spadaly: 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a)  kočovná etnika včetně Hunů</a:t>
            </a: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                 b)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germánské kmeny: 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Otrogótů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Gepidů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Rugiů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Herulů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Durynků aj. etnik</a:t>
            </a:r>
          </a:p>
          <a:p>
            <a:pPr marL="0" indent="0" algn="just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000" b="1" dirty="0">
                <a:effectLst/>
                <a:ea typeface="Times New Roman" panose="02020603050405020304" pitchFamily="18" charset="0"/>
              </a:rPr>
              <a:t>2. pol. 5. stol.  –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po smrti Attily se rozhodovalo o tom, kdo bude pánem střední Evropy </a:t>
            </a: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 germánské kmeny rozdělily v otázce spolupráce s Huny </a:t>
            </a:r>
          </a:p>
          <a:p>
            <a:pPr marL="0" indent="0" algn="just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Gepidové</a:t>
            </a:r>
            <a:r>
              <a:rPr lang="cs-CZ" sz="2000" b="1" dirty="0">
                <a:ea typeface="Times New Roman" panose="02020603050405020304" pitchFamily="18" charset="0"/>
              </a:rPr>
              <a:t>  –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sídlící v 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Potisí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473:  odešli do Panonie, kde se rozdělili na dvě skupiny:   1. odešla do Itálie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2. do Byzance</a:t>
            </a: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Gótové  –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byli poraženi a uchýlili se do horní Panonie (Maďarsko, Rakousko)</a:t>
            </a: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Rugiové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 –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usadili se v Dolním Rakousku (zčásti i na již. Moravě)</a:t>
            </a: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Herulové</a:t>
            </a:r>
            <a:r>
              <a:rPr lang="cs-CZ" sz="2000" b="1" dirty="0">
                <a:ea typeface="Times New Roman" panose="02020603050405020304" pitchFamily="18" charset="0"/>
              </a:rPr>
              <a:t>  –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 409: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uváděni v Podunají, kde se účastnili tažení do Galie  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Jordanes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:  podíleli se na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Odoakerově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tažení do Itálie</a:t>
            </a:r>
          </a:p>
          <a:p>
            <a:pPr marL="0" indent="0" algn="just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476  –   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 Itálii se vlády zmocnil  </a:t>
            </a:r>
            <a:r>
              <a:rPr lang="cs-CZ" sz="2000" b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Odoaker</a:t>
            </a:r>
            <a:r>
              <a:rPr lang="cs-CZ" sz="2000" b="1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kmene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Skirů</a:t>
            </a:r>
            <a:r>
              <a:rPr lang="cs-CZ" sz="2000" b="1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sesadil posledního západořímského císaře </a:t>
            </a: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  <a:cs typeface="Calibri" panose="020F0502020204030204" pitchFamily="34" charset="0"/>
              </a:rPr>
              <a:t>             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  politická moc se přesunula do východořímského prostoru             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545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6E3BFF67-CC83-714C-E7CA-A2F09ADFF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266" y="0"/>
            <a:ext cx="451122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i="1" dirty="0"/>
              <a:t> </a:t>
            </a:r>
            <a:br>
              <a:rPr lang="cs-CZ" altLang="cs-CZ" sz="3200" b="1" i="1" dirty="0"/>
            </a:br>
            <a:r>
              <a:rPr lang="cs-CZ" altLang="cs-CZ" sz="3200" b="1" i="1" dirty="0"/>
              <a:t>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Herulové</a:t>
            </a:r>
            <a:r>
              <a:rPr lang="cs-CZ" altLang="cs-CZ" sz="3200" b="1" i="1" dirty="0"/>
              <a:t>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</a:t>
            </a:r>
            <a:endParaRPr lang="cs-CZ" altLang="cs-CZ" sz="3600" b="1" dirty="0">
              <a:solidFill>
                <a:srgbClr val="FF0000"/>
              </a:solidFill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FDA3492-96C0-82CE-04A8-FBCC41B29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5266" y="1143000"/>
            <a:ext cx="7664521" cy="58384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400" b="1" i="1" dirty="0"/>
          </a:p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Pravděpodobně šlo o vládnoucí vrstvu, pod níž přežívala různá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germánská etnika včetně původních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Svébů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centrum svazu  – severně od Dunaje (Brněnsko?)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–  </a:t>
            </a:r>
            <a:r>
              <a:rPr lang="cs-CZ" altLang="cs-CZ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Prokópios</a:t>
            </a: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porážce od </a:t>
            </a:r>
            <a:r>
              <a:rPr lang="cs-CZ" alt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Langobradů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(508/9, 512 ?) odešli do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Skandinávie a procházeli kraji osídlenými Slovany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–</a:t>
            </a: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připisují se jim královské hroby: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altLang="cs-CZ" sz="18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Cezavy</a:t>
            </a:r>
            <a:r>
              <a:rPr lang="cs-CZ" altLang="cs-CZ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Blučiny</a:t>
            </a: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 2. pol. 5. stol.: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bohatý pohřeb germánského krále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altLang="cs-CZ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Prostějov-Držovice</a:t>
            </a: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 3 kostrové hroby ze 2. pol. 5. stol.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ženský – vykraden (hřeben, brousek)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mužské – bojovnické se </a:t>
            </a:r>
            <a:r>
              <a:rPr lang="cs-CZ" alt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saxy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400" b="1" i="1" dirty="0"/>
          </a:p>
        </p:txBody>
      </p:sp>
      <p:pic>
        <p:nvPicPr>
          <p:cNvPr id="94212" name="Picture 4" descr="01situation_v">
            <a:extLst>
              <a:ext uri="{FF2B5EF4-FFF2-40B4-BE49-F238E27FC236}">
                <a16:creationId xmlns:a16="http://schemas.microsoft.com/office/drawing/2014/main" id="{7183A9EB-6765-A616-2D5E-AC935819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87" y="246456"/>
            <a:ext cx="2948874" cy="673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0FFD230-B2AD-5DAA-4E97-2094B6A76841}"/>
              </a:ext>
            </a:extLst>
          </p:cNvPr>
          <p:cNvSpPr txBox="1"/>
          <p:nvPr/>
        </p:nvSpPr>
        <p:spPr>
          <a:xfrm>
            <a:off x="8355456" y="61790"/>
            <a:ext cx="191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800" b="1" dirty="0"/>
              <a:t>   </a:t>
            </a:r>
            <a:r>
              <a:rPr lang="cs-CZ" altLang="cs-CZ" sz="1800" b="1" u="sng" dirty="0" err="1"/>
              <a:t>Cezavy</a:t>
            </a:r>
            <a:r>
              <a:rPr lang="cs-CZ" altLang="cs-CZ" sz="1800" b="1" u="sng" dirty="0"/>
              <a:t> u Blučiny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3FA0C-6AF5-E6ED-E4B5-5E679BBA9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883578"/>
            <a:ext cx="11363218" cy="5293385"/>
          </a:xfrm>
        </p:spPr>
        <p:txBody>
          <a:bodyPr/>
          <a:lstStyle/>
          <a:p>
            <a:pPr marL="457200"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491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–  severní Itálie dobyta gótským králem</a:t>
            </a:r>
            <a:r>
              <a:rPr lang="cs-CZ" sz="20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Teodorichem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který svrhl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Odoakera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:  říše rozdělena</a:t>
            </a:r>
          </a:p>
          <a:p>
            <a:pPr marL="457200" algn="just"/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457200" algn="just"/>
            <a:r>
              <a:rPr lang="cs-CZ" sz="2000" dirty="0">
                <a:effectLst/>
                <a:ea typeface="Times New Roman" panose="02020603050405020304" pitchFamily="18" charset="0"/>
              </a:rPr>
              <a:t> 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poč. 6. stol.  –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kontrolovala:  jih Karpatské kotliny, Alpské země (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Raetia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Noricum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) a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Pannonii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457200" algn="just"/>
            <a:endParaRPr lang="cs-CZ" sz="2000" dirty="0">
              <a:effectLst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  sňatkovou politikou se vybudoval spojenecký systém s králi všech germánských kmenů:</a:t>
            </a: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        na západě:  říše Merovejců (limes na Rýnu)</a:t>
            </a: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                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východní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část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středního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Podunají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:  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ovládali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Gepidé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(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nepřátelé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Gótů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)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  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                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záp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.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část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stř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.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Podunají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:  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ovládali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Herulové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(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hlavně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Góty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opuštěnou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Times New Roman" panose="02020603050405020304" pitchFamily="18" charset="0"/>
              </a:rPr>
              <a:t>Panonii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)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000" dirty="0">
              <a:ea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cs-CZ" altLang="cs-CZ" sz="2000" b="1" dirty="0"/>
              <a:t>  488  –  Langobardi </a:t>
            </a:r>
            <a:r>
              <a:rPr lang="cs-CZ" altLang="cs-CZ" sz="2000" dirty="0"/>
              <a:t>doloženi ve středním Podunají</a:t>
            </a:r>
          </a:p>
          <a:p>
            <a:pPr eaLnBrk="1" hangingPunct="1">
              <a:defRPr/>
            </a:pPr>
            <a:r>
              <a:rPr lang="cs-CZ" altLang="cs-CZ" sz="2000" b="1" dirty="0"/>
              <a:t>  494  – </a:t>
            </a:r>
            <a:r>
              <a:rPr lang="cs-CZ" altLang="cs-CZ" sz="2000" dirty="0"/>
              <a:t> porazili </a:t>
            </a:r>
            <a:r>
              <a:rPr lang="cs-CZ" altLang="cs-CZ" sz="2000" dirty="0" err="1"/>
              <a:t>Heruly</a:t>
            </a:r>
            <a:r>
              <a:rPr lang="cs-CZ" altLang="cs-CZ" sz="2000" dirty="0"/>
              <a:t> (ti odešli do </a:t>
            </a:r>
            <a:r>
              <a:rPr lang="cs-CZ" altLang="cs-CZ" sz="2000" dirty="0" err="1"/>
              <a:t>Rugilandu</a:t>
            </a:r>
            <a:r>
              <a:rPr lang="cs-CZ" altLang="cs-CZ" sz="2000" dirty="0"/>
              <a:t>), přesunuli se na území  zvané </a:t>
            </a:r>
            <a:r>
              <a:rPr lang="cs-CZ" altLang="cs-CZ" sz="2000" dirty="0" err="1"/>
              <a:t>Feld</a:t>
            </a:r>
            <a:r>
              <a:rPr lang="cs-CZ" altLang="cs-CZ" sz="2000" dirty="0"/>
              <a:t> (Moravské pole?) </a:t>
            </a: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  526/7  – </a:t>
            </a:r>
            <a:r>
              <a:rPr lang="cs-CZ" altLang="cs-CZ" sz="2000" dirty="0"/>
              <a:t> obsadili </a:t>
            </a:r>
            <a:r>
              <a:rPr lang="cs-CZ" altLang="cs-CZ" sz="2000" dirty="0" err="1"/>
              <a:t>sev</a:t>
            </a:r>
            <a:r>
              <a:rPr lang="cs-CZ" altLang="cs-CZ" sz="2000" dirty="0"/>
              <a:t>. Panonii, kterou jim přidělil Justinián I. v roce 546/7 </a:t>
            </a:r>
          </a:p>
          <a:p>
            <a:pPr marL="0" indent="0" algn="just">
              <a:buNone/>
            </a:pP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50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C8370656-8170-49F3-B975-38D0A83BA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9609" y="549275"/>
            <a:ext cx="10726220" cy="5576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b="1" u="none" strike="noStrike" kern="0" dirty="0">
              <a:solidFill>
                <a:srgbClr val="FF0000"/>
              </a:solidFill>
              <a:effectLst/>
            </a:endParaRPr>
          </a:p>
          <a:p>
            <a:r>
              <a:rPr lang="cs-CZ" sz="2000" b="1" u="none" strike="noStrike" kern="0" dirty="0">
                <a:solidFill>
                  <a:srgbClr val="FF0000"/>
                </a:solidFill>
                <a:effectLst/>
              </a:rPr>
              <a:t>Doba  stěhování  národů:   380/400 – 560/580</a:t>
            </a:r>
          </a:p>
          <a:p>
            <a:endParaRPr lang="cs-CZ" sz="2000" b="1" u="none" strike="noStrike" kern="0" dirty="0">
              <a:solidFill>
                <a:srgbClr val="FF0000"/>
              </a:solidFill>
              <a:effectLst/>
            </a:endParaRPr>
          </a:p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D1 Časná doba stěhování národů:   </a:t>
            </a:r>
          </a:p>
          <a:p>
            <a:pPr marL="0" indent="0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8763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přechodný stupeň:                           D1       380/400 – 410/420</a:t>
            </a:r>
          </a:p>
          <a:p>
            <a:pPr marL="342900" lvl="0" indent="-342900">
              <a:buFont typeface="+mj-lt"/>
              <a:buAutoNum type="arabicPeriod"/>
              <a:tabLst>
                <a:tab pos="8763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starší stupeň vinařické skupiny:      D2      410/420 – 440/450</a:t>
            </a:r>
          </a:p>
          <a:p>
            <a:pPr marL="342900" lvl="0" indent="-342900">
              <a:buFont typeface="+mj-lt"/>
              <a:buAutoNum type="arabicPeriod"/>
              <a:tabLst>
                <a:tab pos="8763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mladší stupeň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vinařiscké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skupiny:  D2/3  440/450 – 480/490</a:t>
            </a:r>
          </a:p>
          <a:p>
            <a:pPr marL="0" indent="0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VI.   Pozdní doba stěhování národů:</a:t>
            </a:r>
            <a:r>
              <a:rPr lang="cs-CZ" sz="2000" b="1" dirty="0">
                <a:ea typeface="Times New Roman" panose="02020603050405020304" pitchFamily="18" charset="0"/>
              </a:rPr>
              <a:t>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480/490 – 560/580?  –  časný stupeň merovejské kultury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469813-CE45-44F1-BC76-EA5FB0FD3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04" y="0"/>
            <a:ext cx="100749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>
            <a:extLst>
              <a:ext uri="{FF2B5EF4-FFF2-40B4-BE49-F238E27FC236}">
                <a16:creationId xmlns:a16="http://schemas.microsoft.com/office/drawing/2014/main" id="{A81B8B46-02DF-A484-9495-0242BE8A6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57" y="82194"/>
            <a:ext cx="5343917" cy="1152525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Langobardi</a:t>
            </a:r>
          </a:p>
        </p:txBody>
      </p:sp>
      <p:sp>
        <p:nvSpPr>
          <p:cNvPr id="109571" name="Rectangle 5">
            <a:extLst>
              <a:ext uri="{FF2B5EF4-FFF2-40B4-BE49-F238E27FC236}">
                <a16:creationId xmlns:a16="http://schemas.microsoft.com/office/drawing/2014/main" id="{3BE25F2E-ADAE-AC2F-8023-03F4BCF1AD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790" y="1099336"/>
            <a:ext cx="11750210" cy="575866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1800" b="1" dirty="0"/>
              <a:t>Původ  </a:t>
            </a:r>
            <a:r>
              <a:rPr lang="cs-CZ" altLang="cs-CZ" sz="1800" dirty="0"/>
              <a:t>–   dolní Labe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Název </a:t>
            </a:r>
            <a:r>
              <a:rPr lang="cs-CZ" altLang="cs-CZ" sz="1800" dirty="0"/>
              <a:t> –  </a:t>
            </a:r>
            <a:r>
              <a:rPr lang="cs-CZ" sz="1800" dirty="0"/>
              <a:t>podle </a:t>
            </a:r>
            <a:r>
              <a:rPr lang="cs-CZ" sz="1800" dirty="0" err="1"/>
              <a:t>Bardengau</a:t>
            </a:r>
            <a:r>
              <a:rPr lang="cs-CZ" sz="1800" dirty="0"/>
              <a:t> u </a:t>
            </a:r>
            <a:r>
              <a:rPr lang="cs-CZ" sz="1800" dirty="0" err="1"/>
              <a:t>Lüneburku</a:t>
            </a:r>
            <a:r>
              <a:rPr lang="cs-CZ" altLang="cs-CZ" sz="1800" dirty="0"/>
              <a:t> </a:t>
            </a:r>
          </a:p>
          <a:p>
            <a:pPr marL="0" indent="0" eaLnBrk="1" hangingPunct="1">
              <a:buNone/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Expanze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poč. 6. stol.:   </a:t>
            </a:r>
            <a:r>
              <a:rPr lang="cs-CZ" altLang="cs-CZ" sz="1800" dirty="0"/>
              <a:t>ovládli jižní Moravu a </a:t>
            </a:r>
            <a:r>
              <a:rPr lang="cs-CZ" altLang="cs-CZ" sz="1800" dirty="0" err="1"/>
              <a:t>vých</a:t>
            </a:r>
            <a:r>
              <a:rPr lang="cs-CZ" altLang="cs-CZ" sz="1800" dirty="0"/>
              <a:t>. část Dolního Rakouska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kostrové pohřebiště:  Znojemsko, Brněnsko, Hodonínsko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–  </a:t>
            </a:r>
            <a:r>
              <a:rPr lang="cs-CZ" altLang="cs-CZ" sz="1800" b="1" dirty="0"/>
              <a:t>pol. 6. stol.:</a:t>
            </a:r>
            <a:r>
              <a:rPr lang="cs-CZ" altLang="cs-CZ" sz="1800" dirty="0"/>
              <a:t>  osídlení se rozšířilo na střední Moravu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–  </a:t>
            </a:r>
            <a:r>
              <a:rPr lang="cs-CZ" altLang="cs-CZ" sz="1800" b="1" dirty="0"/>
              <a:t>po pol. 6. stol.:</a:t>
            </a:r>
            <a:r>
              <a:rPr lang="cs-CZ" altLang="cs-CZ" sz="1800" dirty="0"/>
              <a:t>  osídlení se stahuje k Dunaji:  tlak Slovanů a Avarů</a:t>
            </a:r>
          </a:p>
          <a:p>
            <a:pPr marL="0" indent="0">
              <a:buNone/>
              <a:defRPr/>
            </a:pPr>
            <a:r>
              <a:rPr lang="cs-CZ" altLang="cs-CZ" sz="1800" b="1" dirty="0"/>
              <a:t>                                                   </a:t>
            </a:r>
            <a:r>
              <a:rPr lang="cs-CZ" altLang="cs-CZ" sz="1800" dirty="0"/>
              <a:t>pohřebiště:  kostrová, bojovnické hroby, vykrádání  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u="sng" dirty="0" err="1"/>
              <a:t>Žuráň</a:t>
            </a:r>
            <a:r>
              <a:rPr lang="cs-CZ" altLang="cs-CZ" sz="1800" b="1" u="sng" dirty="0"/>
              <a:t> u Brna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</a:t>
            </a:r>
            <a:r>
              <a:rPr lang="cs-CZ" altLang="cs-CZ" sz="1800" dirty="0" err="1"/>
              <a:t>langobarský</a:t>
            </a:r>
            <a:r>
              <a:rPr lang="cs-CZ" altLang="cs-CZ" sz="1800" dirty="0"/>
              <a:t> pohřeb z počátku 6. stol.,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(starší </a:t>
            </a:r>
            <a:r>
              <a:rPr lang="cs-CZ" altLang="cs-CZ" sz="1800" dirty="0" err="1"/>
              <a:t>herulský</a:t>
            </a:r>
            <a:r>
              <a:rPr lang="cs-CZ" altLang="cs-CZ" sz="1800" dirty="0"/>
              <a:t>, mladší </a:t>
            </a:r>
            <a:r>
              <a:rPr lang="cs-CZ" altLang="cs-CZ" sz="1800" dirty="0" err="1"/>
              <a:t>langobardský</a:t>
            </a:r>
            <a:r>
              <a:rPr lang="cs-CZ" alt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– 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Mauzoleum:  průměr:  65 m s vnější kamennou zdí (kostěná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pyxida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(archanděl Michael)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b="1" dirty="0"/>
          </a:p>
          <a:p>
            <a:pPr>
              <a:defRPr/>
            </a:pPr>
            <a:r>
              <a:rPr lang="cs-CZ" altLang="cs-CZ" sz="1800" b="1" dirty="0"/>
              <a:t> 568:</a:t>
            </a:r>
            <a:r>
              <a:rPr lang="cs-CZ" altLang="cs-CZ" sz="1800" dirty="0"/>
              <a:t>   tlakem Slovanů a Avarů odešli do Itálie (Lombardie)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dirty="0"/>
              <a:t> </a:t>
            </a:r>
            <a:r>
              <a:rPr lang="cs-CZ" altLang="cs-CZ" sz="1800" b="1" dirty="0"/>
              <a:t>774:  </a:t>
            </a:r>
            <a:r>
              <a:rPr lang="cs-CZ" altLang="cs-CZ" sz="1800" dirty="0" err="1"/>
              <a:t>Langobardská</a:t>
            </a:r>
            <a:r>
              <a:rPr lang="cs-CZ" altLang="cs-CZ" sz="1800" i="1" dirty="0"/>
              <a:t> </a:t>
            </a:r>
            <a:r>
              <a:rPr lang="cs-CZ" altLang="cs-CZ" sz="1800" dirty="0"/>
              <a:t>říše</a:t>
            </a:r>
            <a:r>
              <a:rPr lang="cs-CZ" altLang="cs-CZ" sz="1800" i="1" dirty="0"/>
              <a:t> </a:t>
            </a:r>
            <a:r>
              <a:rPr lang="cs-CZ" altLang="cs-CZ" sz="1800" dirty="0"/>
              <a:t>byla zničena Franky                                                           </a:t>
            </a:r>
          </a:p>
        </p:txBody>
      </p:sp>
      <p:pic>
        <p:nvPicPr>
          <p:cNvPr id="4" name="Picture 5" descr="dr129">
            <a:extLst>
              <a:ext uri="{FF2B5EF4-FFF2-40B4-BE49-F238E27FC236}">
                <a16:creationId xmlns:a16="http://schemas.microsoft.com/office/drawing/2014/main" id="{BEB6182F-FAF1-91D3-BECE-0748DC583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6"/>
          <a:stretch/>
        </p:blipFill>
        <p:spPr bwMode="auto">
          <a:xfrm>
            <a:off x="9568066" y="0"/>
            <a:ext cx="2509919" cy="35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r129">
            <a:extLst>
              <a:ext uri="{FF2B5EF4-FFF2-40B4-BE49-F238E27FC236}">
                <a16:creationId xmlns:a16="http://schemas.microsoft.com/office/drawing/2014/main" id="{D90A6924-00B1-0ED3-8E90-44E725104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1"/>
          <a:stretch/>
        </p:blipFill>
        <p:spPr bwMode="auto">
          <a:xfrm>
            <a:off x="9830746" y="3669172"/>
            <a:ext cx="2169495" cy="35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ff.ujep.cz/velimsky/cs_1_1/01CS/as102.jpg">
            <a:extLst>
              <a:ext uri="{FF2B5EF4-FFF2-40B4-BE49-F238E27FC236}">
                <a16:creationId xmlns:a16="http://schemas.microsoft.com/office/drawing/2014/main" id="{63F98E71-0BE2-AF00-440D-AA0676DEC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r="4796"/>
          <a:stretch/>
        </p:blipFill>
        <p:spPr bwMode="auto">
          <a:xfrm>
            <a:off x="3885755" y="0"/>
            <a:ext cx="83062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F6E321F-3FAE-4F3A-A4CB-15CE07BC0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7" t="30711" r="28708" b="7416"/>
          <a:stretch/>
        </p:blipFill>
        <p:spPr>
          <a:xfrm>
            <a:off x="121150" y="0"/>
            <a:ext cx="3844673" cy="32671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A3B22FB-42F9-407F-A276-622CFD60AD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84" t="19924" r="36594" b="15207"/>
          <a:stretch/>
        </p:blipFill>
        <p:spPr>
          <a:xfrm>
            <a:off x="841410" y="3460653"/>
            <a:ext cx="2404151" cy="33973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70587-DDD6-45BB-CD30-EC702FF7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2" y="18255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Římské provincie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DF321E-C77C-5933-7408-A8CE23D9C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20" y="1343818"/>
            <a:ext cx="11313973" cy="5637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– 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180 až 190 př. n. l.: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 Římské impérium si podrobilo celou severní Itálii  (romanizace)</a:t>
            </a:r>
          </a:p>
          <a:p>
            <a:pPr marL="0" indent="0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– 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1. stol: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 snaha zajistit severní hranice zakládáním provincií: </a:t>
            </a:r>
          </a:p>
          <a:p>
            <a:pPr marL="0" indent="0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  <a:tabLst>
                <a:tab pos="723900" algn="l"/>
              </a:tabLst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na středním Dunaji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 východní okraj Alp (Sáva-Dráva-Dunaj)</a:t>
            </a:r>
          </a:p>
          <a:p>
            <a:pPr marL="266700" indent="0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50 př. n. l.:   území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Illyrica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266700" indent="0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13 až 11 př. n. l.:  založena provincie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Pannonie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266700" indent="0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  <a:tabLst>
                <a:tab pos="723900" algn="l"/>
              </a:tabLst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horské oblasti Alp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 za tažení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Drusa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a Tiberia vznikly:</a:t>
            </a:r>
          </a:p>
          <a:p>
            <a:pPr marL="266700" indent="0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15 př. n. l.: provincie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Vindelicie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a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Raetie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(Bavorsko)</a:t>
            </a:r>
          </a:p>
          <a:p>
            <a:pPr marL="266700" indent="0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+mj-lt"/>
              <a:buAutoNum type="alphaLcParenR"/>
              <a:tabLst>
                <a:tab pos="7239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území Rakouska, Slovinska a částečně Bavorska  –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původně </a:t>
            </a:r>
            <a:r>
              <a:rPr lang="cs-CZ" sz="2000" dirty="0" err="1"/>
              <a:t>Regnum</a:t>
            </a:r>
            <a:r>
              <a:rPr lang="cs-CZ" sz="2000" dirty="0"/>
              <a:t> </a:t>
            </a:r>
            <a:r>
              <a:rPr lang="cs-CZ" sz="2000" dirty="0" err="1"/>
              <a:t>Noricum</a:t>
            </a:r>
            <a:r>
              <a:rPr lang="cs-CZ" sz="2000" dirty="0"/>
              <a:t>  (keltské a ilyrské kmeny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723900" algn="l"/>
              </a:tabLst>
            </a:pPr>
            <a:r>
              <a:rPr lang="cs-CZ" sz="2000" dirty="0">
                <a:ea typeface="Times New Roman" panose="02020603050405020304" pitchFamily="18" charset="0"/>
              </a:rPr>
              <a:t>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                                                        27/15 n. l.:  provincie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Noricum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– </a:t>
            </a: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5FF04675-F0F4-4FBE-8B2E-100155910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20" y="0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                                                </a:t>
            </a:r>
            <a:r>
              <a:rPr lang="cs-CZ" altLang="cs-CZ" sz="3200" dirty="0">
                <a:solidFill>
                  <a:srgbClr val="FF0000"/>
                </a:solidFill>
              </a:rPr>
              <a:t>Expanze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EF225075-D10A-4BB6-9514-49130DBD4A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689" y="1517152"/>
            <a:ext cx="11916311" cy="5537378"/>
          </a:xfrm>
        </p:spPr>
        <p:txBody>
          <a:bodyPr>
            <a:normAutofit/>
          </a:bodyPr>
          <a:lstStyle/>
          <a:p>
            <a:pPr marL="228600"/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závěr laténu  –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Čechy a Morava jednotnou oblast, kde doznívá a řídne laténské osídlení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–   na některých lokalitách se objevily předměty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nekeltského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původu:</a:t>
            </a:r>
          </a:p>
          <a:p>
            <a:pPr marL="0" indent="0"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  <a:tabLst>
                <a:tab pos="685800" algn="l"/>
              </a:tabLs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1.  z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Itálie – importy z římského impéria  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Kampánie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Závist)</a:t>
            </a:r>
          </a:p>
          <a:p>
            <a:pPr marL="0" lvl="0" indent="0">
              <a:buNone/>
              <a:tabLst>
                <a:tab pos="6858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2.  římsko-provincionální – z římských provincií </a:t>
            </a:r>
          </a:p>
          <a:p>
            <a:pPr marL="0" lvl="0" indent="0">
              <a:buNone/>
              <a:tabLst>
                <a:tab pos="6858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3.  římsko-barbarské  –  neřímské obyvatelstvo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Barbarika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a) germánské  –  východogermánská oblast: 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przeworská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k.</a:t>
            </a:r>
          </a:p>
          <a:p>
            <a:pPr indent="0"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  západogermánská oblast: 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grossromstedtská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k.</a:t>
            </a:r>
          </a:p>
          <a:p>
            <a:pPr indent="0"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b)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halštato-latenizovaného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původu: 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půchovská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k.  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tráko-skýtské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/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Konec doby laténské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nenásilný odchod Keltů do Norika:   ve stupni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LTD2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Moravě ani v Čechách nejsou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oppida byla postupně opuštěna</a:t>
            </a:r>
          </a:p>
          <a:p>
            <a:pPr marL="0" indent="0">
              <a:buNone/>
            </a:pP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/>
            <a:endParaRPr lang="cs-CZ" altLang="cs-CZ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50F3425C-2737-4559-A637-E5C3EF731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352" y="678094"/>
            <a:ext cx="12076386" cy="6179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Římská politika kolem zlomu letopočtu:</a:t>
            </a:r>
          </a:p>
          <a:p>
            <a:pPr marL="0" indent="0">
              <a:buNone/>
            </a:pPr>
            <a:endParaRPr lang="cs-CZ" sz="2000" b="1" dirty="0">
              <a:effectLst/>
              <a:ea typeface="Times New Roman" panose="02020603050405020304" pitchFamily="18" charset="0"/>
            </a:endParaRPr>
          </a:p>
          <a:p>
            <a:pPr marL="266700" indent="0">
              <a:buNone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Germánie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–  území obývaného Germány:    sever Alp a Dunaje k Baltu</a:t>
            </a:r>
          </a:p>
          <a:p>
            <a:pPr marL="266700" indent="0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                                     západně od Rýna až po Vislu a Karpaty</a:t>
            </a:r>
          </a:p>
          <a:p>
            <a:pPr marL="0" indent="0">
              <a:buNone/>
            </a:pPr>
            <a:endParaRPr lang="cs-CZ" sz="20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–    Augustus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(27–14 př. n. l.)  a 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Tibérius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(27 –14 př. n. l.)   –   posun hranic k Labi:   Rýn – Dunaj:</a:t>
            </a:r>
          </a:p>
          <a:p>
            <a:pPr marL="0" indent="0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114300" indent="0">
              <a:buNone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Limes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romanus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:  tvořil řetěz pohraničních pevností v rozestupech 15 až 30 km</a:t>
            </a:r>
          </a:p>
          <a:p>
            <a:pPr marL="114300" indent="0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a)  rýnský limes:  západní, levý Rýna </a:t>
            </a:r>
          </a:p>
          <a:p>
            <a:pPr marL="0" lvl="0" indent="0">
              <a:buNone/>
              <a:tabLst>
                <a:tab pos="7239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b)  dunajský limes:   jižní (pravý) břeh Dunaje      </a:t>
            </a:r>
          </a:p>
          <a:p>
            <a:pPr marL="0" lvl="0" indent="0">
              <a:buNone/>
              <a:tabLst>
                <a:tab pos="723900" algn="l"/>
              </a:tabLst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         –     před Rýnem a Dunajem: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castra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(vojenské tábory, legie:  5 – 6 tis. mužů)</a:t>
            </a:r>
          </a:p>
          <a:p>
            <a:pPr marL="0" indent="0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     –     za Rýnem a Dunajem:     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castella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(předsunuté pevnosti:   protější břehy, kohorty 500 mužů)</a:t>
            </a:r>
          </a:p>
          <a:p>
            <a:pPr marL="723900" indent="0">
              <a:buNone/>
            </a:pPr>
            <a:r>
              <a:rPr lang="cs-CZ" sz="2000" b="1" dirty="0">
                <a:ea typeface="Times New Roman" panose="02020603050405020304" pitchFamily="18" charset="0"/>
              </a:rPr>
              <a:t>                              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                                       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stationes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(stanice),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tures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burgi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(věže):  opevněné body</a:t>
            </a:r>
          </a:p>
          <a:p>
            <a:pPr marL="723900" indent="0">
              <a:buNone/>
            </a:pPr>
            <a:r>
              <a:rPr lang="cs-CZ" sz="1800" dirty="0">
                <a:effectLst/>
              </a:rPr>
              <a:t>                                                                                </a:t>
            </a:r>
            <a:r>
              <a:rPr lang="cs-CZ" sz="2000" dirty="0" err="1">
                <a:effectLst/>
              </a:rPr>
              <a:t>canabae</a:t>
            </a:r>
            <a:r>
              <a:rPr lang="cs-CZ" sz="2000" dirty="0">
                <a:effectLst/>
              </a:rPr>
              <a:t> - civilní tábory (obchodníci, řemeslníci; Kolín, Mohuč aj.)</a:t>
            </a:r>
            <a:endParaRPr lang="cs-CZ" sz="20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EC9A1F25-19E5-DB79-8FCB-3A7A3EF7A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1" y="117297"/>
            <a:ext cx="6391382" cy="6391382"/>
          </a:xfrm>
          <a:prstGeom prst="rect">
            <a:avLst/>
          </a:prstGeom>
        </p:spPr>
      </p:pic>
      <p:pic>
        <p:nvPicPr>
          <p:cNvPr id="5" name="Obrázek 4" descr="Obsah obrázku tráva, stadion&#10;&#10;Popis byl vytvořen automaticky">
            <a:extLst>
              <a:ext uri="{FF2B5EF4-FFF2-40B4-BE49-F238E27FC236}">
                <a16:creationId xmlns:a16="http://schemas.microsoft.com/office/drawing/2014/main" id="{47D4C1BF-035B-28F5-FFD8-35ED72BBF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78" y="226032"/>
            <a:ext cx="4818381" cy="2723991"/>
          </a:xfrm>
          <a:prstGeom prst="rect">
            <a:avLst/>
          </a:prstGeom>
        </p:spPr>
      </p:pic>
      <p:pic>
        <p:nvPicPr>
          <p:cNvPr id="7" name="Obrázek 6" descr="Obsah obrázku tráva, exteriér, budova, dům&#10;&#10;Popis byl vytvořen automaticky">
            <a:extLst>
              <a:ext uri="{FF2B5EF4-FFF2-40B4-BE49-F238E27FC236}">
                <a16:creationId xmlns:a16="http://schemas.microsoft.com/office/drawing/2014/main" id="{39E19781-5590-1BE1-B7DE-60CA30872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6"/>
          <a:stretch/>
        </p:blipFill>
        <p:spPr>
          <a:xfrm>
            <a:off x="9017943" y="4006922"/>
            <a:ext cx="2312141" cy="250175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4B7FB2D-E149-44F3-AB84-9539E4893FDF}"/>
              </a:ext>
            </a:extLst>
          </p:cNvPr>
          <p:cNvSpPr txBox="1"/>
          <p:nvPr/>
        </p:nvSpPr>
        <p:spPr>
          <a:xfrm>
            <a:off x="6821215" y="3122357"/>
            <a:ext cx="544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Castra</a:t>
            </a:r>
            <a:r>
              <a:rPr lang="cs-CZ" dirty="0"/>
              <a:t> – </a:t>
            </a:r>
            <a:r>
              <a:rPr lang="cs-CZ" sz="1800" dirty="0">
                <a:effectLst/>
              </a:rPr>
              <a:t>pravidelné ulice, veřejná prostranství a budovy </a:t>
            </a:r>
          </a:p>
          <a:p>
            <a:r>
              <a:rPr lang="cs-CZ" sz="1800" dirty="0">
                <a:effectLst/>
              </a:rPr>
              <a:t>(správní budovy, kasárna, chrámy, baziliky, lázně, divadla</a:t>
            </a:r>
          </a:p>
          <a:p>
            <a:r>
              <a:rPr lang="cs-CZ" sz="1800" dirty="0">
                <a:effectLst/>
              </a:rPr>
              <a:t> a amfiteátry)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2DAB14E-4F18-4B6D-868E-D2ECF4E8AED5}"/>
              </a:ext>
            </a:extLst>
          </p:cNvPr>
          <p:cNvSpPr txBox="1"/>
          <p:nvPr/>
        </p:nvSpPr>
        <p:spPr>
          <a:xfrm>
            <a:off x="10820906" y="5486399"/>
            <a:ext cx="50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Věž</a:t>
            </a:r>
          </a:p>
        </p:txBody>
      </p:sp>
    </p:spTree>
    <p:extLst>
      <p:ext uri="{BB962C8B-B14F-4D97-AF65-F5344CB8AC3E}">
        <p14:creationId xmlns:p14="http://schemas.microsoft.com/office/powerpoint/2010/main" val="69641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8961EFF7-5EF8-40CD-A1D7-FEFDAA75B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2336" y="390418"/>
            <a:ext cx="11589249" cy="628264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Starší doba římská: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b="1" dirty="0">
              <a:solidFill>
                <a:srgbClr val="FF0000"/>
              </a:solidFill>
            </a:endParaRPr>
          </a:p>
          <a:p>
            <a:pPr marL="457200" algn="just"/>
            <a:r>
              <a:rPr lang="cs-CZ" sz="19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900" b="1" dirty="0">
                <a:effectLst/>
                <a:ea typeface="Times New Roman" panose="02020603050405020304" pitchFamily="18" charset="0"/>
              </a:rPr>
              <a:t>oppida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 –  zanikla na počátku krize, ale výrobní a distribuční centra mohla být ještě funkční </a:t>
            </a:r>
          </a:p>
          <a:p>
            <a:pPr marL="457200" algn="just"/>
            <a:r>
              <a:rPr lang="cs-CZ" sz="1900" b="1" dirty="0">
                <a:effectLst/>
                <a:ea typeface="Times New Roman" panose="02020603050405020304" pitchFamily="18" charset="0"/>
              </a:rPr>
              <a:t> Germáni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–   obsadili kulturní krajinu s funkční sídelní strukturou </a:t>
            </a:r>
          </a:p>
          <a:p>
            <a:pPr indent="0" algn="just">
              <a:buNone/>
            </a:pPr>
            <a:r>
              <a:rPr lang="cs-CZ" sz="1900" dirty="0">
                <a:ea typeface="Times New Roman" panose="02020603050405020304" pitchFamily="18" charset="0"/>
              </a:rPr>
              <a:t>                      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–   ke změně  došlo rychle (během mladší fáze LTD2) </a:t>
            </a:r>
          </a:p>
          <a:p>
            <a:pPr marL="0" indent="0">
              <a:buNone/>
            </a:pPr>
            <a:endParaRPr lang="cs-CZ" sz="1900" dirty="0">
              <a:effectLst/>
              <a:ea typeface="Times New Roman" panose="02020603050405020304" pitchFamily="18" charset="0"/>
            </a:endParaRPr>
          </a:p>
          <a:p>
            <a:r>
              <a:rPr lang="cs-CZ" sz="1900" b="1" dirty="0">
                <a:effectLst/>
                <a:ea typeface="Times New Roman" panose="02020603050405020304" pitchFamily="18" charset="0"/>
              </a:rPr>
              <a:t> Čechy: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1900" b="1" dirty="0">
                <a:effectLst/>
                <a:ea typeface="Times New Roman" panose="02020603050405020304" pitchFamily="18" charset="0"/>
              </a:rPr>
              <a:t>20.  až 30. léta př. n. l.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–   germánské osídlení reprezentují </a:t>
            </a:r>
            <a:r>
              <a:rPr lang="cs-CZ" sz="1900" b="1" dirty="0">
                <a:effectLst/>
                <a:ea typeface="Times New Roman" panose="02020603050405020304" pitchFamily="18" charset="0"/>
              </a:rPr>
              <a:t>tzv. plaňanské poháry</a:t>
            </a:r>
            <a:r>
              <a:rPr lang="cs-CZ" sz="1900" b="1" dirty="0"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1900" b="1" dirty="0">
                <a:ea typeface="Times New Roman" panose="02020603050405020304" pitchFamily="18" charset="0"/>
              </a:rPr>
              <a:t>                                                             –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 zvláštní tvar keramiky pojmenovaný podle sídliště Plaňany u Kolína (1894) </a:t>
            </a:r>
          </a:p>
          <a:p>
            <a:pPr marL="0" indent="0">
              <a:buNone/>
            </a:pPr>
            <a:r>
              <a:rPr lang="cs-CZ" sz="1900" dirty="0">
                <a:ea typeface="Times New Roman" panose="02020603050405020304" pitchFamily="18" charset="0"/>
              </a:rPr>
              <a:t>                                                         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 –    etnicky reprezentuje plaňanský horizont příchod Markomanů </a:t>
            </a:r>
          </a:p>
          <a:p>
            <a:pPr marL="0" indent="0">
              <a:buNone/>
            </a:pPr>
            <a:endParaRPr lang="cs-CZ" sz="1900" dirty="0">
              <a:effectLst/>
              <a:ea typeface="Times New Roman" panose="02020603050405020304" pitchFamily="18" charset="0"/>
            </a:endParaRPr>
          </a:p>
          <a:p>
            <a:r>
              <a:rPr lang="cs-CZ" sz="1900" dirty="0">
                <a:effectLst/>
                <a:ea typeface="Times New Roman" panose="02020603050405020304" pitchFamily="18" charset="0"/>
              </a:rPr>
              <a:t>   </a:t>
            </a:r>
            <a:r>
              <a:rPr lang="cs-CZ" sz="1900" b="1" dirty="0">
                <a:effectLst/>
                <a:ea typeface="Times New Roman" panose="02020603050405020304" pitchFamily="18" charset="0"/>
              </a:rPr>
              <a:t>plaňanský horizont </a:t>
            </a:r>
            <a:r>
              <a:rPr lang="cs-CZ" sz="1900" b="1" dirty="0">
                <a:ea typeface="Times New Roman" panose="02020603050405020304" pitchFamily="18" charset="0"/>
              </a:rPr>
              <a:t> –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náleží do komplexu </a:t>
            </a:r>
            <a:r>
              <a:rPr lang="cs-CZ" sz="1900" b="1" dirty="0" err="1">
                <a:effectLst/>
                <a:ea typeface="Times New Roman" panose="02020603050405020304" pitchFamily="18" charset="0"/>
              </a:rPr>
              <a:t>grossromstedtské</a:t>
            </a:r>
            <a:r>
              <a:rPr lang="cs-CZ" sz="1900" b="1" dirty="0">
                <a:effectLst/>
                <a:ea typeface="Times New Roman" panose="02020603050405020304" pitchFamily="18" charset="0"/>
              </a:rPr>
              <a:t> kultury:   </a:t>
            </a:r>
          </a:p>
          <a:p>
            <a:pPr marL="0" indent="0">
              <a:buNone/>
            </a:pPr>
            <a:r>
              <a:rPr lang="cs-CZ" sz="1900" dirty="0">
                <a:effectLst/>
                <a:ea typeface="Times New Roman" panose="02020603050405020304" pitchFamily="18" charset="0"/>
              </a:rPr>
              <a:t>                                                 sídliště v Durynsku:    střední Německo</a:t>
            </a:r>
          </a:p>
          <a:p>
            <a:pPr marL="0" indent="0" algn="just">
              <a:buNone/>
            </a:pPr>
            <a:r>
              <a:rPr lang="cs-CZ" sz="1900" dirty="0">
                <a:effectLst/>
                <a:ea typeface="Times New Roman" panose="02020603050405020304" pitchFamily="18" charset="0"/>
              </a:rPr>
              <a:t>                                           –   je její nejmladší stupeň </a:t>
            </a:r>
          </a:p>
          <a:p>
            <a:pPr marL="0" indent="0" algn="just">
              <a:buNone/>
            </a:pPr>
            <a:r>
              <a:rPr lang="cs-CZ" sz="1900" dirty="0">
                <a:effectLst/>
                <a:ea typeface="Times New Roman" panose="02020603050405020304" pitchFamily="18" charset="0"/>
              </a:rPr>
              <a:t>                                           –   v Čechách reprezentuje nejstarší fázi doby římské (LTD2)</a:t>
            </a:r>
          </a:p>
          <a:p>
            <a:pPr marL="0" indent="0" algn="just">
              <a:buNone/>
            </a:pPr>
            <a:endParaRPr lang="cs-CZ" sz="1900" dirty="0">
              <a:effectLst/>
              <a:ea typeface="Times New Roman" panose="02020603050405020304" pitchFamily="18" charset="0"/>
            </a:endParaRPr>
          </a:p>
          <a:p>
            <a:pPr marL="457200" algn="just"/>
            <a:r>
              <a:rPr lang="cs-CZ" sz="1900" b="1" dirty="0">
                <a:effectLst/>
                <a:ea typeface="Times New Roman" panose="02020603050405020304" pitchFamily="18" charset="0"/>
              </a:rPr>
              <a:t>rozšíření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 –     střední, </a:t>
            </a:r>
            <a:r>
              <a:rPr lang="cs-CZ" sz="1900" dirty="0" err="1">
                <a:effectLst/>
                <a:ea typeface="Times New Roman" panose="02020603050405020304" pitchFamily="18" charset="0"/>
              </a:rPr>
              <a:t>sz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. a východní Čechy:  nížiny </a:t>
            </a:r>
          </a:p>
          <a:p>
            <a:pPr indent="0" algn="just">
              <a:buNone/>
            </a:pPr>
            <a:r>
              <a:rPr lang="cs-CZ" sz="1900" dirty="0">
                <a:ea typeface="Times New Roman" panose="02020603050405020304" pitchFamily="18" charset="0"/>
              </a:rPr>
              <a:t>                      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–     ojediněle (enklávy):   západní (Plzeňsko) a jižní Čechy</a:t>
            </a:r>
          </a:p>
          <a:p>
            <a:pPr marL="0" indent="0" algn="just">
              <a:buNone/>
            </a:pPr>
            <a:endParaRPr lang="cs-CZ" sz="1900" dirty="0">
              <a:effectLst/>
              <a:ea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  <p:pic>
        <p:nvPicPr>
          <p:cNvPr id="1026" name="Picture 2" descr="důležité informace jsou zvýrazněny) Doba římská zabírá 1. – 4. století n.  l. V tomto období byl historický vývo">
            <a:extLst>
              <a:ext uri="{FF2B5EF4-FFF2-40B4-BE49-F238E27FC236}">
                <a16:creationId xmlns:a16="http://schemas.microsoft.com/office/drawing/2014/main" id="{067368F0-99FA-3D73-5F22-D0737709A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r="5895"/>
          <a:stretch/>
        </p:blipFill>
        <p:spPr bwMode="auto">
          <a:xfrm>
            <a:off x="9061806" y="4089064"/>
            <a:ext cx="2667858" cy="22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E24A1316-23E5-47BA-B585-2AF5D92F3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855" y="739739"/>
            <a:ext cx="11702264" cy="559941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kulturní změna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  projevuje se v charakteru sídelních objektů</a:t>
            </a:r>
          </a:p>
          <a:p>
            <a:pPr marL="0" lvl="0" indent="0" algn="just">
              <a:buNone/>
              <a:tabLst>
                <a:tab pos="6858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  laténské chaty:   obdélníkové se2 nebo  4 kůly v rozích</a:t>
            </a:r>
          </a:p>
          <a:p>
            <a:pPr marL="0" lvl="0" indent="0" algn="just">
              <a:buNone/>
              <a:tabLst>
                <a:tab pos="6858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  germánské chaty:   šestiúhelníková kůlová konstrukce</a:t>
            </a:r>
          </a:p>
          <a:p>
            <a:pPr marL="0" indent="0" algn="just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000" b="1" dirty="0">
                <a:effectLst/>
                <a:ea typeface="Times New Roman" panose="02020603050405020304" pitchFamily="18" charset="0"/>
              </a:rPr>
              <a:t>     Sídliště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  plaňanského horizontu nejsou příliš známa 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–   </a:t>
            </a:r>
            <a:r>
              <a:rPr lang="cs-CZ" sz="2000" b="1" dirty="0"/>
              <a:t>zahloubené chaty obdélného půdorysu  </a:t>
            </a:r>
            <a:endParaRPr lang="cs-CZ" sz="2000" b="1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–   Keltové i Germáni si vybírali shodné sídlištní polohy 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–   Plaňany, Mlékojedy, Praha-Běchovice</a:t>
            </a:r>
          </a:p>
          <a:p>
            <a:pPr marL="0" indent="0" algn="just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ea typeface="Times New Roman" panose="02020603050405020304" pitchFamily="18" charset="0"/>
              </a:rPr>
              <a:t>  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Pohřebiště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–   pouze jednotlivé hroby na pohřebištích 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–   žárové hroby:  popelnicové, jámové s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mirodary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000" dirty="0">
                <a:ea typeface="Times New Roman" panose="02020603050405020304" pitchFamily="18" charset="0"/>
              </a:rPr>
              <a:t>          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   na kterých se pohřbívá i v dalších obdobích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M:   hroby bojovníků s kopím případně vzácně s mečí (Stehelčeves)</a:t>
            </a:r>
          </a:p>
          <a:p>
            <a:pPr marL="0" indent="0" algn="just"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Ž:     bohaté hroby žen (západní část pohřebiště v Tišicích)</a:t>
            </a:r>
          </a:p>
          <a:p>
            <a:pPr marL="0" indent="0" algn="just">
              <a:buNone/>
            </a:pPr>
            <a:endParaRPr lang="cs-CZ" alt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9493BF-F8AF-171C-4492-633CB15F3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85" y="720832"/>
            <a:ext cx="3066360" cy="22997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85D9C3F-62BE-BED3-1CD2-93104219B7CC}"/>
              </a:ext>
            </a:extLst>
          </p:cNvPr>
          <p:cNvSpPr txBox="1"/>
          <p:nvPr/>
        </p:nvSpPr>
        <p:spPr>
          <a:xfrm>
            <a:off x="8596046" y="3098735"/>
            <a:ext cx="35959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A</a:t>
            </a:r>
            <a:r>
              <a:rPr lang="cs-CZ" dirty="0"/>
              <a:t> - pozdní latén/časná doba římská, </a:t>
            </a:r>
            <a:r>
              <a:rPr lang="cs-CZ" b="1" dirty="0"/>
              <a:t>B</a:t>
            </a:r>
            <a:r>
              <a:rPr lang="cs-CZ" dirty="0"/>
              <a:t> - doba římská a doba stěhování národů, </a:t>
            </a:r>
            <a:r>
              <a:rPr lang="cs-CZ" b="1" dirty="0"/>
              <a:t>C</a:t>
            </a:r>
            <a:r>
              <a:rPr lang="cs-CZ" dirty="0"/>
              <a:t> - pozdní doba římská a doba stěhování národů, </a:t>
            </a:r>
            <a:r>
              <a:rPr lang="cs-CZ" b="1" dirty="0"/>
              <a:t>B2</a:t>
            </a:r>
            <a:r>
              <a:rPr lang="cs-CZ" dirty="0"/>
              <a:t> a </a:t>
            </a:r>
            <a:r>
              <a:rPr lang="cs-CZ" b="1" dirty="0"/>
              <a:t>C2</a:t>
            </a:r>
            <a:r>
              <a:rPr lang="cs-CZ" dirty="0"/>
              <a:t> se vstupní šíjí.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3738</Words>
  <Application>Microsoft Office PowerPoint</Application>
  <PresentationFormat>Širokoúhlá obrazovka</PresentationFormat>
  <Paragraphs>387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Motiv Office</vt:lpstr>
      <vt:lpstr>Základy archeologie </vt:lpstr>
      <vt:lpstr>                                                                       Periodizace</vt:lpstr>
      <vt:lpstr>Prezentace aplikace PowerPoint</vt:lpstr>
      <vt:lpstr>                             Římské provincie</vt:lpstr>
      <vt:lpstr>                                                Expanze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             Horizont Marobudovy říše                               B1:  10/8 př.n.l.  –  20/30 n.l.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Horizont markomanských válek                              B/C:  150/160  -  180/200  (přechodný st.)</vt:lpstr>
      <vt:lpstr>Prezentace aplikace PowerPoint</vt:lpstr>
      <vt:lpstr>Prezentace aplikace PowerPoint</vt:lpstr>
      <vt:lpstr>Prezentace aplikace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Mladší doba římská                                                     C:  180/200 – 380/400   </vt:lpstr>
      <vt:lpstr>                                                            Pozdní doba římská                                                                      300/320 – 380/400       </vt:lpstr>
      <vt:lpstr>                                                                                                          Doba stěhování národů                                                                       D1  380/400 – 410/ 420  (přechodný stupeň) </vt:lpstr>
      <vt:lpstr>            Ucho hunského kotle                         1. pol. 5. stol.</vt:lpstr>
      <vt:lpstr>Prezentace aplikace PowerPoint</vt:lpstr>
      <vt:lpstr>                Hunové</vt:lpstr>
      <vt:lpstr>                       Doba stěhování národů                                                                   1. pol. 5. stol. </vt:lpstr>
      <vt:lpstr>Prezentace aplikace PowerPoint</vt:lpstr>
      <vt:lpstr>                  Herulové                 </vt:lpstr>
      <vt:lpstr>Prezentace aplikace PowerPoint</vt:lpstr>
      <vt:lpstr>                         Langobardi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archeologie</dc:title>
  <dc:creator>Kuklova</dc:creator>
  <cp:lastModifiedBy>tym0001</cp:lastModifiedBy>
  <cp:revision>30</cp:revision>
  <dcterms:created xsi:type="dcterms:W3CDTF">2021-01-30T11:25:45Z</dcterms:created>
  <dcterms:modified xsi:type="dcterms:W3CDTF">2025-04-30T09:04:42Z</dcterms:modified>
</cp:coreProperties>
</file>