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5" r:id="rId4"/>
    <p:sldId id="274" r:id="rId5"/>
    <p:sldId id="258" r:id="rId6"/>
    <p:sldId id="257" r:id="rId7"/>
    <p:sldId id="260" r:id="rId8"/>
    <p:sldId id="262" r:id="rId9"/>
    <p:sldId id="261" r:id="rId10"/>
    <p:sldId id="270" r:id="rId11"/>
    <p:sldId id="267" r:id="rId12"/>
    <p:sldId id="264" r:id="rId13"/>
    <p:sldId id="268" r:id="rId14"/>
    <p:sldId id="265" r:id="rId15"/>
    <p:sldId id="269" r:id="rId16"/>
    <p:sldId id="272" r:id="rId17"/>
    <p:sldId id="280" r:id="rId18"/>
    <p:sldId id="278" r:id="rId19"/>
    <p:sldId id="279" r:id="rId20"/>
    <p:sldId id="276" r:id="rId21"/>
    <p:sldId id="281" r:id="rId22"/>
    <p:sldId id="282" r:id="rId23"/>
    <p:sldId id="283" r:id="rId24"/>
    <p:sldId id="284" r:id="rId25"/>
    <p:sldId id="288" r:id="rId26"/>
    <p:sldId id="289" r:id="rId27"/>
    <p:sldId id="271" r:id="rId28"/>
    <p:sldId id="285" r:id="rId29"/>
    <p:sldId id="287" r:id="rId30"/>
    <p:sldId id="277" r:id="rId31"/>
    <p:sldId id="290" r:id="rId32"/>
    <p:sldId id="291" r:id="rId33"/>
    <p:sldId id="292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7620F5-FF51-45A0-9099-17BA9A01F28E}" v="1229" dt="2021-03-08T15:21:57.1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62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215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830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8030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14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92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0335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51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973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53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0439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598738-320E-454C-9DF3-F025ECD494B8}" type="datetimeFigureOut">
              <a:rPr lang="cs-CZ" smtClean="0"/>
              <a:t>03.03.2025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21F52-EF44-4329-8FCA-644C947CABD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92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T%C3%ADryns" TargetMode="External"/><Relationship Id="rId2" Type="http://schemas.openxmlformats.org/officeDocument/2006/relationships/hyperlink" Target="https://cs.wikipedia.org/wiki/Myk%C3%A9n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s.wikipedia.org/wiki/Nestor%C5%AFv_pal%C3%A1c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Myk%C3%A9nsk%C3%A1_civilizace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s.wikipedia.org/wiki/Kyklop" TargetMode="External"/><Relationship Id="rId5" Type="http://schemas.openxmlformats.org/officeDocument/2006/relationships/hyperlink" Target="https://cs.wikipedia.org/wiki/Pausani%C3%A1s" TargetMode="External"/><Relationship Id="rId4" Type="http://schemas.openxmlformats.org/officeDocument/2006/relationships/hyperlink" Target="https://cs.wikipedia.org/wiki/Vykop%C3%A1vky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STAROVĚKÉ ŘECKO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Charakteristika</a:t>
            </a:r>
          </a:p>
        </p:txBody>
      </p:sp>
    </p:spTree>
    <p:extLst>
      <p:ext uri="{BB962C8B-B14F-4D97-AF65-F5344CB8AC3E}">
        <p14:creationId xmlns:p14="http://schemas.microsoft.com/office/powerpoint/2010/main" val="4281410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Ílias</a:t>
            </a:r>
            <a:r>
              <a:rPr lang="cs-CZ" b="1" dirty="0"/>
              <a:t> a </a:t>
            </a:r>
            <a:r>
              <a:rPr lang="cs-CZ" b="1" dirty="0" err="1"/>
              <a:t>Odysseia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- víceméně větší epické celky, přednášené na dvorech za zvuků hudebních nástrojů, sjednoceny v jeden celek geniálním básníkem – teorie min. dvou autorů</a:t>
            </a:r>
          </a:p>
          <a:p>
            <a:r>
              <a:rPr lang="cs-CZ" dirty="0"/>
              <a:t>Doba postupného vzniku od doby trójské války až po dobu Homérovu, reminiscence i na dobu mykénskou</a:t>
            </a:r>
          </a:p>
          <a:p>
            <a:r>
              <a:rPr lang="cs-CZ" dirty="0"/>
              <a:t>písemné zaznamenání za tyrana </a:t>
            </a:r>
            <a:r>
              <a:rPr lang="cs-CZ" dirty="0" err="1"/>
              <a:t>Peisistrata</a:t>
            </a:r>
            <a:r>
              <a:rPr lang="cs-CZ" dirty="0"/>
              <a:t> v Athénách v 6. st. př. n. l.</a:t>
            </a:r>
          </a:p>
          <a:p>
            <a:r>
              <a:rPr lang="cs-CZ" dirty="0"/>
              <a:t> inspirací pro Vergiliovu Aeneidu</a:t>
            </a:r>
          </a:p>
          <a:p>
            <a:r>
              <a:rPr lang="cs-CZ" dirty="0"/>
              <a:t>historickým pramenem  v konfrontaci s jinými materiály</a:t>
            </a:r>
          </a:p>
          <a:p>
            <a:r>
              <a:rPr lang="cs-CZ" dirty="0"/>
              <a:t>v ČJ Kronika </a:t>
            </a:r>
            <a:r>
              <a:rPr lang="cs-CZ" dirty="0" err="1"/>
              <a:t>trajánská</a:t>
            </a:r>
            <a:r>
              <a:rPr lang="cs-CZ" dirty="0"/>
              <a:t>, první tištěná kniha</a:t>
            </a:r>
          </a:p>
        </p:txBody>
      </p:sp>
    </p:spTree>
    <p:extLst>
      <p:ext uri="{BB962C8B-B14F-4D97-AF65-F5344CB8AC3E}">
        <p14:creationId xmlns:p14="http://schemas.microsoft.com/office/powerpoint/2010/main" val="1067860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Ilias a </a:t>
            </a:r>
            <a:r>
              <a:rPr lang="cs-CZ" dirty="0" err="1"/>
              <a:t>Odysseia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ÍLIAS</a:t>
            </a:r>
          </a:p>
          <a:p>
            <a:r>
              <a:rPr lang="cs-CZ" dirty="0"/>
              <a:t>Posledních 51 dní bojů</a:t>
            </a:r>
          </a:p>
          <a:p>
            <a:r>
              <a:rPr lang="cs-CZ" dirty="0"/>
              <a:t>Zpětná retrospektiva děje deseti let</a:t>
            </a:r>
          </a:p>
          <a:p>
            <a:r>
              <a:rPr lang="cs-CZ" dirty="0" err="1"/>
              <a:t>Menelaos</a:t>
            </a:r>
            <a:r>
              <a:rPr lang="cs-CZ" dirty="0"/>
              <a:t> (Sparta) – Helena – Paris – Hektor – </a:t>
            </a:r>
            <a:r>
              <a:rPr lang="cs-CZ" dirty="0" err="1"/>
              <a:t>Priamos</a:t>
            </a:r>
            <a:endParaRPr lang="cs-CZ" dirty="0"/>
          </a:p>
          <a:p>
            <a:r>
              <a:rPr lang="cs-CZ" dirty="0" err="1"/>
              <a:t>Agamemnon</a:t>
            </a:r>
            <a:r>
              <a:rPr lang="cs-CZ" dirty="0"/>
              <a:t> (Mykény) – Achilles – </a:t>
            </a:r>
            <a:r>
              <a:rPr lang="cs-CZ" dirty="0" err="1"/>
              <a:t>Patroklos</a:t>
            </a:r>
            <a:r>
              <a:rPr lang="cs-CZ" dirty="0"/>
              <a:t> </a:t>
            </a:r>
          </a:p>
          <a:p>
            <a:r>
              <a:rPr lang="cs-CZ" dirty="0"/>
              <a:t>Končí pohřbem </a:t>
            </a:r>
            <a:r>
              <a:rPr lang="cs-CZ" dirty="0" err="1"/>
              <a:t>Patrokla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ODYSSEIA</a:t>
            </a:r>
          </a:p>
          <a:p>
            <a:r>
              <a:rPr lang="cs-CZ" dirty="0"/>
              <a:t>- dvě linie – putování Odyssea a jeho druhů domů, na Ithaku; putování Odysseova syna </a:t>
            </a:r>
            <a:r>
              <a:rPr lang="cs-CZ" dirty="0" err="1"/>
              <a:t>Télemacha</a:t>
            </a:r>
            <a:r>
              <a:rPr lang="cs-CZ" dirty="0"/>
              <a:t> hledajícího svého otce + Penelopé na Ithace</a:t>
            </a:r>
          </a:p>
          <a:p>
            <a:r>
              <a:rPr lang="cs-CZ" dirty="0"/>
              <a:t>Posledních 41 dní, tj. opět děj 10 let líčen zpětně – vyprávění králi </a:t>
            </a:r>
            <a:r>
              <a:rPr lang="cs-CZ" dirty="0" err="1"/>
              <a:t>Fajáků</a:t>
            </a:r>
            <a:r>
              <a:rPr lang="cs-CZ" dirty="0"/>
              <a:t> (</a:t>
            </a:r>
            <a:r>
              <a:rPr lang="cs-CZ" dirty="0" err="1"/>
              <a:t>Polyfemos</a:t>
            </a:r>
            <a:r>
              <a:rPr lang="cs-CZ" dirty="0"/>
              <a:t>, </a:t>
            </a:r>
            <a:r>
              <a:rPr lang="cs-CZ" dirty="0" err="1"/>
              <a:t>Kirké</a:t>
            </a:r>
            <a:r>
              <a:rPr lang="cs-CZ" dirty="0"/>
              <a:t>, Skylla, Charybda)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5174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400" b="1" dirty="0"/>
              <a:t>Homérské inspirace</a:t>
            </a:r>
            <a:br>
              <a:rPr lang="cs-CZ" b="1" dirty="0"/>
            </a:br>
            <a:r>
              <a:rPr lang="cs-CZ" sz="2000" dirty="0"/>
              <a:t>Antika? Zajděte do kina, přečtěte román …  Praha 2006</a:t>
            </a:r>
            <a:br>
              <a:rPr lang="cs-CZ" sz="2000" dirty="0"/>
            </a:br>
            <a:r>
              <a:rPr lang="cs-CZ" sz="2000" dirty="0"/>
              <a:t>(K. Vymětalová: </a:t>
            </a:r>
            <a:r>
              <a:rPr lang="cs-CZ" sz="2000" dirty="0" err="1"/>
              <a:t>Trója</a:t>
            </a:r>
            <a:r>
              <a:rPr lang="cs-CZ" sz="2000" dirty="0"/>
              <a:t> aneb co zbylo z homérských hrdinů)</a:t>
            </a:r>
            <a:br>
              <a:rPr lang="cs-CZ" dirty="0"/>
            </a:b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3" r="10423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 err="1"/>
              <a:t>Simpsonovi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731" y="2486682"/>
            <a:ext cx="20383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087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Objevení </a:t>
            </a:r>
            <a:r>
              <a:rPr lang="cs-CZ" dirty="0" err="1"/>
              <a:t>Tróje</a:t>
            </a:r>
            <a:br>
              <a:rPr lang="cs-CZ" dirty="0"/>
            </a:br>
            <a:r>
              <a:rPr lang="cs-CZ" dirty="0"/>
              <a:t>Heinrich a Sofie </a:t>
            </a:r>
            <a:r>
              <a:rPr lang="cs-CZ" dirty="0" err="1"/>
              <a:t>Schliemannovi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110" y="2090057"/>
            <a:ext cx="3500844" cy="4086905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156" y="1825625"/>
            <a:ext cx="2907688" cy="4351338"/>
          </a:xfrm>
        </p:spPr>
      </p:pic>
    </p:spTree>
    <p:extLst>
      <p:ext uri="{BB962C8B-B14F-4D97-AF65-F5344CB8AC3E}">
        <p14:creationId xmlns:p14="http://schemas.microsoft.com/office/powerpoint/2010/main" val="1324837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Trója</a:t>
            </a:r>
            <a:r>
              <a:rPr lang="cs-CZ" dirty="0"/>
              <a:t> (</a:t>
            </a:r>
            <a:r>
              <a:rPr lang="cs-CZ" dirty="0" err="1"/>
              <a:t>Ílion</a:t>
            </a:r>
            <a:r>
              <a:rPr lang="cs-CZ" dirty="0"/>
              <a:t>, pahorek </a:t>
            </a:r>
            <a:r>
              <a:rPr lang="cs-CZ"/>
              <a:t>Hissarlik</a:t>
            </a:r>
            <a:endParaRPr lang="cs-CZ" dirty="0"/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103" y="2259874"/>
            <a:ext cx="3004457" cy="360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44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„Priamův poklad“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531" y="2076993"/>
            <a:ext cx="3762103" cy="3513909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371" y="2076993"/>
            <a:ext cx="3735978" cy="3513909"/>
          </a:xfrm>
        </p:spPr>
      </p:pic>
    </p:spTree>
    <p:extLst>
      <p:ext uri="{BB962C8B-B14F-4D97-AF65-F5344CB8AC3E}">
        <p14:creationId xmlns:p14="http://schemas.microsoft.com/office/powerpoint/2010/main" val="1217293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Homér v umění</a:t>
            </a: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593" y="2141837"/>
            <a:ext cx="3760936" cy="3764691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730" y="2141838"/>
            <a:ext cx="3962400" cy="3764692"/>
          </a:xfrm>
        </p:spPr>
      </p:pic>
    </p:spTree>
    <p:extLst>
      <p:ext uri="{BB962C8B-B14F-4D97-AF65-F5344CB8AC3E}">
        <p14:creationId xmlns:p14="http://schemas.microsoft.com/office/powerpoint/2010/main" val="2967042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390ED2-EB3D-4297-A501-D9ED92154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Písemné prameny (mimo Homéra)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DD07C8-0177-402F-854F-AA6B4BD8E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Tabulky z </a:t>
            </a:r>
            <a:r>
              <a:rPr lang="cs-CZ" dirty="0" err="1"/>
              <a:t>Knóssu</a:t>
            </a:r>
            <a:r>
              <a:rPr lang="cs-CZ" dirty="0"/>
              <a:t> (do smrti </a:t>
            </a:r>
            <a:r>
              <a:rPr lang="cs-CZ" dirty="0" err="1"/>
              <a:t>Evance</a:t>
            </a:r>
            <a:r>
              <a:rPr lang="cs-CZ" dirty="0"/>
              <a:t> 1941 nepublikovány)</a:t>
            </a:r>
          </a:p>
          <a:p>
            <a:r>
              <a:rPr lang="cs-CZ" dirty="0"/>
              <a:t>1939 výzkumy Američana C. W. </a:t>
            </a:r>
            <a:r>
              <a:rPr lang="cs-CZ" dirty="0" err="1"/>
              <a:t>Blegena</a:t>
            </a:r>
            <a:r>
              <a:rPr lang="cs-CZ" dirty="0"/>
              <a:t> v Pylu – tabulky – největší počet (600)</a:t>
            </a:r>
          </a:p>
          <a:p>
            <a:r>
              <a:rPr lang="cs-CZ" dirty="0"/>
              <a:t>Lineární písmo B, rozluštěno (</a:t>
            </a:r>
            <a:r>
              <a:rPr lang="cs-CZ" dirty="0" err="1"/>
              <a:t>Chadwick</a:t>
            </a:r>
            <a:r>
              <a:rPr lang="cs-CZ" dirty="0"/>
              <a:t>, </a:t>
            </a:r>
            <a:r>
              <a:rPr lang="cs-CZ" dirty="0" err="1"/>
              <a:t>Ventris</a:t>
            </a:r>
            <a:r>
              <a:rPr lang="cs-CZ" dirty="0"/>
              <a:t>), poč. 50. let</a:t>
            </a:r>
          </a:p>
          <a:p>
            <a:r>
              <a:rPr lang="cs-CZ" dirty="0"/>
              <a:t>Historie řeckého jazyka tak posunuta o 600 let zpět, z 800 do 1400 př.</a:t>
            </a:r>
          </a:p>
        </p:txBody>
      </p:sp>
    </p:spTree>
    <p:extLst>
      <p:ext uri="{BB962C8B-B14F-4D97-AF65-F5344CB8AC3E}">
        <p14:creationId xmlns:p14="http://schemas.microsoft.com/office/powerpoint/2010/main" val="8913894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32DE3F-DC27-42B9-B0D9-2C599EC5F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Mykénská kultura</a:t>
            </a:r>
            <a:br>
              <a:rPr lang="cs-CZ" dirty="0"/>
            </a:br>
            <a:r>
              <a:rPr lang="cs-CZ" dirty="0" err="1"/>
              <a:t>kultura</a:t>
            </a:r>
            <a:r>
              <a:rPr lang="cs-CZ" dirty="0"/>
              <a:t> pozdní doby bronzové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F8D82-AC9A-4FB7-AED1-473323A2A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Centra - paláce:</a:t>
            </a:r>
          </a:p>
          <a:p>
            <a:pPr marL="0" indent="0">
              <a:buNone/>
            </a:pPr>
            <a:r>
              <a:rPr lang="cs-CZ" dirty="0"/>
              <a:t>    	na </a:t>
            </a:r>
            <a:r>
              <a:rPr lang="cs-CZ" dirty="0" err="1"/>
              <a:t>Peloponnésu</a:t>
            </a:r>
            <a:r>
              <a:rPr lang="cs-CZ" dirty="0"/>
              <a:t> Mykény, </a:t>
            </a:r>
            <a:r>
              <a:rPr lang="cs-CZ" dirty="0" err="1"/>
              <a:t>Pylos</a:t>
            </a:r>
            <a:r>
              <a:rPr lang="cs-CZ" dirty="0"/>
              <a:t>,, </a:t>
            </a:r>
            <a:r>
              <a:rPr lang="cs-CZ" dirty="0" err="1"/>
              <a:t>Argos</a:t>
            </a:r>
            <a:r>
              <a:rPr lang="cs-CZ" dirty="0"/>
              <a:t>, </a:t>
            </a:r>
            <a:r>
              <a:rPr lang="cs-CZ" dirty="0" err="1"/>
              <a:t>Tíryns</a:t>
            </a:r>
            <a:r>
              <a:rPr lang="cs-CZ" dirty="0"/>
              <a:t> (oblast </a:t>
            </a:r>
            <a:r>
              <a:rPr lang="cs-CZ" dirty="0" err="1"/>
              <a:t>Messénie</a:t>
            </a:r>
            <a:r>
              <a:rPr lang="cs-CZ" dirty="0"/>
              <a:t> ,</a:t>
            </a:r>
            <a:r>
              <a:rPr lang="cs-CZ" dirty="0" err="1"/>
              <a:t>Argolidy</a:t>
            </a:r>
            <a:r>
              <a:rPr lang="cs-CZ" dirty="0"/>
              <a:t>) XXXX ne ve Spartě</a:t>
            </a:r>
          </a:p>
          <a:p>
            <a:pPr marL="0" indent="0">
              <a:buNone/>
            </a:pPr>
            <a:r>
              <a:rPr lang="cs-CZ" dirty="0"/>
              <a:t>	v </a:t>
            </a:r>
            <a:r>
              <a:rPr lang="cs-CZ" dirty="0" err="1"/>
              <a:t>Attice</a:t>
            </a:r>
            <a:r>
              <a:rPr lang="cs-CZ" dirty="0"/>
              <a:t> Akropolis v Athénách</a:t>
            </a:r>
          </a:p>
          <a:p>
            <a:pPr marL="0" indent="0">
              <a:buNone/>
            </a:pPr>
            <a:r>
              <a:rPr lang="cs-CZ" dirty="0"/>
              <a:t>       rozloha mykénských států ve shodě s horopisným utvářením jednotlivých částí řecké pevniny</a:t>
            </a:r>
          </a:p>
          <a:p>
            <a:r>
              <a:rPr lang="cs-CZ" dirty="0"/>
              <a:t>S výjimkou paláce v Pylu (palác krále Nestora) všechny lokality v době zániku pevnostmi</a:t>
            </a:r>
          </a:p>
          <a:p>
            <a:endParaRPr lang="cs-CZ" dirty="0"/>
          </a:p>
          <a:p>
            <a:r>
              <a:rPr lang="cs-CZ" dirty="0"/>
              <a:t>Nejde o odnož </a:t>
            </a:r>
            <a:r>
              <a:rPr lang="cs-CZ" dirty="0" err="1"/>
              <a:t>mínojské</a:t>
            </a:r>
            <a:r>
              <a:rPr lang="cs-CZ" dirty="0"/>
              <a:t> kultury – jiná kultura, lidé jiného etnického původu</a:t>
            </a:r>
          </a:p>
          <a:p>
            <a:r>
              <a:rPr lang="cs-CZ" dirty="0"/>
              <a:t>Největší rozvoj 14.-13. st. Př.,  v době úpadku </a:t>
            </a:r>
            <a:r>
              <a:rPr lang="cs-CZ" dirty="0" err="1"/>
              <a:t>mínojské</a:t>
            </a:r>
            <a:r>
              <a:rPr lang="cs-CZ" dirty="0"/>
              <a:t> civilizace</a:t>
            </a:r>
          </a:p>
          <a:p>
            <a:r>
              <a:rPr lang="cs-CZ" dirty="0"/>
              <a:t>Mykénské osídlení nalezeno i na ostrovech v Egejském moři (Kréta, Rhodos, Samos, </a:t>
            </a:r>
            <a:r>
              <a:rPr lang="cs-CZ" dirty="0" err="1"/>
              <a:t>Mélos</a:t>
            </a:r>
            <a:r>
              <a:rPr lang="cs-CZ" dirty="0"/>
              <a:t>, Délos, Naxos)</a:t>
            </a:r>
          </a:p>
          <a:p>
            <a:r>
              <a:rPr lang="cs-CZ" b="1" dirty="0"/>
              <a:t>Otázka státu </a:t>
            </a:r>
            <a:r>
              <a:rPr lang="cs-CZ" b="1" dirty="0" err="1"/>
              <a:t>Achijjawa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   doložen  na 23 chetitských tabulkách</a:t>
            </a:r>
          </a:p>
          <a:p>
            <a:pPr marL="0" indent="0">
              <a:buNone/>
            </a:pPr>
            <a:r>
              <a:rPr lang="cs-CZ" dirty="0"/>
              <a:t>   nejistá lokalizace – u Z pobřeží MA (Rhodos???)</a:t>
            </a:r>
          </a:p>
          <a:p>
            <a:pPr marL="0" indent="0">
              <a:buNone/>
            </a:pPr>
            <a:r>
              <a:rPr lang="cs-CZ" dirty="0"/>
              <a:t>   svědectví od pol. 14. do 2. pol. 13. st. př.</a:t>
            </a:r>
          </a:p>
        </p:txBody>
      </p:sp>
    </p:spTree>
    <p:extLst>
      <p:ext uri="{BB962C8B-B14F-4D97-AF65-F5344CB8AC3E}">
        <p14:creationId xmlns:p14="http://schemas.microsoft.com/office/powerpoint/2010/main" val="1922975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238403-E1D0-480B-8697-C3F98B741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H. </a:t>
            </a:r>
            <a:r>
              <a:rPr lang="cs-CZ" dirty="0" err="1"/>
              <a:t>Schliemann</a:t>
            </a:r>
            <a:r>
              <a:rPr lang="cs-CZ" dirty="0"/>
              <a:t> a mykénská kultura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A0E6AB-071C-489B-8166-3877F6058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Sídlo mytického velitele řeckých vojsk před </a:t>
            </a:r>
            <a:r>
              <a:rPr lang="cs-CZ" dirty="0" err="1"/>
              <a:t>Trójou</a:t>
            </a:r>
            <a:r>
              <a:rPr lang="cs-CZ" dirty="0"/>
              <a:t> </a:t>
            </a:r>
            <a:r>
              <a:rPr lang="cs-CZ" dirty="0" err="1"/>
              <a:t>Agamemnona</a:t>
            </a:r>
            <a:r>
              <a:rPr lang="cs-CZ" dirty="0"/>
              <a:t> == pojmenování pro kulturu</a:t>
            </a:r>
          </a:p>
          <a:p>
            <a:r>
              <a:rPr lang="cs-CZ" dirty="0"/>
              <a:t>1874 vykopávky (po </a:t>
            </a:r>
            <a:r>
              <a:rPr lang="cs-CZ" dirty="0" err="1"/>
              <a:t>Tróji</a:t>
            </a:r>
            <a:r>
              <a:rPr lang="cs-CZ" dirty="0"/>
              <a:t>) – objev hrobového okruhu A (inspirován </a:t>
            </a:r>
            <a:r>
              <a:rPr lang="cs-CZ" dirty="0" err="1"/>
              <a:t>Pausániem</a:t>
            </a:r>
            <a:r>
              <a:rPr lang="cs-CZ" dirty="0"/>
              <a:t>, Cesta po Řecku)</a:t>
            </a:r>
          </a:p>
          <a:p>
            <a:r>
              <a:rPr lang="cs-CZ" dirty="0"/>
              <a:t>Z archeologického hlediska Mykény nejdůležitější</a:t>
            </a:r>
          </a:p>
          <a:p>
            <a:r>
              <a:rPr lang="cs-CZ" dirty="0"/>
              <a:t>1884 s Wilhelmem </a:t>
            </a:r>
            <a:r>
              <a:rPr lang="cs-CZ" dirty="0" err="1"/>
              <a:t>Dőrpfeldem</a:t>
            </a:r>
            <a:r>
              <a:rPr lang="cs-CZ" dirty="0"/>
              <a:t> do </a:t>
            </a:r>
            <a:r>
              <a:rPr lang="cs-CZ" dirty="0" err="1"/>
              <a:t>Tíryntu</a:t>
            </a:r>
            <a:r>
              <a:rPr lang="cs-CZ" dirty="0"/>
              <a:t>, 15 km od Mykén</a:t>
            </a:r>
          </a:p>
          <a:p>
            <a:endParaRPr lang="cs-CZ" dirty="0"/>
          </a:p>
          <a:p>
            <a:r>
              <a:rPr lang="cs-CZ" dirty="0"/>
              <a:t>Výzkumy i po 2. sv. válce – </a:t>
            </a:r>
            <a:r>
              <a:rPr lang="cs-CZ" dirty="0" err="1"/>
              <a:t>Schliemannův</a:t>
            </a:r>
            <a:r>
              <a:rPr lang="cs-CZ" dirty="0"/>
              <a:t> okruh A součástí většího pohřebiště vně hradeb – hrobový okruh B</a:t>
            </a:r>
          </a:p>
          <a:p>
            <a:r>
              <a:rPr lang="cs-CZ" dirty="0"/>
              <a:t>Opevnění z doby kol. 1250 př., Lví brána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9262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1E2178-6049-4FB4-B257-2E1CC0928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Řecko - mapa</a:t>
            </a:r>
          </a:p>
        </p:txBody>
      </p:sp>
      <p:pic>
        <p:nvPicPr>
          <p:cNvPr id="1026" name="Picture 2" descr="Zobrazit zdrojový obrázek">
            <a:extLst>
              <a:ext uri="{FF2B5EF4-FFF2-40B4-BE49-F238E27FC236}">
                <a16:creationId xmlns:a16="http://schemas.microsoft.com/office/drawing/2014/main" id="{7FE5694A-680C-4DF7-8F81-44FC23F863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95" y="2298291"/>
            <a:ext cx="419693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lezený obrázek pro ancient greece geographic setting">
            <a:extLst>
              <a:ext uri="{FF2B5EF4-FFF2-40B4-BE49-F238E27FC236}">
                <a16:creationId xmlns:a16="http://schemas.microsoft.com/office/drawing/2014/main" id="{1138218E-D55D-4A99-AB71-793A78E41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298291"/>
            <a:ext cx="419693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54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58CAE643-3AAD-4E70-A4C0-D1E7F0873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Mykény – hrobový okruh A</a:t>
            </a:r>
          </a:p>
        </p:txBody>
      </p:sp>
      <p:pic>
        <p:nvPicPr>
          <p:cNvPr id="3074" name="Picture 2" descr="Nalezený obrázek pro mycenaean civilization">
            <a:extLst>
              <a:ext uri="{FF2B5EF4-FFF2-40B4-BE49-F238E27FC236}">
                <a16:creationId xmlns:a16="http://schemas.microsoft.com/office/drawing/2014/main" id="{8175EB50-01DE-481D-B32F-B3C3300D4F25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68" y="2139696"/>
            <a:ext cx="4498848" cy="389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alezený obrázek pro mycenaean civilization">
            <a:extLst>
              <a:ext uri="{FF2B5EF4-FFF2-40B4-BE49-F238E27FC236}">
                <a16:creationId xmlns:a16="http://schemas.microsoft.com/office/drawing/2014/main" id="{A74A62DF-0D6F-4893-87C1-A1E5882BD31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586" y="2139696"/>
            <a:ext cx="4907277" cy="3895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140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909C0-6056-4E3C-923D-79902FD0F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9FB890-E29D-47C5-A662-DBB3B8569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Paláce centry vlády i ekonomického a správního života -</a:t>
            </a:r>
          </a:p>
          <a:p>
            <a:r>
              <a:rPr lang="cs-CZ" dirty="0"/>
              <a:t>Jsou opevněny, kyklopské hradby (délka 3 km, š= 6 m, v = 3 m) </a:t>
            </a:r>
          </a:p>
          <a:p>
            <a:r>
              <a:rPr lang="cs-CZ" dirty="0"/>
              <a:t>centrem </a:t>
            </a:r>
            <a:r>
              <a:rPr lang="cs-CZ" dirty="0" err="1"/>
              <a:t>megaron</a:t>
            </a:r>
            <a:r>
              <a:rPr lang="cs-CZ" dirty="0"/>
              <a:t> = </a:t>
            </a:r>
          </a:p>
          <a:p>
            <a:r>
              <a:rPr lang="cs-CZ" dirty="0"/>
              <a:t>Patriarchální otroctví (hl. ženy)</a:t>
            </a:r>
          </a:p>
          <a:p>
            <a:r>
              <a:rPr lang="cs-CZ" dirty="0" err="1"/>
              <a:t>redistributivní</a:t>
            </a:r>
            <a:r>
              <a:rPr lang="cs-CZ" dirty="0"/>
              <a:t> hospodářství – palácové záznamy (</a:t>
            </a:r>
            <a:r>
              <a:rPr lang="cs-CZ" dirty="0" err="1"/>
              <a:t>Pylos</a:t>
            </a:r>
            <a:r>
              <a:rPr lang="cs-CZ" dirty="0"/>
              <a:t>), křehkost palácového systému</a:t>
            </a:r>
          </a:p>
          <a:p>
            <a:pPr marL="0" indent="0">
              <a:buNone/>
            </a:pPr>
            <a:r>
              <a:rPr lang="cs-CZ" dirty="0"/>
              <a:t>   dvojí charakter redistribuce (a) daňový odvod; b) odměna pro státní administrativu, kněží a vojsko)</a:t>
            </a:r>
          </a:p>
          <a:p>
            <a:r>
              <a:rPr lang="cs-CZ" dirty="0"/>
              <a:t>základem zemědělství a chov dobytka</a:t>
            </a:r>
          </a:p>
          <a:p>
            <a:r>
              <a:rPr lang="cs-CZ" dirty="0"/>
              <a:t>Nádhera paláců XXX omezenost teritoria</a:t>
            </a:r>
          </a:p>
          <a:p>
            <a:r>
              <a:rPr lang="cs-CZ" dirty="0"/>
              <a:t>rozvinuté řemeslo a obchod == obchodní kontakty s Egyptem, </a:t>
            </a:r>
            <a:r>
              <a:rPr lang="cs-CZ" dirty="0" err="1"/>
              <a:t>syropalestinskou</a:t>
            </a:r>
            <a:r>
              <a:rPr lang="cs-CZ" dirty="0"/>
              <a:t> oblastí, Malou Asií, nálezy i v Itálii</a:t>
            </a:r>
          </a:p>
          <a:p>
            <a:r>
              <a:rPr lang="cs-CZ" dirty="0"/>
              <a:t>Zdroj bohatství – pozemkový majetek, kořist z výprav</a:t>
            </a:r>
          </a:p>
          <a:p>
            <a:r>
              <a:rPr lang="cs-CZ" dirty="0"/>
              <a:t>Vývoz: olej, víno, hliněné zásobnice, zbraně, šperky, textilie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1438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9CC80A-8245-41CD-83E2-AD6E0F3B2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3BC562-256E-4DA4-8429-F235F1EF3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čele každého království vladař = </a:t>
            </a:r>
            <a:r>
              <a:rPr lang="cs-CZ" dirty="0" err="1"/>
              <a:t>wanax</a:t>
            </a:r>
            <a:endParaRPr lang="cs-CZ" dirty="0"/>
          </a:p>
          <a:p>
            <a:r>
              <a:rPr lang="cs-CZ" dirty="0"/>
              <a:t>Pozdější označení </a:t>
            </a:r>
            <a:r>
              <a:rPr lang="cs-CZ" dirty="0" err="1"/>
              <a:t>basileos</a:t>
            </a:r>
            <a:r>
              <a:rPr lang="cs-CZ" dirty="0"/>
              <a:t> z </a:t>
            </a:r>
            <a:r>
              <a:rPr lang="cs-CZ" dirty="0" err="1"/>
              <a:t>kwasileus</a:t>
            </a:r>
            <a:r>
              <a:rPr lang="cs-CZ" dirty="0"/>
              <a:t> = úředník lokálního významu</a:t>
            </a:r>
          </a:p>
          <a:p>
            <a:r>
              <a:rPr lang="cs-CZ" dirty="0"/>
              <a:t>Členové družiny krále</a:t>
            </a:r>
          </a:p>
          <a:p>
            <a:r>
              <a:rPr lang="cs-CZ" dirty="0"/>
              <a:t>Správci ve správních okrscích (v Pylu 16) – velcí pozemkoví vlastníci, horní vrstva svobodného obyvatelstva (</a:t>
            </a:r>
            <a:r>
              <a:rPr lang="cs-CZ" dirty="0" err="1"/>
              <a:t>dámos</a:t>
            </a:r>
            <a:r>
              <a:rPr lang="cs-CZ" dirty="0"/>
              <a:t> = démos)</a:t>
            </a:r>
          </a:p>
          <a:p>
            <a:r>
              <a:rPr lang="cs-CZ" dirty="0"/>
              <a:t>Osoby závislého postavení</a:t>
            </a:r>
          </a:p>
          <a:p>
            <a:r>
              <a:rPr lang="cs-CZ" dirty="0"/>
              <a:t>Zbytky předřeckého obyvatelstva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04505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AF99A8-0DD6-467C-9533-0C3C4B98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Bartoněk, Antonín: Zlaté Mykény, s. 140</a:t>
            </a:r>
            <a:br>
              <a:rPr lang="cs-CZ" dirty="0"/>
            </a:br>
            <a:r>
              <a:rPr lang="cs-CZ" dirty="0"/>
              <a:t>význam slova </a:t>
            </a:r>
            <a:r>
              <a:rPr lang="cs-CZ" dirty="0" err="1"/>
              <a:t>basileus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584196-AD3F-4403-B7C5-38952302B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„Rozdíl mezi mykénským a pozdějším významem slova </a:t>
            </a:r>
            <a:r>
              <a:rPr lang="cs-CZ" dirty="0" err="1"/>
              <a:t>basileos</a:t>
            </a:r>
            <a:r>
              <a:rPr lang="cs-CZ" dirty="0"/>
              <a:t> odráží velmi dobře skutečnost, že se politická moc, která byla v mykénské době soustředěna do rukou menšího počtu </a:t>
            </a:r>
            <a:r>
              <a:rPr lang="cs-CZ" dirty="0" err="1"/>
              <a:t>wanaktů</a:t>
            </a:r>
            <a:r>
              <a:rPr lang="cs-CZ" dirty="0"/>
              <a:t>, roztříštila po pádu mykénské civilizace mezi značný počet místních vládců, pro jejichž označování se mezitím ujalo slovo </a:t>
            </a:r>
            <a:r>
              <a:rPr lang="cs-CZ" dirty="0" err="1"/>
              <a:t>basileus</a:t>
            </a:r>
            <a:r>
              <a:rPr lang="cs-CZ" dirty="0"/>
              <a:t>, a když pak někteří z </a:t>
            </a:r>
            <a:r>
              <a:rPr lang="cs-CZ" dirty="0" err="1"/>
              <a:t>basileů</a:t>
            </a:r>
            <a:r>
              <a:rPr lang="cs-CZ" dirty="0"/>
              <a:t> rozšířili svou moc na větší území, nastal u tohoto slova prudký významový vzestup. Výraz </a:t>
            </a:r>
            <a:r>
              <a:rPr lang="cs-CZ" dirty="0" err="1"/>
              <a:t>wanax</a:t>
            </a:r>
            <a:r>
              <a:rPr lang="cs-CZ" dirty="0"/>
              <a:t> naproti tomu z politického života vymizel, stejně jako z něho s pádem mykénské civilizace zmizela osoba, kterou označoval.</a:t>
            </a:r>
          </a:p>
        </p:txBody>
      </p:sp>
    </p:spTree>
    <p:extLst>
      <p:ext uri="{BB962C8B-B14F-4D97-AF65-F5344CB8AC3E}">
        <p14:creationId xmlns:p14="http://schemas.microsoft.com/office/powerpoint/2010/main" val="29496313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76B0F1-8110-4081-9A9B-5803F48F3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Palác v Mykénách</a:t>
            </a:r>
          </a:p>
        </p:txBody>
      </p:sp>
      <p:pic>
        <p:nvPicPr>
          <p:cNvPr id="1026" name="Picture 2" descr="Mykénský hrad: Místo, kde Agamemnon přišel o život | Magazín Radynacestu.cz">
            <a:extLst>
              <a:ext uri="{FF2B5EF4-FFF2-40B4-BE49-F238E27FC236}">
                <a16:creationId xmlns:a16="http://schemas.microsoft.com/office/drawing/2014/main" id="{3FB3F7C4-FEA6-4EF8-910A-57BDD1274A6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ykénský hrad: Místo, kde Agamemnon přišel o život | Magazín Radynacestu.cz">
            <a:extLst>
              <a:ext uri="{FF2B5EF4-FFF2-40B4-BE49-F238E27FC236}">
                <a16:creationId xmlns:a16="http://schemas.microsoft.com/office/drawing/2014/main" id="{71E29A79-A6B0-4C2A-8AED-81E599B5005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20676"/>
            <a:ext cx="5181600" cy="236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700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E8B97F-E8F3-4070-9776-E1BA5DBDE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Charakteristika paláce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141BA-6633-44A8-BA48-25A09D946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Na vyvýšeném místě</a:t>
            </a:r>
          </a:p>
          <a:p>
            <a:r>
              <a:rPr lang="cs-CZ" dirty="0"/>
              <a:t>Později opevněn</a:t>
            </a:r>
          </a:p>
          <a:p>
            <a:r>
              <a:rPr lang="cs-CZ" dirty="0"/>
              <a:t>Má hl. obranný charakter (kyklopské zdi, studna)</a:t>
            </a:r>
          </a:p>
          <a:p>
            <a:r>
              <a:rPr lang="cs-CZ" dirty="0"/>
              <a:t>Centrem </a:t>
            </a:r>
            <a:r>
              <a:rPr lang="cs-CZ" dirty="0" err="1"/>
              <a:t>megaron</a:t>
            </a:r>
            <a:endParaRPr lang="cs-CZ" dirty="0"/>
          </a:p>
          <a:p>
            <a:r>
              <a:rPr lang="cs-CZ" dirty="0"/>
              <a:t>Oproti Krétě malý dvůr</a:t>
            </a:r>
          </a:p>
          <a:p>
            <a:r>
              <a:rPr lang="cs-CZ" dirty="0"/>
              <a:t>Soukromé i hospodářské místnosti</a:t>
            </a:r>
          </a:p>
          <a:p>
            <a:r>
              <a:rPr lang="cs-CZ" dirty="0"/>
              <a:t>Méně rozlehlé</a:t>
            </a:r>
          </a:p>
          <a:p>
            <a:r>
              <a:rPr lang="cs-CZ" dirty="0"/>
              <a:t>Vliv Kréty na freskové výzdobě (XXX válečnické scény) – menší umělecká úroveň, luxusní vybavení</a:t>
            </a:r>
          </a:p>
        </p:txBody>
      </p:sp>
    </p:spTree>
    <p:extLst>
      <p:ext uri="{BB962C8B-B14F-4D97-AF65-F5344CB8AC3E}">
        <p14:creationId xmlns:p14="http://schemas.microsoft.com/office/powerpoint/2010/main" val="1551837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1E38A-7B73-4ADE-8660-82E04A43B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Megaron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E45297-D962-489E-8115-FB32D0C6B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ústřední stavba hradu. </a:t>
            </a:r>
            <a:endParaRPr lang="cs-CZ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megarony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se nalezly v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2" tooltip="Mykény"/>
              </a:rPr>
              <a:t>Mykénách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cs-CZ" b="0" i="0" u="none" strike="noStrike" dirty="0" err="1">
                <a:effectLst/>
                <a:latin typeface="Arial" panose="020B0604020202020204" pitchFamily="34" charset="0"/>
                <a:hlinkClick r:id="rId3" tooltip="Tíryns"/>
              </a:rPr>
              <a:t>Tíryntu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nebo v tzv.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4" tooltip="Nestorův palác"/>
              </a:rPr>
              <a:t>Nestorově paláci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 Pylu. </a:t>
            </a: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Podélné stěny vybíhaly dopředu (tzv.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anty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a tvořily krytou předsíň, před vchodem byly dva sloupy. Uprostřed hlavního prostoru (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naos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) bylo kruhové ohniště, obložené kameny, a kolem něho čtyři sloupy. Za hlavním prostorem mohla být ještě zadní místnost.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5484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Mykénské umění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4" b="11044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cs-CZ" dirty="0"/>
              <a:t>Kyklopské stavby, hradby (Lví brána v Mykénách)</a:t>
            </a:r>
          </a:p>
          <a:p>
            <a:r>
              <a:rPr lang="cs-CZ" dirty="0"/>
              <a:t>Hrobová architektura  - Mykény (šachtové a </a:t>
            </a:r>
            <a:r>
              <a:rPr lang="cs-CZ" dirty="0" err="1"/>
              <a:t>tholové</a:t>
            </a:r>
            <a:r>
              <a:rPr lang="cs-CZ" dirty="0"/>
              <a:t> hroby – hrobky kruhového půdorysu s nepravou klenbou, </a:t>
            </a:r>
            <a:r>
              <a:rPr lang="cs-CZ" dirty="0" err="1"/>
              <a:t>Átreova</a:t>
            </a:r>
            <a:r>
              <a:rPr lang="cs-CZ" dirty="0"/>
              <a:t>, </a:t>
            </a:r>
            <a:r>
              <a:rPr lang="cs-CZ" dirty="0" err="1"/>
              <a:t>Klytaimnestřina</a:t>
            </a:r>
            <a:r>
              <a:rPr lang="cs-CZ" dirty="0"/>
              <a:t> pokladnice)) = pohřební výbava (</a:t>
            </a:r>
            <a:r>
              <a:rPr lang="cs-CZ" dirty="0" err="1"/>
              <a:t>Agamemnonova</a:t>
            </a:r>
            <a:r>
              <a:rPr lang="cs-CZ" dirty="0"/>
              <a:t> maska)</a:t>
            </a:r>
          </a:p>
          <a:p>
            <a:r>
              <a:rPr lang="cs-CZ" dirty="0"/>
              <a:t>Fresky s válečnými motivy (vliv Kréty)</a:t>
            </a:r>
          </a:p>
        </p:txBody>
      </p:sp>
    </p:spTree>
    <p:extLst>
      <p:ext uri="{BB962C8B-B14F-4D97-AF65-F5344CB8AC3E}">
        <p14:creationId xmlns:p14="http://schemas.microsoft.com/office/powerpoint/2010/main" val="4275687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3CA253-0BB3-4A67-93C9-B7C62A029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Lví brána v Mykénách</a:t>
            </a:r>
          </a:p>
        </p:txBody>
      </p:sp>
      <p:pic>
        <p:nvPicPr>
          <p:cNvPr id="2052" name="Picture 4" descr="Autore: sconosciuto Titolo: Porta dei leoni Data: 1250 a.C. Tecnica ...">
            <a:extLst>
              <a:ext uri="{FF2B5EF4-FFF2-40B4-BE49-F238E27FC236}">
                <a16:creationId xmlns:a16="http://schemas.microsoft.com/office/drawing/2014/main" id="{4DE25FA8-CBC0-415D-A369-427E1662999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22278"/>
            <a:ext cx="5181600" cy="355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B56C13F-2039-492B-856A-F3F59179FB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Lví brána představuje jediný zachovalý příklad monumentálního sochařství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3" tooltip="Mykénská civilizace"/>
              </a:rPr>
              <a:t>mykénské kultury</a:t>
            </a:r>
            <a:endParaRPr lang="cs-CZ" u="none" strike="noStrike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zůstala stát na svém místě a nebylo ji potřeba objevovat </a:t>
            </a:r>
            <a:r>
              <a:rPr lang="cs-CZ" b="0" i="0" u="none" strike="noStrike" dirty="0">
                <a:effectLst/>
                <a:latin typeface="Arial" panose="020B0604020202020204" pitchFamily="34" charset="0"/>
                <a:hlinkClick r:id="rId4" tooltip="Vykopávky"/>
              </a:rPr>
              <a:t>vykopávkami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Díky tomu se o ni zmiňuje </a:t>
            </a:r>
            <a:r>
              <a:rPr lang="cs-CZ" b="0" i="0" u="none" strike="noStrike" dirty="0" err="1">
                <a:effectLst/>
                <a:latin typeface="Arial" panose="020B0604020202020204" pitchFamily="34" charset="0"/>
                <a:hlinkClick r:id="rId5" tooltip="Pausaniás"/>
              </a:rPr>
              <a:t>Pausaniás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ve své </a:t>
            </a:r>
            <a:r>
              <a:rPr lang="cs-CZ" b="0" i="1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Cestě po Řecku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ve 2. století n. l., tedy dávno po zániku Mykén. </a:t>
            </a: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Uvádí také, že se věřilo, že musela být postavena </a:t>
            </a:r>
            <a:r>
              <a:rPr lang="cs-CZ" b="0" i="0" u="none" strike="noStrike" dirty="0" err="1">
                <a:effectLst/>
                <a:latin typeface="Arial" panose="020B0604020202020204" pitchFamily="34" charset="0"/>
                <a:hlinkClick r:id="rId6" tooltip="Kyklop"/>
              </a:rPr>
              <a:t>kyklopy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(jednookými obry). </a:t>
            </a:r>
          </a:p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Díky </a:t>
            </a:r>
            <a:r>
              <a:rPr lang="cs-CZ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Pausániovu</a:t>
            </a:r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popisu byla Lví brána a tedy poloha Mykén znovu identifikovány v novověku a později v 19. století zde byly zahájeny archeologické průzkumy.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57173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C57F365-0176-4772-B8B2-40569460E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0"/>
            <a:ext cx="8732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509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E263F92-2085-4BD9-B6E9-EDC6B4E3C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Zeměpisná charakteristika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0E9D04E4-8C39-40BB-93FE-AEB2EFD5EF3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Hornatý povrch – problematické spojení přes vnitrozemí</a:t>
            </a:r>
          </a:p>
          <a:p>
            <a:r>
              <a:rPr lang="cs-CZ" dirty="0"/>
              <a:t>(nejvyšší horou Olymp)</a:t>
            </a:r>
          </a:p>
          <a:p>
            <a:r>
              <a:rPr lang="cs-CZ" dirty="0"/>
              <a:t>Členitost pobřeží, četné ostrovy (Kréta, Kyklady, Lemnos, Samos) – posun přístavů oproti </a:t>
            </a:r>
            <a:r>
              <a:rPr lang="cs-CZ" dirty="0" err="1"/>
              <a:t>starově</a:t>
            </a:r>
            <a:r>
              <a:rPr lang="cs-CZ" dirty="0"/>
              <a:t>-ku (např. </a:t>
            </a:r>
            <a:r>
              <a:rPr lang="cs-CZ" dirty="0" err="1"/>
              <a:t>Trója</a:t>
            </a:r>
            <a:r>
              <a:rPr lang="cs-CZ" dirty="0"/>
              <a:t>, </a:t>
            </a:r>
            <a:r>
              <a:rPr lang="cs-CZ" dirty="0" err="1"/>
              <a:t>Efesos</a:t>
            </a:r>
            <a:r>
              <a:rPr lang="cs-CZ" dirty="0"/>
              <a:t>)</a:t>
            </a:r>
          </a:p>
          <a:p>
            <a:r>
              <a:rPr lang="cs-CZ" dirty="0"/>
              <a:t>Neexistují splavné řeky</a:t>
            </a:r>
          </a:p>
          <a:p>
            <a:endParaRPr lang="cs-CZ" dirty="0"/>
          </a:p>
          <a:p>
            <a:r>
              <a:rPr lang="cs-CZ" b="1" dirty="0"/>
              <a:t>Jednotlivé části:</a:t>
            </a:r>
          </a:p>
          <a:p>
            <a:pPr marL="0" indent="0">
              <a:buNone/>
            </a:pPr>
            <a:r>
              <a:rPr lang="cs-CZ" b="1" dirty="0"/>
              <a:t>- </a:t>
            </a:r>
            <a:r>
              <a:rPr lang="cs-CZ" dirty="0"/>
              <a:t>Thesálie, </a:t>
            </a:r>
            <a:r>
              <a:rPr lang="cs-CZ" dirty="0" err="1"/>
              <a:t>Boiótie</a:t>
            </a:r>
            <a:r>
              <a:rPr lang="cs-CZ" dirty="0"/>
              <a:t> – severní Řecko</a:t>
            </a:r>
          </a:p>
          <a:p>
            <a:pPr>
              <a:buFontTx/>
              <a:buChar char="-"/>
            </a:pPr>
            <a:r>
              <a:rPr lang="cs-CZ" dirty="0" err="1"/>
              <a:t>Attika</a:t>
            </a:r>
            <a:r>
              <a:rPr lang="cs-CZ" dirty="0"/>
              <a:t> – střední Řecko</a:t>
            </a:r>
          </a:p>
          <a:p>
            <a:pPr>
              <a:buFontTx/>
              <a:buChar char="-"/>
            </a:pPr>
            <a:r>
              <a:rPr lang="cs-CZ" dirty="0"/>
              <a:t>Peloponnésos (</a:t>
            </a:r>
            <a:r>
              <a:rPr lang="cs-CZ" dirty="0" err="1"/>
              <a:t>Pelopův</a:t>
            </a:r>
            <a:r>
              <a:rPr lang="cs-CZ" dirty="0"/>
              <a:t> ostrov)</a:t>
            </a:r>
          </a:p>
          <a:p>
            <a:pPr marL="0" indent="0">
              <a:buNone/>
            </a:pPr>
            <a:r>
              <a:rPr lang="cs-CZ" dirty="0"/>
              <a:t>- Makedonie??</a:t>
            </a:r>
          </a:p>
          <a:p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D009C8A-702A-409D-8FB6-7D3F4CB355E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b="1" dirty="0"/>
              <a:t>Označení</a:t>
            </a:r>
            <a:r>
              <a:rPr lang="cs-CZ" dirty="0"/>
              <a:t>:</a:t>
            </a:r>
          </a:p>
          <a:p>
            <a:r>
              <a:rPr lang="cs-CZ" dirty="0"/>
              <a:t>Hellas = původně malá oblast v Thesálii – místní lidé </a:t>
            </a:r>
            <a:r>
              <a:rPr lang="cs-CZ" dirty="0" err="1"/>
              <a:t>Hellénes</a:t>
            </a:r>
            <a:endParaRPr lang="cs-CZ" dirty="0"/>
          </a:p>
          <a:p>
            <a:r>
              <a:rPr lang="cs-CZ" dirty="0"/>
              <a:t>(helénský XXX helenistický)</a:t>
            </a:r>
          </a:p>
          <a:p>
            <a:r>
              <a:rPr lang="cs-CZ" dirty="0"/>
              <a:t>Sami Řekové se nazývají </a:t>
            </a:r>
            <a:r>
              <a:rPr lang="cs-CZ" dirty="0" err="1"/>
              <a:t>Hellénové</a:t>
            </a:r>
            <a:r>
              <a:rPr lang="cs-CZ" dirty="0"/>
              <a:t>, </a:t>
            </a:r>
            <a:r>
              <a:rPr lang="cs-CZ" dirty="0" err="1"/>
              <a:t>Acha-jové</a:t>
            </a:r>
            <a:r>
              <a:rPr lang="cs-CZ" dirty="0"/>
              <a:t>, </a:t>
            </a:r>
            <a:r>
              <a:rPr lang="cs-CZ" dirty="0" err="1"/>
              <a:t>Danaové</a:t>
            </a:r>
            <a:r>
              <a:rPr lang="cs-CZ" dirty="0"/>
              <a:t>, </a:t>
            </a:r>
            <a:r>
              <a:rPr lang="cs-CZ" dirty="0" err="1"/>
              <a:t>Argejští</a:t>
            </a:r>
            <a:r>
              <a:rPr lang="cs-CZ" dirty="0"/>
              <a:t>)</a:t>
            </a:r>
          </a:p>
          <a:p>
            <a:r>
              <a:rPr lang="cs-CZ" dirty="0"/>
              <a:t>Římany nazývání </a:t>
            </a:r>
            <a:r>
              <a:rPr lang="cs-CZ" dirty="0" err="1"/>
              <a:t>Graeci</a:t>
            </a:r>
            <a:r>
              <a:rPr lang="cs-CZ" dirty="0"/>
              <a:t> == </a:t>
            </a:r>
            <a:r>
              <a:rPr lang="cs-CZ" dirty="0" err="1"/>
              <a:t>Graecia</a:t>
            </a:r>
            <a:r>
              <a:rPr lang="cs-CZ" dirty="0"/>
              <a:t> ==</a:t>
            </a:r>
          </a:p>
          <a:p>
            <a:r>
              <a:rPr lang="cs-CZ" dirty="0"/>
              <a:t>Řecko</a:t>
            </a:r>
          </a:p>
          <a:p>
            <a:endParaRPr lang="cs-CZ" dirty="0"/>
          </a:p>
          <a:p>
            <a:r>
              <a:rPr lang="cs-CZ" b="1" dirty="0"/>
              <a:t>Jazyk:</a:t>
            </a:r>
          </a:p>
          <a:p>
            <a:r>
              <a:rPr lang="cs-CZ" dirty="0"/>
              <a:t>Starověká řečtina – dialekty, koiné (obecná řečtina)</a:t>
            </a:r>
          </a:p>
          <a:p>
            <a:r>
              <a:rPr lang="cs-CZ" b="1" dirty="0"/>
              <a:t>Písmo:</a:t>
            </a:r>
          </a:p>
          <a:p>
            <a:r>
              <a:rPr lang="cs-CZ" dirty="0"/>
              <a:t>Lineární písmo B, od 8. sto. př. n. l. </a:t>
            </a:r>
            <a:r>
              <a:rPr lang="cs-CZ" dirty="0" err="1"/>
              <a:t>alfabéta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8594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AAEEDD-1498-48CF-AF50-976DE0BDF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Mykény, </a:t>
            </a:r>
            <a:r>
              <a:rPr lang="cs-CZ" dirty="0" err="1"/>
              <a:t>Átreova</a:t>
            </a:r>
            <a:r>
              <a:rPr lang="cs-CZ" dirty="0"/>
              <a:t> pokladnice</a:t>
            </a:r>
          </a:p>
        </p:txBody>
      </p:sp>
      <p:pic>
        <p:nvPicPr>
          <p:cNvPr id="3076" name="Picture 4" descr="Kreeta-Mükeene kunst - Kunstiajalugu gümnaasiumile">
            <a:extLst>
              <a:ext uri="{FF2B5EF4-FFF2-40B4-BE49-F238E27FC236}">
                <a16:creationId xmlns:a16="http://schemas.microsoft.com/office/drawing/2014/main" id="{E440D4F1-BA03-4183-8FF2-5578A5100BD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24538"/>
            <a:ext cx="5181600" cy="2953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rchitektura starověkého Řecka">
            <a:extLst>
              <a:ext uri="{FF2B5EF4-FFF2-40B4-BE49-F238E27FC236}">
                <a16:creationId xmlns:a16="http://schemas.microsoft.com/office/drawing/2014/main" id="{A5D5ABAE-3EE0-40FE-A108-2B7487D4E1E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12776"/>
            <a:ext cx="5181600" cy="3565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5278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94B300-44B2-406C-85A1-CD892BB9C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Tíryns</a:t>
            </a:r>
            <a:endParaRPr lang="cs-CZ" dirty="0"/>
          </a:p>
        </p:txBody>
      </p:sp>
      <p:pic>
        <p:nvPicPr>
          <p:cNvPr id="7170" name="Picture 2" descr="Tíryns | Peloponés | Řecko | MAHALO.cz">
            <a:extLst>
              <a:ext uri="{FF2B5EF4-FFF2-40B4-BE49-F238E27FC236}">
                <a16:creationId xmlns:a16="http://schemas.microsoft.com/office/drawing/2014/main" id="{9EEF93CC-B4F4-4C3B-B4D5-CFEF236E174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Tíryns | Peloponés | Řecko | MAHALO.cz">
            <a:extLst>
              <a:ext uri="{FF2B5EF4-FFF2-40B4-BE49-F238E27FC236}">
                <a16:creationId xmlns:a16="http://schemas.microsoft.com/office/drawing/2014/main" id="{7A131B68-D686-49C4-BA1E-AE1190081F0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36705"/>
            <a:ext cx="5181600" cy="3329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4317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741F4-54B7-46D1-8AC2-1B95E8CF3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Tíryns</a:t>
            </a:r>
            <a:endParaRPr lang="cs-CZ" dirty="0"/>
          </a:p>
        </p:txBody>
      </p:sp>
      <p:pic>
        <p:nvPicPr>
          <p:cNvPr id="8194" name="Picture 2" descr="Tíryns">
            <a:extLst>
              <a:ext uri="{FF2B5EF4-FFF2-40B4-BE49-F238E27FC236}">
                <a16:creationId xmlns:a16="http://schemas.microsoft.com/office/drawing/2014/main" id="{081C2A9C-4E1C-4653-927B-C4FC94357C1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5270"/>
            <a:ext cx="5181600" cy="3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- Passions et Partage .::. La civilisation Mycénienne">
            <a:extLst>
              <a:ext uri="{FF2B5EF4-FFF2-40B4-BE49-F238E27FC236}">
                <a16:creationId xmlns:a16="http://schemas.microsoft.com/office/drawing/2014/main" id="{6551F3D4-150A-4D26-9255-66A02C45AAF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625" y="1825625"/>
            <a:ext cx="32667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4461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BEA502-1DAC-475B-82F2-0C8C760E8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Důvody zániku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24FC7-44AD-4902-9807-7D6E451A2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Výstavba hradeb + výroba výzbroje ve 13. st. = větší dávky, pracovní vytížení, požadavky na materiál</a:t>
            </a:r>
          </a:p>
          <a:p>
            <a:r>
              <a:rPr lang="cs-CZ" dirty="0"/>
              <a:t>Vyčerpání půdy, i důsledku růstu obyvatelstva</a:t>
            </a:r>
          </a:p>
          <a:p>
            <a:r>
              <a:rPr lang="cs-CZ" dirty="0"/>
              <a:t>Neúroda, eroze, zátopy, sucho</a:t>
            </a:r>
          </a:p>
          <a:p>
            <a:r>
              <a:rPr lang="cs-CZ" dirty="0"/>
              <a:t>Nedostatek dovážených kovů</a:t>
            </a:r>
          </a:p>
          <a:p>
            <a:r>
              <a:rPr lang="cs-CZ" dirty="0"/>
              <a:t>Ohrožení stability z východního Středomoří – mořské národy</a:t>
            </a:r>
          </a:p>
          <a:p>
            <a:r>
              <a:rPr lang="cs-CZ" dirty="0"/>
              <a:t>V důsledku problémů i možné zesílení konfliktů mezi jednotlivými centry == nestejná doba zániku</a:t>
            </a:r>
          </a:p>
        </p:txBody>
      </p:sp>
    </p:spTree>
    <p:extLst>
      <p:ext uri="{BB962C8B-B14F-4D97-AF65-F5344CB8AC3E}">
        <p14:creationId xmlns:p14="http://schemas.microsoft.com/office/powerpoint/2010/main" val="2235662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MYKÉNSKÁ CIVILIZACE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(16. – 12. STOL. PŘ. N. L.)</a:t>
            </a:r>
          </a:p>
          <a:p>
            <a:pPr marL="342900" indent="-342900">
              <a:buFontTx/>
              <a:buChar char="-"/>
            </a:pPr>
            <a:r>
              <a:rPr lang="cs-CZ" dirty="0"/>
              <a:t>První pevninská civilizace v Evropě</a:t>
            </a:r>
          </a:p>
          <a:p>
            <a:pPr marL="342900" indent="-342900">
              <a:buFontTx/>
              <a:buChar char="-"/>
            </a:pPr>
            <a:r>
              <a:rPr lang="cs-CZ" dirty="0"/>
              <a:t>Tvůrci Řekové – </a:t>
            </a:r>
            <a:r>
              <a:rPr lang="cs-CZ" dirty="0" err="1"/>
              <a:t>Achájové</a:t>
            </a:r>
            <a:endParaRPr lang="cs-CZ" dirty="0"/>
          </a:p>
          <a:p>
            <a:pPr marL="342900" indent="-342900">
              <a:buFontTx/>
              <a:buChar char="-"/>
            </a:pPr>
            <a:r>
              <a:rPr lang="cs-CZ" dirty="0"/>
              <a:t>Původní obyvatelstvo Řecka - </a:t>
            </a:r>
            <a:r>
              <a:rPr lang="cs-CZ" dirty="0" err="1"/>
              <a:t>Pelasgové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4960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2000" y="365125"/>
            <a:ext cx="10515600" cy="1325563"/>
          </a:xfrm>
        </p:spPr>
        <p:txBody>
          <a:bodyPr/>
          <a:lstStyle/>
          <a:p>
            <a:r>
              <a:rPr lang="cs-CZ" b="1" dirty="0"/>
              <a:t>Příchod Řeků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Předřecké obyvatelstvo – neznámého etnického původu, </a:t>
            </a:r>
            <a:r>
              <a:rPr lang="cs-CZ" sz="2400" dirty="0" err="1"/>
              <a:t>Pelasgové</a:t>
            </a:r>
            <a:r>
              <a:rPr lang="cs-CZ" sz="2400" dirty="0"/>
              <a:t> (Homér), nic o něm nevíme</a:t>
            </a:r>
          </a:p>
          <a:p>
            <a:r>
              <a:rPr lang="cs-CZ" sz="2400" dirty="0"/>
              <a:t>Přelom 3./2. tis. př. n. l.  - postupný příchod řeckých kmenů z Balkánu</a:t>
            </a:r>
          </a:p>
          <a:p>
            <a:r>
              <a:rPr lang="cs-CZ" sz="2400" dirty="0"/>
              <a:t>(</a:t>
            </a:r>
            <a:r>
              <a:rPr lang="cs-CZ" sz="2400" dirty="0" err="1"/>
              <a:t>Achájové</a:t>
            </a:r>
            <a:r>
              <a:rPr lang="cs-CZ" sz="2400" dirty="0"/>
              <a:t>, </a:t>
            </a:r>
            <a:r>
              <a:rPr lang="cs-CZ" sz="2400" dirty="0" err="1"/>
              <a:t>Ionové</a:t>
            </a:r>
            <a:r>
              <a:rPr lang="cs-CZ" sz="2400" dirty="0"/>
              <a:t>, </a:t>
            </a:r>
            <a:r>
              <a:rPr lang="cs-CZ" sz="2400" dirty="0" err="1"/>
              <a:t>Aiolové</a:t>
            </a:r>
            <a:r>
              <a:rPr lang="cs-CZ" sz="2400" dirty="0"/>
              <a:t>), jako poslední ve 13. stol. př. n. l. </a:t>
            </a:r>
            <a:r>
              <a:rPr lang="cs-CZ" sz="2400" dirty="0" err="1"/>
              <a:t>Dorové</a:t>
            </a:r>
            <a:endParaRPr lang="cs-CZ" sz="2400" dirty="0"/>
          </a:p>
          <a:p>
            <a:r>
              <a:rPr lang="cs-CZ" sz="2400" dirty="0" err="1"/>
              <a:t>Achájové</a:t>
            </a:r>
            <a:r>
              <a:rPr lang="cs-CZ" sz="2400" dirty="0"/>
              <a:t> tvůrci mykénské kultury (vrcholné období 14.-13. stol., posléze zánik; , kol. 1450 př. n. l. příchod na Krétu (</a:t>
            </a:r>
            <a:r>
              <a:rPr lang="cs-CZ" sz="2400" dirty="0" err="1"/>
              <a:t>Knóssos</a:t>
            </a:r>
            <a:r>
              <a:rPr lang="cs-CZ" sz="2400" dirty="0"/>
              <a:t>)</a:t>
            </a:r>
          </a:p>
          <a:p>
            <a:r>
              <a:rPr lang="cs-CZ" sz="2400" dirty="0"/>
              <a:t>Příčiny zániku: dříve – stěhování Dórů</a:t>
            </a:r>
          </a:p>
          <a:p>
            <a:r>
              <a:rPr lang="cs-CZ" sz="2400" dirty="0"/>
              <a:t>                            nyní – stěhování mořských národů, ekonomický kolaps</a:t>
            </a:r>
          </a:p>
          <a:p>
            <a:r>
              <a:rPr lang="cs-CZ" sz="2400" dirty="0"/>
              <a:t>Příchod Dórů v závěru etapy důvodem první řecké kolonizace (ostrovy v Egejském moři, západní pobřeží Malé Asie (</a:t>
            </a:r>
            <a:r>
              <a:rPr lang="cs-CZ" sz="2400" dirty="0" err="1"/>
              <a:t>Milét</a:t>
            </a:r>
            <a:r>
              <a:rPr lang="cs-CZ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1849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Příchod Řeků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530213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Prameny</a:t>
            </a:r>
            <a:br>
              <a:rPr lang="cs-CZ" b="1" dirty="0"/>
            </a:br>
            <a:r>
              <a:rPr lang="cs-CZ" b="1" dirty="0"/>
              <a:t>Řecká abeceda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0" b="23320"/>
          <a:stretch>
            <a:fillRect/>
          </a:stretch>
        </p:blipFill>
        <p:spPr/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b="1" dirty="0"/>
              <a:t>Hmotné prameny </a:t>
            </a:r>
          </a:p>
          <a:p>
            <a:pPr marL="285750" indent="-285750">
              <a:buFontTx/>
              <a:buChar char="-"/>
            </a:pPr>
            <a:r>
              <a:rPr lang="cs-CZ" dirty="0"/>
              <a:t>archeologické výzkumy v jednotlivých lokalitách (</a:t>
            </a:r>
            <a:r>
              <a:rPr lang="cs-CZ" dirty="0" err="1"/>
              <a:t>Trója</a:t>
            </a:r>
            <a:r>
              <a:rPr lang="cs-CZ" dirty="0"/>
              <a:t> od 1871, Mykény od 1874) – Heinrich </a:t>
            </a:r>
            <a:r>
              <a:rPr lang="cs-CZ" dirty="0" err="1"/>
              <a:t>Schliemann</a:t>
            </a: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r>
              <a:rPr lang="cs-CZ" b="1" dirty="0"/>
              <a:t>Písemné prameny</a:t>
            </a:r>
          </a:p>
          <a:p>
            <a:pPr marL="285750" indent="-285750">
              <a:buFontTx/>
              <a:buChar char="-"/>
            </a:pPr>
            <a:r>
              <a:rPr lang="cs-CZ" dirty="0"/>
              <a:t>Krátkodobé záznamy hospodářského charakteru (archivy) – </a:t>
            </a:r>
            <a:r>
              <a:rPr lang="cs-CZ" dirty="0" err="1"/>
              <a:t>linerární</a:t>
            </a:r>
            <a:r>
              <a:rPr lang="cs-CZ" dirty="0"/>
              <a:t> písmo B, lokalita </a:t>
            </a:r>
            <a:r>
              <a:rPr lang="cs-CZ" dirty="0" err="1"/>
              <a:t>Pylos</a:t>
            </a:r>
            <a:r>
              <a:rPr lang="cs-CZ" dirty="0"/>
              <a:t> (archeolog </a:t>
            </a:r>
            <a:r>
              <a:rPr lang="cs-CZ" dirty="0" err="1"/>
              <a:t>Blegen</a:t>
            </a:r>
            <a:r>
              <a:rPr lang="cs-CZ" dirty="0"/>
              <a:t>), rozluštiteli </a:t>
            </a:r>
            <a:r>
              <a:rPr lang="cs-CZ" dirty="0" err="1"/>
              <a:t>Chadwick</a:t>
            </a:r>
            <a:r>
              <a:rPr lang="cs-CZ" dirty="0"/>
              <a:t> a </a:t>
            </a:r>
            <a:r>
              <a:rPr lang="cs-CZ" dirty="0" err="1"/>
              <a:t>Ventris</a:t>
            </a:r>
            <a:endParaRPr lang="cs-CZ" dirty="0"/>
          </a:p>
          <a:p>
            <a:pPr marL="285750" indent="-285750">
              <a:buFontTx/>
              <a:buChar char="-"/>
            </a:pPr>
            <a:r>
              <a:rPr lang="cs-CZ" dirty="0"/>
              <a:t>Homérovy eposy </a:t>
            </a:r>
            <a:r>
              <a:rPr lang="cs-CZ" dirty="0" err="1"/>
              <a:t>ĺlias</a:t>
            </a:r>
            <a:r>
              <a:rPr lang="cs-CZ" dirty="0"/>
              <a:t> a Odyssea</a:t>
            </a:r>
          </a:p>
        </p:txBody>
      </p:sp>
    </p:spTree>
    <p:extLst>
      <p:ext uri="{BB962C8B-B14F-4D97-AF65-F5344CB8AC3E}">
        <p14:creationId xmlns:p14="http://schemas.microsoft.com/office/powerpoint/2010/main" val="60053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5200" y="851517"/>
            <a:ext cx="4855430" cy="146177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Mýty k Mykénám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65200" y="2470248"/>
            <a:ext cx="4048344" cy="3536236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/>
              <a:t>Pelops == </a:t>
            </a:r>
            <a:r>
              <a:rPr lang="en-US" sz="1100" dirty="0" err="1"/>
              <a:t>Peloponnésos</a:t>
            </a:r>
            <a:r>
              <a:rPr lang="en-US" sz="1100" dirty="0"/>
              <a:t> (syn </a:t>
            </a:r>
            <a:r>
              <a:rPr lang="en-US" sz="1100" dirty="0" err="1"/>
              <a:t>lýdského</a:t>
            </a:r>
            <a:r>
              <a:rPr lang="en-US" sz="1100" dirty="0"/>
              <a:t> </a:t>
            </a:r>
            <a:r>
              <a:rPr lang="en-US" sz="1100" dirty="0" err="1"/>
              <a:t>krále</a:t>
            </a:r>
            <a:r>
              <a:rPr lang="en-US" sz="1100" dirty="0"/>
              <a:t> </a:t>
            </a:r>
            <a:r>
              <a:rPr lang="en-US" sz="1100" dirty="0" err="1"/>
              <a:t>Tantala;élidský</a:t>
            </a:r>
            <a:r>
              <a:rPr lang="en-US" sz="1100" dirty="0"/>
              <a:t>  </a:t>
            </a:r>
            <a:r>
              <a:rPr lang="en-US" sz="1100" dirty="0" err="1"/>
              <a:t>král</a:t>
            </a:r>
            <a:r>
              <a:rPr lang="en-US" sz="1100" dirty="0"/>
              <a:t> </a:t>
            </a:r>
            <a:r>
              <a:rPr lang="en-US" sz="1100" dirty="0" err="1"/>
              <a:t>Oinomaos</a:t>
            </a:r>
            <a:r>
              <a:rPr lang="en-US" sz="1100" dirty="0"/>
              <a:t> a </a:t>
            </a:r>
            <a:r>
              <a:rPr lang="en-US" sz="1100" dirty="0" err="1"/>
              <a:t>jeho</a:t>
            </a:r>
            <a:r>
              <a:rPr lang="en-US" sz="1100" dirty="0"/>
              <a:t> </a:t>
            </a:r>
            <a:r>
              <a:rPr lang="en-US" sz="1100" dirty="0" err="1"/>
              <a:t>dcera</a:t>
            </a:r>
            <a:r>
              <a:rPr lang="en-US" sz="1100" dirty="0"/>
              <a:t> </a:t>
            </a:r>
            <a:r>
              <a:rPr lang="en-US" sz="1100" dirty="0" err="1"/>
              <a:t>Hippodameia</a:t>
            </a:r>
            <a:r>
              <a:rPr lang="en-US" sz="1100" dirty="0"/>
              <a:t>; </a:t>
            </a:r>
            <a:r>
              <a:rPr lang="en-US" sz="1100" dirty="0" err="1"/>
              <a:t>děti</a:t>
            </a:r>
            <a:r>
              <a:rPr lang="en-US" sz="1100" dirty="0"/>
              <a:t> </a:t>
            </a:r>
            <a:r>
              <a:rPr lang="en-US" sz="1100" dirty="0" err="1"/>
              <a:t>Átreus</a:t>
            </a:r>
            <a:r>
              <a:rPr lang="en-US" sz="1100" dirty="0"/>
              <a:t> – </a:t>
            </a:r>
            <a:r>
              <a:rPr lang="en-US" sz="1100" dirty="0" err="1"/>
              <a:t>otec</a:t>
            </a:r>
            <a:r>
              <a:rPr lang="en-US" sz="1100" dirty="0"/>
              <a:t> </a:t>
            </a:r>
            <a:r>
              <a:rPr lang="en-US" sz="1100" dirty="0" err="1"/>
              <a:t>Agamemnóna</a:t>
            </a:r>
            <a:r>
              <a:rPr lang="en-US" sz="1100" dirty="0"/>
              <a:t> a </a:t>
            </a:r>
            <a:r>
              <a:rPr lang="en-US" sz="1100" dirty="0" err="1"/>
              <a:t>Thyestés</a:t>
            </a:r>
            <a:r>
              <a:rPr lang="en-US" sz="1100" dirty="0"/>
              <a:t>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/>
              <a:t>Héraklés</a:t>
            </a:r>
            <a:r>
              <a:rPr lang="en-US" sz="1100" dirty="0"/>
              <a:t> – 12 </a:t>
            </a:r>
            <a:r>
              <a:rPr lang="en-US" sz="1100" dirty="0" err="1"/>
              <a:t>prací</a:t>
            </a: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/>
              <a:t>Agamemnón</a:t>
            </a:r>
            <a:r>
              <a:rPr lang="en-US" sz="1100" dirty="0"/>
              <a:t> a </a:t>
            </a:r>
            <a:r>
              <a:rPr lang="en-US" sz="1100" dirty="0" err="1"/>
              <a:t>Klytaimnéstra</a:t>
            </a:r>
            <a:r>
              <a:rPr lang="en-US" sz="1100" dirty="0"/>
              <a:t> – </a:t>
            </a:r>
            <a:r>
              <a:rPr lang="en-US" sz="1100" dirty="0" err="1"/>
              <a:t>kál</a:t>
            </a:r>
            <a:r>
              <a:rPr lang="en-US" sz="1100" dirty="0"/>
              <a:t> v </a:t>
            </a:r>
            <a:r>
              <a:rPr lang="en-US" sz="1100" dirty="0" err="1"/>
              <a:t>Mykénách</a:t>
            </a:r>
            <a:r>
              <a:rPr lang="en-US" sz="1100" dirty="0"/>
              <a:t>, </a:t>
            </a:r>
            <a:r>
              <a:rPr lang="en-US" sz="1100" dirty="0" err="1"/>
              <a:t>bratr</a:t>
            </a:r>
            <a:r>
              <a:rPr lang="en-US" sz="1100" dirty="0"/>
              <a:t> </a:t>
            </a:r>
            <a:r>
              <a:rPr lang="en-US" sz="1100" dirty="0" err="1"/>
              <a:t>Ménelaa</a:t>
            </a:r>
            <a:r>
              <a:rPr lang="en-US" sz="1100" dirty="0"/>
              <a:t>, </a:t>
            </a:r>
            <a:r>
              <a:rPr lang="en-US" sz="1100" dirty="0" err="1"/>
              <a:t>krále</a:t>
            </a:r>
            <a:r>
              <a:rPr lang="en-US" sz="1100" dirty="0"/>
              <a:t> </a:t>
            </a:r>
            <a:r>
              <a:rPr lang="en-US" sz="1100" dirty="0" err="1"/>
              <a:t>ve</a:t>
            </a:r>
            <a:r>
              <a:rPr lang="en-US" sz="1100" dirty="0"/>
              <a:t> </a:t>
            </a:r>
            <a:r>
              <a:rPr lang="en-US" sz="1100" dirty="0" err="1"/>
              <a:t>Spartě</a:t>
            </a:r>
            <a:r>
              <a:rPr lang="en-US" sz="1100" dirty="0"/>
              <a:t>, a </a:t>
            </a:r>
            <a:r>
              <a:rPr lang="en-US" sz="1100" dirty="0" err="1"/>
              <a:t>jeho</a:t>
            </a:r>
            <a:r>
              <a:rPr lang="en-US" sz="1100" dirty="0"/>
              <a:t> </a:t>
            </a:r>
            <a:r>
              <a:rPr lang="en-US" sz="1100" dirty="0" err="1"/>
              <a:t>žena</a:t>
            </a: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/>
              <a:t>Orestés</a:t>
            </a:r>
            <a:r>
              <a:rPr lang="en-US" sz="1100" dirty="0"/>
              <a:t> a Elektra – </a:t>
            </a:r>
            <a:r>
              <a:rPr lang="en-US" sz="1100" dirty="0" err="1"/>
              <a:t>děti</a:t>
            </a:r>
            <a:r>
              <a:rPr lang="en-US" sz="1100" dirty="0"/>
              <a:t> </a:t>
            </a:r>
            <a:r>
              <a:rPr lang="en-US" sz="1100" dirty="0" err="1"/>
              <a:t>Agamemnóna</a:t>
            </a:r>
            <a:r>
              <a:rPr lang="en-US" sz="1100" dirty="0"/>
              <a:t> a </a:t>
            </a:r>
            <a:r>
              <a:rPr lang="en-US" sz="1100" dirty="0" err="1"/>
              <a:t>Klytaimnéstry</a:t>
            </a: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/>
              <a:t>Tyto</a:t>
            </a:r>
            <a:r>
              <a:rPr lang="en-US" sz="1100" dirty="0"/>
              <a:t> </a:t>
            </a:r>
            <a:r>
              <a:rPr lang="en-US" sz="1100" dirty="0" err="1"/>
              <a:t>mýty</a:t>
            </a:r>
            <a:r>
              <a:rPr lang="en-US" sz="1100" dirty="0"/>
              <a:t> </a:t>
            </a:r>
            <a:r>
              <a:rPr lang="en-US" sz="1100" dirty="0" err="1"/>
              <a:t>často</a:t>
            </a:r>
            <a:r>
              <a:rPr lang="en-US" sz="1100" dirty="0"/>
              <a:t> </a:t>
            </a:r>
            <a:r>
              <a:rPr lang="en-US" sz="1100" dirty="0" err="1"/>
              <a:t>námětem</a:t>
            </a:r>
            <a:r>
              <a:rPr lang="en-US" sz="1100" dirty="0"/>
              <a:t> </a:t>
            </a:r>
            <a:r>
              <a:rPr lang="en-US" sz="1100" dirty="0" err="1"/>
              <a:t>divadelních</a:t>
            </a:r>
            <a:r>
              <a:rPr lang="en-US" sz="1100" dirty="0"/>
              <a:t> </a:t>
            </a:r>
            <a:r>
              <a:rPr lang="en-US" sz="1100" dirty="0" err="1"/>
              <a:t>představení</a:t>
            </a:r>
            <a:r>
              <a:rPr lang="en-US" sz="1100" dirty="0"/>
              <a:t> - </a:t>
            </a:r>
            <a:r>
              <a:rPr lang="en-US" sz="1100" dirty="0" err="1"/>
              <a:t>tragédií</a:t>
            </a:r>
            <a:endParaRPr lang="en-US" sz="1100" dirty="0"/>
          </a:p>
        </p:txBody>
      </p:sp>
      <p:pic>
        <p:nvPicPr>
          <p:cNvPr id="2052" name="Picture 4" descr="Nalezený obrázek pro heracles greek mythology">
            <a:extLst>
              <a:ext uri="{FF2B5EF4-FFF2-40B4-BE49-F238E27FC236}">
                <a16:creationId xmlns:a16="http://schemas.microsoft.com/office/drawing/2014/main" id="{2A60A7CE-FA04-4891-BEF7-3A2236FEF715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0231"/>
          <a:stretch/>
        </p:blipFill>
        <p:spPr bwMode="auto">
          <a:xfrm>
            <a:off x="6096000" y="996764"/>
            <a:ext cx="2397514" cy="2161236"/>
          </a:xfrm>
          <a:custGeom>
            <a:avLst/>
            <a:gdLst/>
            <a:ahLst/>
            <a:cxnLst/>
            <a:rect l="l" t="t" r="r" b="b"/>
            <a:pathLst>
              <a:path w="2397514" h="2161236">
                <a:moveTo>
                  <a:pt x="684017" y="0"/>
                </a:moveTo>
                <a:cubicBezTo>
                  <a:pt x="1715801" y="0"/>
                  <a:pt x="1715801" y="0"/>
                  <a:pt x="1715801" y="0"/>
                </a:cubicBezTo>
                <a:cubicBezTo>
                  <a:pt x="1768004" y="0"/>
                  <a:pt x="1835562" y="37478"/>
                  <a:pt x="1863198" y="84326"/>
                </a:cubicBezTo>
                <a:cubicBezTo>
                  <a:pt x="2379089" y="993169"/>
                  <a:pt x="2379089" y="993169"/>
                  <a:pt x="2379089" y="993169"/>
                </a:cubicBezTo>
                <a:cubicBezTo>
                  <a:pt x="2403656" y="1043140"/>
                  <a:pt x="2403656" y="1118096"/>
                  <a:pt x="2379089" y="1168068"/>
                </a:cubicBezTo>
                <a:cubicBezTo>
                  <a:pt x="1863198" y="2076910"/>
                  <a:pt x="1863198" y="2076910"/>
                  <a:pt x="1863198" y="2076910"/>
                </a:cubicBezTo>
                <a:cubicBezTo>
                  <a:pt x="1835562" y="2123759"/>
                  <a:pt x="1768004" y="2161236"/>
                  <a:pt x="1715801" y="2161236"/>
                </a:cubicBezTo>
                <a:lnTo>
                  <a:pt x="684017" y="2161236"/>
                </a:lnTo>
                <a:cubicBezTo>
                  <a:pt x="628744" y="2161236"/>
                  <a:pt x="561187" y="2123759"/>
                  <a:pt x="536621" y="2076910"/>
                </a:cubicBezTo>
                <a:cubicBezTo>
                  <a:pt x="20729" y="1168068"/>
                  <a:pt x="20729" y="1168068"/>
                  <a:pt x="20729" y="1168068"/>
                </a:cubicBezTo>
                <a:cubicBezTo>
                  <a:pt x="-6909" y="1118096"/>
                  <a:pt x="-6909" y="1043140"/>
                  <a:pt x="20729" y="993169"/>
                </a:cubicBezTo>
                <a:cubicBezTo>
                  <a:pt x="536621" y="84326"/>
                  <a:pt x="536621" y="84326"/>
                  <a:pt x="536621" y="84326"/>
                </a:cubicBezTo>
                <a:cubicBezTo>
                  <a:pt x="561187" y="37478"/>
                  <a:pt x="628744" y="0"/>
                  <a:pt x="68401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2" b="2303"/>
          <a:stretch/>
        </p:blipFill>
        <p:spPr>
          <a:xfrm>
            <a:off x="6063774" y="996764"/>
            <a:ext cx="6274683" cy="5769796"/>
          </a:xfrm>
          <a:custGeom>
            <a:avLst/>
            <a:gdLst/>
            <a:ahLst/>
            <a:cxnLst/>
            <a:rect l="l" t="t" r="r" b="b"/>
            <a:pathLst>
              <a:path w="6274683" h="4597738">
                <a:moveTo>
                  <a:pt x="373676" y="2507768"/>
                </a:moveTo>
                <a:cubicBezTo>
                  <a:pt x="937335" y="2507768"/>
                  <a:pt x="937335" y="2507768"/>
                  <a:pt x="937335" y="2507768"/>
                </a:cubicBezTo>
                <a:cubicBezTo>
                  <a:pt x="965853" y="2507768"/>
                  <a:pt x="1002759" y="2527661"/>
                  <a:pt x="1017857" y="2552528"/>
                </a:cubicBezTo>
                <a:cubicBezTo>
                  <a:pt x="1299687" y="3034940"/>
                  <a:pt x="1299687" y="3034940"/>
                  <a:pt x="1299687" y="3034940"/>
                </a:cubicBezTo>
                <a:cubicBezTo>
                  <a:pt x="1313107" y="3061464"/>
                  <a:pt x="1313107" y="3101250"/>
                  <a:pt x="1299687" y="3127775"/>
                </a:cubicBezTo>
                <a:cubicBezTo>
                  <a:pt x="1017857" y="3610186"/>
                  <a:pt x="1017857" y="3610186"/>
                  <a:pt x="1017857" y="3610186"/>
                </a:cubicBezTo>
                <a:cubicBezTo>
                  <a:pt x="1002759" y="3635053"/>
                  <a:pt x="965853" y="3654946"/>
                  <a:pt x="937335" y="3654946"/>
                </a:cubicBezTo>
                <a:lnTo>
                  <a:pt x="373676" y="3654946"/>
                </a:lnTo>
                <a:cubicBezTo>
                  <a:pt x="343480" y="3654946"/>
                  <a:pt x="306574" y="3635053"/>
                  <a:pt x="293153" y="3610186"/>
                </a:cubicBezTo>
                <a:cubicBezTo>
                  <a:pt x="11324" y="3127775"/>
                  <a:pt x="11324" y="3127775"/>
                  <a:pt x="11324" y="3127775"/>
                </a:cubicBezTo>
                <a:cubicBezTo>
                  <a:pt x="-3774" y="3101250"/>
                  <a:pt x="-3774" y="3061464"/>
                  <a:pt x="11324" y="3034940"/>
                </a:cubicBezTo>
                <a:cubicBezTo>
                  <a:pt x="293153" y="2552528"/>
                  <a:pt x="293153" y="2552528"/>
                  <a:pt x="293153" y="2552528"/>
                </a:cubicBezTo>
                <a:cubicBezTo>
                  <a:pt x="306574" y="2527661"/>
                  <a:pt x="343480" y="2507768"/>
                  <a:pt x="373676" y="2507768"/>
                </a:cubicBezTo>
                <a:close/>
                <a:moveTo>
                  <a:pt x="2963165" y="0"/>
                </a:moveTo>
                <a:lnTo>
                  <a:pt x="3100668" y="0"/>
                </a:lnTo>
                <a:cubicBezTo>
                  <a:pt x="4782082" y="0"/>
                  <a:pt x="4782082" y="0"/>
                  <a:pt x="4782082" y="0"/>
                </a:cubicBezTo>
                <a:cubicBezTo>
                  <a:pt x="4896379" y="0"/>
                  <a:pt x="5044296" y="79730"/>
                  <a:pt x="5104806" y="179392"/>
                </a:cubicBezTo>
                <a:cubicBezTo>
                  <a:pt x="6234342" y="2112834"/>
                  <a:pt x="6234342" y="2112834"/>
                  <a:pt x="6234342" y="2112834"/>
                </a:cubicBezTo>
                <a:cubicBezTo>
                  <a:pt x="6288131" y="2219140"/>
                  <a:pt x="6288131" y="2378598"/>
                  <a:pt x="6234342" y="2484906"/>
                </a:cubicBezTo>
                <a:cubicBezTo>
                  <a:pt x="5104806" y="4418346"/>
                  <a:pt x="5104806" y="4418346"/>
                  <a:pt x="5104806" y="4418346"/>
                </a:cubicBezTo>
                <a:cubicBezTo>
                  <a:pt x="5044296" y="4518010"/>
                  <a:pt x="4896379" y="4597738"/>
                  <a:pt x="4782082" y="4597738"/>
                </a:cubicBezTo>
                <a:lnTo>
                  <a:pt x="2523007" y="4597738"/>
                </a:lnTo>
                <a:cubicBezTo>
                  <a:pt x="2401986" y="4597738"/>
                  <a:pt x="2254071" y="4518010"/>
                  <a:pt x="2200284" y="4418346"/>
                </a:cubicBezTo>
                <a:cubicBezTo>
                  <a:pt x="1070747" y="2484906"/>
                  <a:pt x="1070747" y="2484906"/>
                  <a:pt x="1070747" y="2484906"/>
                </a:cubicBezTo>
                <a:cubicBezTo>
                  <a:pt x="1010234" y="2378598"/>
                  <a:pt x="1010234" y="2219140"/>
                  <a:pt x="1070747" y="2112834"/>
                </a:cubicBezTo>
                <a:cubicBezTo>
                  <a:pt x="1141343" y="1991994"/>
                  <a:pt x="1207527" y="1878706"/>
                  <a:pt x="1269574" y="1772499"/>
                </a:cubicBezTo>
                <a:lnTo>
                  <a:pt x="1354552" y="1627041"/>
                </a:lnTo>
                <a:lnTo>
                  <a:pt x="2423436" y="1627041"/>
                </a:lnTo>
                <a:cubicBezTo>
                  <a:pt x="2482091" y="1627041"/>
                  <a:pt x="2557999" y="1586126"/>
                  <a:pt x="2589052" y="1534980"/>
                </a:cubicBezTo>
                <a:cubicBezTo>
                  <a:pt x="2589052" y="1534980"/>
                  <a:pt x="2589052" y="1534980"/>
                  <a:pt x="3168709" y="542774"/>
                </a:cubicBezTo>
                <a:cubicBezTo>
                  <a:pt x="3196312" y="488219"/>
                  <a:pt x="3196312" y="406388"/>
                  <a:pt x="3168709" y="351833"/>
                </a:cubicBezTo>
                <a:cubicBezTo>
                  <a:pt x="3168709" y="351833"/>
                  <a:pt x="3168709" y="351833"/>
                  <a:pt x="2980349" y="294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605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Homér, 8. st. př. n. l.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244" y="744583"/>
            <a:ext cx="3435341" cy="5116467"/>
          </a:xfrm>
        </p:spPr>
      </p:pic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Tx/>
              <a:buChar char="-"/>
            </a:pPr>
            <a:r>
              <a:rPr lang="cs-CZ" dirty="0"/>
              <a:t>Nejstarší známý řecký epický básník</a:t>
            </a:r>
          </a:p>
          <a:p>
            <a:pPr marL="285750" indent="-285750">
              <a:buFontTx/>
              <a:buChar char="-"/>
            </a:pPr>
            <a:r>
              <a:rPr lang="cs-CZ" dirty="0"/>
              <a:t>Autor eposů </a:t>
            </a:r>
            <a:r>
              <a:rPr lang="cs-CZ" dirty="0" err="1"/>
              <a:t>Ílias</a:t>
            </a:r>
            <a:r>
              <a:rPr lang="cs-CZ" dirty="0"/>
              <a:t> a </a:t>
            </a:r>
            <a:r>
              <a:rPr lang="cs-CZ" dirty="0" err="1"/>
              <a:t>Odysseia</a:t>
            </a:r>
            <a:r>
              <a:rPr lang="cs-CZ" dirty="0"/>
              <a:t> – cíl: oslava hrdinských činů slavných aristokratických předků</a:t>
            </a:r>
          </a:p>
          <a:p>
            <a:pPr marL="285750" indent="-285750">
              <a:buFontTx/>
              <a:buChar char="-"/>
            </a:pPr>
            <a:r>
              <a:rPr lang="cs-CZ" dirty="0"/>
              <a:t>Básně všeobecným majetkem Řeků</a:t>
            </a:r>
          </a:p>
          <a:p>
            <a:pPr marL="285750" indent="-285750">
              <a:buFontTx/>
              <a:buChar char="-"/>
            </a:pPr>
            <a:r>
              <a:rPr lang="cs-CZ" dirty="0"/>
              <a:t>Nejednotnost názorů na Homéra, místo jeho narození (sedm měst), život apod. již ve starověku</a:t>
            </a:r>
          </a:p>
          <a:p>
            <a:pPr marL="285750" indent="-285750">
              <a:buFontTx/>
              <a:buChar char="-"/>
            </a:pPr>
            <a:r>
              <a:rPr lang="cs-CZ" dirty="0"/>
              <a:t>V 19. a 20. stol. spor o tzv. homérskou otázku (autorství, způsob vzniku..)</a:t>
            </a:r>
          </a:p>
          <a:p>
            <a:pPr marL="285750" indent="-285750">
              <a:buFontTx/>
              <a:buChar char="-"/>
            </a:pPr>
            <a:r>
              <a:rPr lang="cs-CZ" dirty="0"/>
              <a:t>Dnes: vzniku eposů předchází staletý vývoj ústní poezie s množstvím odstavců a formulí děděných po generace, spjaty volně s určitými tematickými prvky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720121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1657</Words>
  <Application>Microsoft Office PowerPoint</Application>
  <PresentationFormat>Širokoúhlá obrazovka</PresentationFormat>
  <Paragraphs>170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Motiv Office</vt:lpstr>
      <vt:lpstr>STAROVĚKÉ ŘECKO</vt:lpstr>
      <vt:lpstr>Řecko - mapa</vt:lpstr>
      <vt:lpstr>Zeměpisná charakteristika</vt:lpstr>
      <vt:lpstr>MYKÉNSKÁ CIVILIZACE</vt:lpstr>
      <vt:lpstr>Příchod Řeků</vt:lpstr>
      <vt:lpstr>Příchod Řeků</vt:lpstr>
      <vt:lpstr>Prameny Řecká abeceda</vt:lpstr>
      <vt:lpstr>Mýty k Mykénám</vt:lpstr>
      <vt:lpstr>Homér, 8. st. př. n. l.</vt:lpstr>
      <vt:lpstr>Ílias a Odysseia</vt:lpstr>
      <vt:lpstr>Ilias a Odysseia</vt:lpstr>
      <vt:lpstr>Homérské inspirace Antika? Zajděte do kina, přečtěte román …  Praha 2006 (K. Vymětalová: Trója aneb co zbylo z homérských hrdinů) </vt:lpstr>
      <vt:lpstr>Objevení Tróje Heinrich a Sofie Schliemannovi</vt:lpstr>
      <vt:lpstr>Trója (Ílion, pahorek Hissarlik</vt:lpstr>
      <vt:lpstr>„Priamův poklad“</vt:lpstr>
      <vt:lpstr>Homér v umění</vt:lpstr>
      <vt:lpstr>Písemné prameny (mimo Homéra)</vt:lpstr>
      <vt:lpstr>Mykénská kultura kultura pozdní doby bronzové</vt:lpstr>
      <vt:lpstr>H. Schliemann a mykénská kultura</vt:lpstr>
      <vt:lpstr>Mykény – hrobový okruh A</vt:lpstr>
      <vt:lpstr>Ekonomika</vt:lpstr>
      <vt:lpstr>Společnost</vt:lpstr>
      <vt:lpstr>Bartoněk, Antonín: Zlaté Mykény, s. 140 význam slova basileus</vt:lpstr>
      <vt:lpstr>Palác v Mykénách</vt:lpstr>
      <vt:lpstr>Charakteristika paláce</vt:lpstr>
      <vt:lpstr>Megaron</vt:lpstr>
      <vt:lpstr>Mykénské umění</vt:lpstr>
      <vt:lpstr>Lví brána v Mykénách</vt:lpstr>
      <vt:lpstr>Prezentace aplikace PowerPoint</vt:lpstr>
      <vt:lpstr>Mykény, Átreova pokladnice</vt:lpstr>
      <vt:lpstr>Tíryns</vt:lpstr>
      <vt:lpstr>Tíryns</vt:lpstr>
      <vt:lpstr>Důvody zániku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STAROVĚKÉ ŘECKO</dc:title>
  <dc:creator>Karla Vymětalová</dc:creator>
  <cp:lastModifiedBy>admin</cp:lastModifiedBy>
  <cp:revision>15</cp:revision>
  <dcterms:created xsi:type="dcterms:W3CDTF">2021-03-08T15:13:36Z</dcterms:created>
  <dcterms:modified xsi:type="dcterms:W3CDTF">2025-03-03T13:13:57Z</dcterms:modified>
</cp:coreProperties>
</file>