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67" r:id="rId4"/>
    <p:sldId id="265" r:id="rId5"/>
    <p:sldId id="282" r:id="rId6"/>
    <p:sldId id="262" r:id="rId7"/>
    <p:sldId id="289" r:id="rId8"/>
    <p:sldId id="276" r:id="rId9"/>
    <p:sldId id="273" r:id="rId10"/>
    <p:sldId id="268" r:id="rId11"/>
    <p:sldId id="275" r:id="rId12"/>
    <p:sldId id="286" r:id="rId13"/>
    <p:sldId id="274" r:id="rId14"/>
    <p:sldId id="270" r:id="rId15"/>
    <p:sldId id="271" r:id="rId16"/>
    <p:sldId id="266" r:id="rId17"/>
    <p:sldId id="272" r:id="rId18"/>
    <p:sldId id="283" r:id="rId19"/>
    <p:sldId id="278" r:id="rId20"/>
    <p:sldId id="258" r:id="rId21"/>
    <p:sldId id="263" r:id="rId22"/>
    <p:sldId id="290" r:id="rId23"/>
    <p:sldId id="291" r:id="rId24"/>
    <p:sldId id="279" r:id="rId25"/>
    <p:sldId id="259" r:id="rId26"/>
    <p:sldId id="287" r:id="rId27"/>
    <p:sldId id="277" r:id="rId28"/>
    <p:sldId id="264" r:id="rId29"/>
    <p:sldId id="280" r:id="rId30"/>
    <p:sldId id="281" r:id="rId31"/>
    <p:sldId id="284" r:id="rId32"/>
    <p:sldId id="288" r:id="rId3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2" d="100"/>
          <a:sy n="82" d="100"/>
        </p:scale>
        <p:origin x="20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6AB58D-B05E-4565-BA44-ED0C53AD0A3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E490A57-56E4-4B67-9480-60A30E98E2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4426983-0B35-4363-9EAB-D457CEFC6E56}"/>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5" name="Zástupný symbol pro zápatí 4">
            <a:extLst>
              <a:ext uri="{FF2B5EF4-FFF2-40B4-BE49-F238E27FC236}">
                <a16:creationId xmlns:a16="http://schemas.microsoft.com/office/drawing/2014/main" id="{9243FD02-F87F-4B0B-BE22-6D0BEA4A4DB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7A830A2-5446-45DA-BB1F-DF3B612416E0}"/>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253507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CA47DE-0F15-4EDF-8101-5637445F3B0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861F1E6-3BC7-49C3-8F4F-1C13DAEEB975}"/>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9690E43-BB33-4C90-9152-FDBD346865FA}"/>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5" name="Zástupný symbol pro zápatí 4">
            <a:extLst>
              <a:ext uri="{FF2B5EF4-FFF2-40B4-BE49-F238E27FC236}">
                <a16:creationId xmlns:a16="http://schemas.microsoft.com/office/drawing/2014/main" id="{D43D3ED9-4D28-4800-9F5B-2190E1A3C6E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33C2026-332A-4FE2-87FA-BF6DA344E004}"/>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263458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23851D7-8FE6-4AD7-80D8-EC51AE5EBD0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F0261E8-F990-4F87-B4EE-620116A3409B}"/>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1E97CF8-093B-4AB3-AF16-8382FC677C68}"/>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5" name="Zástupný symbol pro zápatí 4">
            <a:extLst>
              <a:ext uri="{FF2B5EF4-FFF2-40B4-BE49-F238E27FC236}">
                <a16:creationId xmlns:a16="http://schemas.microsoft.com/office/drawing/2014/main" id="{1A7A59A3-A547-437E-A42E-95F0A67161D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7F77386-52A4-4F7A-8521-FB3CA3C3DFFC}"/>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2765115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E56760-744A-4791-AFB3-E117EB9E385A}"/>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569FEFBB-2F09-4E8B-A7A9-95927F633302}"/>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A0B502F-00BC-4B19-93D1-C3E467A0DAB0}"/>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5" name="Zástupný symbol pro zápatí 4">
            <a:extLst>
              <a:ext uri="{FF2B5EF4-FFF2-40B4-BE49-F238E27FC236}">
                <a16:creationId xmlns:a16="http://schemas.microsoft.com/office/drawing/2014/main" id="{F9B46F96-13C0-43E8-B6AC-CD695EF3F17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C1747DF-F71F-496C-AAD0-ED8D594841D3}"/>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615813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AB0B1A-53C9-43BB-A8ED-7CFED88C337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A96453E-D3FF-45CC-86CA-D3B8CBF6BF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680F055E-F5AC-49CF-8D84-D96CDBC97C50}"/>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5" name="Zástupný symbol pro zápatí 4">
            <a:extLst>
              <a:ext uri="{FF2B5EF4-FFF2-40B4-BE49-F238E27FC236}">
                <a16:creationId xmlns:a16="http://schemas.microsoft.com/office/drawing/2014/main" id="{9CC48795-8145-4BC3-8435-55310C21D41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D4DF356-B2E3-4D55-9125-E918F2443C1B}"/>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2796069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8E79A0-F365-48F5-8098-8151F5B8D2B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0FF04456-218F-42E1-990C-54D81975D504}"/>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3378F430-D6EB-4775-9413-C9B719FCA49E}"/>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35720CA-F3F3-429A-8D31-7B4EBBAA7EAC}"/>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6" name="Zástupný symbol pro zápatí 5">
            <a:extLst>
              <a:ext uri="{FF2B5EF4-FFF2-40B4-BE49-F238E27FC236}">
                <a16:creationId xmlns:a16="http://schemas.microsoft.com/office/drawing/2014/main" id="{E9F9D9C4-37CA-4920-B704-97CCF5705B2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BEB889F-CF2D-43C6-A064-60CAD5F16A3C}"/>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224226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EEBCF7-AE88-4F2A-A371-C549CC452202}"/>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42DB998F-B3A2-466B-A671-EC05AA24F0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F3E74723-C4DF-4A56-A873-71FB00E380FB}"/>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1A23FE5B-62AF-45C9-A1E1-97F5302E71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8EDADF77-10EC-42C6-A819-D1EABF0DF7FF}"/>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54DB92DE-0462-474B-B39F-B6FD8B8C30FC}"/>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8" name="Zástupný symbol pro zápatí 7">
            <a:extLst>
              <a:ext uri="{FF2B5EF4-FFF2-40B4-BE49-F238E27FC236}">
                <a16:creationId xmlns:a16="http://schemas.microsoft.com/office/drawing/2014/main" id="{63B5215B-1F8F-4FE8-96F3-A2DB602AB2A5}"/>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AFAB7CD-4AF3-4618-923B-FAC3D1EC9FCA}"/>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1174706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6DABC9-C0CC-4EE2-ADC1-50247A46CE2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CD55191-3FFD-48F2-A61A-73644F6C9F3C}"/>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4" name="Zástupný symbol pro zápatí 3">
            <a:extLst>
              <a:ext uri="{FF2B5EF4-FFF2-40B4-BE49-F238E27FC236}">
                <a16:creationId xmlns:a16="http://schemas.microsoft.com/office/drawing/2014/main" id="{CBA6F580-8BF3-4A03-9E95-CA01E4CCEA2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44B066C0-DD91-49B6-BE6E-C6726161634C}"/>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314755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11F1363-02F9-4BBD-AEDF-AE09A7D1E158}"/>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3" name="Zástupný symbol pro zápatí 2">
            <a:extLst>
              <a:ext uri="{FF2B5EF4-FFF2-40B4-BE49-F238E27FC236}">
                <a16:creationId xmlns:a16="http://schemas.microsoft.com/office/drawing/2014/main" id="{5CC422E0-7A47-412E-94AA-5972FC3EFF2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A473AFE-B8A4-4057-AAB8-8B6D8F8A156B}"/>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2629254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C6271-F2B5-47C7-AE5E-97C0618188E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406094E4-C930-4843-AD2D-A884B48ECF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56BB8E72-C008-4245-B4B5-DEB7E404BD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9AA84A60-9D65-4087-BF00-B5F2E3E54FFB}"/>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6" name="Zástupný symbol pro zápatí 5">
            <a:extLst>
              <a:ext uri="{FF2B5EF4-FFF2-40B4-BE49-F238E27FC236}">
                <a16:creationId xmlns:a16="http://schemas.microsoft.com/office/drawing/2014/main" id="{F98DE6C8-A9AA-4820-97B9-B0EF7F073FA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F23CF93-9BD0-4570-B0D2-7CBF23FA4FD9}"/>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3767369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AF2088-1F09-492B-850D-EBD3625B705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D6BB4E75-0B05-43C5-9573-7AC11A93F2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7A210022-2ED5-45BD-8697-EB0097B57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74BA67C1-4F5F-4872-909B-32413EAB6AA6}"/>
              </a:ext>
            </a:extLst>
          </p:cNvPr>
          <p:cNvSpPr>
            <a:spLocks noGrp="1"/>
          </p:cNvSpPr>
          <p:nvPr>
            <p:ph type="dt" sz="half" idx="10"/>
          </p:nvPr>
        </p:nvSpPr>
        <p:spPr/>
        <p:txBody>
          <a:bodyPr/>
          <a:lstStyle/>
          <a:p>
            <a:fld id="{A5FA4EE9-CEAA-41A5-B744-FFB7271C3FF7}" type="datetimeFigureOut">
              <a:rPr lang="cs-CZ" smtClean="0"/>
              <a:t>16.03.2026</a:t>
            </a:fld>
            <a:endParaRPr lang="cs-CZ"/>
          </a:p>
        </p:txBody>
      </p:sp>
      <p:sp>
        <p:nvSpPr>
          <p:cNvPr id="6" name="Zástupný symbol pro zápatí 5">
            <a:extLst>
              <a:ext uri="{FF2B5EF4-FFF2-40B4-BE49-F238E27FC236}">
                <a16:creationId xmlns:a16="http://schemas.microsoft.com/office/drawing/2014/main" id="{4FE42573-4E8A-4FB9-BE3E-705A7ED0235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6A0F799-825C-478A-ACF4-DF0672E7A3C0}"/>
              </a:ext>
            </a:extLst>
          </p:cNvPr>
          <p:cNvSpPr>
            <a:spLocks noGrp="1"/>
          </p:cNvSpPr>
          <p:nvPr>
            <p:ph type="sldNum" sz="quarter" idx="12"/>
          </p:nvPr>
        </p:nvSpPr>
        <p:spPr/>
        <p:txBody>
          <a:bodyPr/>
          <a:lstStyle/>
          <a:p>
            <a:fld id="{52352E90-BD82-40D1-982D-7B2A1840415E}" type="slidenum">
              <a:rPr lang="cs-CZ" smtClean="0"/>
              <a:t>‹#›</a:t>
            </a:fld>
            <a:endParaRPr lang="cs-CZ"/>
          </a:p>
        </p:txBody>
      </p:sp>
    </p:spTree>
    <p:extLst>
      <p:ext uri="{BB962C8B-B14F-4D97-AF65-F5344CB8AC3E}">
        <p14:creationId xmlns:p14="http://schemas.microsoft.com/office/powerpoint/2010/main" val="835852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F5BCA34-FF68-48CF-B31C-A705987271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181D9291-C038-4060-973D-551370E235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DB65E94-3D4F-42F8-AFE2-3D12A65917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A4EE9-CEAA-41A5-B744-FFB7271C3FF7}" type="datetimeFigureOut">
              <a:rPr lang="cs-CZ" smtClean="0"/>
              <a:t>16.03.2026</a:t>
            </a:fld>
            <a:endParaRPr lang="cs-CZ"/>
          </a:p>
        </p:txBody>
      </p:sp>
      <p:sp>
        <p:nvSpPr>
          <p:cNvPr id="5" name="Zástupný symbol pro zápatí 4">
            <a:extLst>
              <a:ext uri="{FF2B5EF4-FFF2-40B4-BE49-F238E27FC236}">
                <a16:creationId xmlns:a16="http://schemas.microsoft.com/office/drawing/2014/main" id="{AEA2A92E-9DB3-4697-9AC0-B383E4DC9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CAE8C77D-58DA-47CE-82A5-B9923AC419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352E90-BD82-40D1-982D-7B2A1840415E}" type="slidenum">
              <a:rPr lang="cs-CZ" smtClean="0"/>
              <a:t>‹#›</a:t>
            </a:fld>
            <a:endParaRPr lang="cs-CZ"/>
          </a:p>
        </p:txBody>
      </p:sp>
    </p:spTree>
    <p:extLst>
      <p:ext uri="{BB962C8B-B14F-4D97-AF65-F5344CB8AC3E}">
        <p14:creationId xmlns:p14="http://schemas.microsoft.com/office/powerpoint/2010/main" val="72703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s.wikipedia.org/wiki/T%C3%A9leklos" TargetMode="External"/><Relationship Id="rId2" Type="http://schemas.openxmlformats.org/officeDocument/2006/relationships/hyperlink" Target="https://cs.wikipedia.org/wiki/Archaick%C3%A9_%C5%98ecko" TargetMode="External"/><Relationship Id="rId1" Type="http://schemas.openxmlformats.org/officeDocument/2006/relationships/slideLayout" Target="../slideLayouts/slideLayout2.xml"/><Relationship Id="rId6" Type="http://schemas.openxmlformats.org/officeDocument/2006/relationships/hyperlink" Target="https://cs.wikipedia.org/wiki/Heil%C3%B3ti" TargetMode="External"/><Relationship Id="rId5" Type="http://schemas.openxmlformats.org/officeDocument/2006/relationships/hyperlink" Target="https://cs.wikipedia.org/wiki/Mess%C3%A9nsk%C3%A9_v%C3%A1lky#2._mess%C3%A9nsk%C3%A1_v%C3%A1lka" TargetMode="External"/><Relationship Id="rId4" Type="http://schemas.openxmlformats.org/officeDocument/2006/relationships/hyperlink" Target="https://cs.wikipedia.org/wiki/Mess%C3%A9nsk%C3%A9_v%C3%A1lky#1._mess%C3%A9nsk%C3%A1_v%C3%A1lk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cs.wikipedia.org/w/index.php?title=Zem%C4%9Bt%C5%99esen%C3%AD_ve_Spart%C4%9B&amp;action=edit&amp;redlink=1" TargetMode="External"/><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hyperlink" Target="https://cs.wikipedia.org/wiki/Nafpaktos" TargetMode="External"/><Relationship Id="rId5" Type="http://schemas.openxmlformats.org/officeDocument/2006/relationships/hyperlink" Target="https://cs.wikipedia.org/wiki/Ithomi" TargetMode="External"/><Relationship Id="rId4" Type="http://schemas.openxmlformats.org/officeDocument/2006/relationships/hyperlink" Target="https://cs.wikipedia.org/wiki/Citadela"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s.wikipedia.org/wiki/Kr%C3%A9ta" TargetMode="External"/><Relationship Id="rId2" Type="http://schemas.openxmlformats.org/officeDocument/2006/relationships/hyperlink" Target="https://cs.wikipedia.org/wiki/Thes%C3%A1lie" TargetMode="Externa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cs.wikipedia.org/wiki/Bitva_u_Leukter" TargetMode="External"/><Relationship Id="rId7" Type="http://schemas.openxmlformats.org/officeDocument/2006/relationships/hyperlink" Target="https://cs.wikipedia.org/wiki/Korintsk%C3%BD_spolek" TargetMode="External"/><Relationship Id="rId2" Type="http://schemas.openxmlformats.org/officeDocument/2006/relationships/hyperlink" Target="https://cs.wikipedia.org/wiki/Sparta" TargetMode="External"/><Relationship Id="rId1" Type="http://schemas.openxmlformats.org/officeDocument/2006/relationships/slideLayout" Target="../slideLayouts/slideLayout2.xml"/><Relationship Id="rId6" Type="http://schemas.openxmlformats.org/officeDocument/2006/relationships/hyperlink" Target="https://cs.wikipedia.org/wiki/%C5%98ecko" TargetMode="External"/><Relationship Id="rId5" Type="http://schemas.openxmlformats.org/officeDocument/2006/relationships/hyperlink" Target="https://cs.wikipedia.org/wiki/Filip_II._Makedonsk%C3%BD" TargetMode="External"/><Relationship Id="rId4" Type="http://schemas.openxmlformats.org/officeDocument/2006/relationships/hyperlink" Target="https://cs.wikipedia.org/wiki/338_p%C5%99._n._l."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cs.wikipedia.org/wiki/Magna_Graecia" TargetMode="External"/><Relationship Id="rId3" Type="http://schemas.openxmlformats.org/officeDocument/2006/relationships/hyperlink" Target="https://cs.wikipedia.org/wiki/Makedonie_(kr%C3%A1lovstv%C3%AD)" TargetMode="External"/><Relationship Id="rId7" Type="http://schemas.openxmlformats.org/officeDocument/2006/relationships/hyperlink" Target="https://cs.wikipedia.org/w/index.php?title=Doris_(%C5%98ecko&amp;action=edit&amp;redlink=1" TargetMode="External"/><Relationship Id="rId2" Type="http://schemas.openxmlformats.org/officeDocument/2006/relationships/hyperlink" Target="https://cs.wikipedia.org/wiki/D%C3%B3ros" TargetMode="External"/><Relationship Id="rId1" Type="http://schemas.openxmlformats.org/officeDocument/2006/relationships/slideLayout" Target="../slideLayouts/slideLayout2.xml"/><Relationship Id="rId6" Type="http://schemas.openxmlformats.org/officeDocument/2006/relationships/hyperlink" Target="https://cs.wikipedia.org/wiki/Mal%C3%A1_Asie" TargetMode="External"/><Relationship Id="rId11" Type="http://schemas.openxmlformats.org/officeDocument/2006/relationships/hyperlink" Target="https://cs.wikipedia.org/wiki/Sparta" TargetMode="External"/><Relationship Id="rId5" Type="http://schemas.openxmlformats.org/officeDocument/2006/relationships/hyperlink" Target="https://cs.wikipedia.org/wiki/Pelopon%C3%A9s" TargetMode="External"/><Relationship Id="rId10" Type="http://schemas.openxmlformats.org/officeDocument/2006/relationships/hyperlink" Target="https://cs.wikipedia.org/wiki/Pelopon%C3%A9sk%C3%A1_v%C3%A1lka" TargetMode="External"/><Relationship Id="rId4" Type="http://schemas.openxmlformats.org/officeDocument/2006/relationships/hyperlink" Target="https://cs.wikipedia.org/wiki/%C3%89peiros" TargetMode="External"/><Relationship Id="rId9" Type="http://schemas.openxmlformats.org/officeDocument/2006/relationships/hyperlink" Target="https://cs.wikipedia.org/wiki/Klasick%C3%A9_obdob%C3%AD_starov%C4%9Bk%C3%A9ho_%C5%98ecka"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cs.wikipedia.org/wiki/Starov%C4%9Bk%C3%A9_Kart%C3%A1go" TargetMode="External"/><Relationship Id="rId3" Type="http://schemas.openxmlformats.org/officeDocument/2006/relationships/hyperlink" Target="https://cs.wikipedia.org/wiki/Kleomen%C3%A9s_III." TargetMode="External"/><Relationship Id="rId7" Type="http://schemas.openxmlformats.org/officeDocument/2006/relationships/hyperlink" Target="https://cs.wikipedia.org/wiki/%C5%98%C3%ADmsk%C3%A1_republika" TargetMode="External"/><Relationship Id="rId2" Type="http://schemas.openxmlformats.org/officeDocument/2006/relationships/hyperlink" Target="https://cs.wikipedia.org/wiki/3._stolet%C3%AD_p%C5%99._n._l." TargetMode="External"/><Relationship Id="rId1" Type="http://schemas.openxmlformats.org/officeDocument/2006/relationships/slideLayout" Target="../slideLayouts/slideLayout2.xml"/><Relationship Id="rId6" Type="http://schemas.openxmlformats.org/officeDocument/2006/relationships/hyperlink" Target="https://cs.wikipedia.org/wiki/Punsk%C3%A9_v%C3%A1lky" TargetMode="External"/><Relationship Id="rId5" Type="http://schemas.openxmlformats.org/officeDocument/2006/relationships/hyperlink" Target="https://cs.wikipedia.org/wiki/Achajsk%C3%BD_spolek" TargetMode="External"/><Relationship Id="rId10" Type="http://schemas.openxmlformats.org/officeDocument/2006/relationships/hyperlink" Target="https://cs.wikipedia.org/wiki/Achaia_(%C5%99%C3%ADmsk%C3%A1_provincie)" TargetMode="External"/><Relationship Id="rId4" Type="http://schemas.openxmlformats.org/officeDocument/2006/relationships/hyperlink" Target="https://cs.wikipedia.org/wiki/Bitva_u_Sellasie?action=edit&amp;redlink=1" TargetMode="External"/><Relationship Id="rId9" Type="http://schemas.openxmlformats.org/officeDocument/2006/relationships/hyperlink" Target="https://cs.wikipedia.org/wiki/Starov%C4%9Bk%C3%BD_%C5%98%C3%AD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5F6812-AD84-4183-B1A5-5B7F5B504ECE}"/>
              </a:ext>
            </a:extLst>
          </p:cNvPr>
          <p:cNvSpPr>
            <a:spLocks noGrp="1"/>
          </p:cNvSpPr>
          <p:nvPr>
            <p:ph type="ctrTitle"/>
          </p:nvPr>
        </p:nvSpPr>
        <p:spPr/>
        <p:txBody>
          <a:bodyPr/>
          <a:lstStyle/>
          <a:p>
            <a:r>
              <a:rPr lang="cs-CZ" dirty="0"/>
              <a:t>Sparta</a:t>
            </a:r>
          </a:p>
        </p:txBody>
      </p:sp>
      <p:sp>
        <p:nvSpPr>
          <p:cNvPr id="3" name="Podnadpis 2">
            <a:extLst>
              <a:ext uri="{FF2B5EF4-FFF2-40B4-BE49-F238E27FC236}">
                <a16:creationId xmlns:a16="http://schemas.microsoft.com/office/drawing/2014/main" id="{DA2FC599-02C5-4968-9348-55245889E117}"/>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824251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952D5D-5197-4EFE-95B2-2963C7602703}"/>
              </a:ext>
            </a:extLst>
          </p:cNvPr>
          <p:cNvSpPr>
            <a:spLocks noGrp="1"/>
          </p:cNvSpPr>
          <p:nvPr>
            <p:ph type="title"/>
          </p:nvPr>
        </p:nvSpPr>
        <p:spPr/>
        <p:txBody>
          <a:bodyPr/>
          <a:lstStyle/>
          <a:p>
            <a:r>
              <a:rPr lang="cs-CZ" dirty="0" err="1"/>
              <a:t>Messénské</a:t>
            </a:r>
            <a:r>
              <a:rPr lang="cs-CZ" dirty="0"/>
              <a:t> války</a:t>
            </a:r>
          </a:p>
        </p:txBody>
      </p:sp>
      <p:sp>
        <p:nvSpPr>
          <p:cNvPr id="3" name="Zástupný obsah 2">
            <a:extLst>
              <a:ext uri="{FF2B5EF4-FFF2-40B4-BE49-F238E27FC236}">
                <a16:creationId xmlns:a16="http://schemas.microsoft.com/office/drawing/2014/main" id="{50949AD8-2DF1-462C-97D8-5F4009EC6B59}"/>
              </a:ext>
            </a:extLst>
          </p:cNvPr>
          <p:cNvSpPr>
            <a:spLocks noGrp="1"/>
          </p:cNvSpPr>
          <p:nvPr>
            <p:ph idx="1"/>
          </p:nvPr>
        </p:nvSpPr>
        <p:spPr/>
        <p:txBody>
          <a:bodyPr>
            <a:normAutofit fontScale="77500" lnSpcReduction="20000"/>
          </a:bodyPr>
          <a:lstStyle/>
          <a:p>
            <a:pPr algn="l"/>
            <a:r>
              <a:rPr lang="cs-CZ" b="0" i="0" dirty="0">
                <a:solidFill>
                  <a:srgbClr val="202122"/>
                </a:solidFill>
                <a:effectLst/>
                <a:latin typeface="Arial" panose="020B0604020202020204" pitchFamily="34" charset="0"/>
              </a:rPr>
              <a:t>Během </a:t>
            </a:r>
            <a:r>
              <a:rPr lang="cs-CZ" b="0" i="0" u="none" strike="noStrike" dirty="0">
                <a:solidFill>
                  <a:srgbClr val="3366CC"/>
                </a:solidFill>
                <a:effectLst/>
                <a:latin typeface="Arial" panose="020B0604020202020204" pitchFamily="34" charset="0"/>
                <a:hlinkClick r:id="rId2" tooltip="Archaické Řecko"/>
              </a:rPr>
              <a:t>archaického období</a:t>
            </a:r>
            <a:r>
              <a:rPr lang="cs-CZ" b="0" i="0" dirty="0">
                <a:solidFill>
                  <a:srgbClr val="202122"/>
                </a:solidFill>
                <a:effectLst/>
                <a:latin typeface="Arial" panose="020B0604020202020204" pitchFamily="34" charset="0"/>
              </a:rPr>
              <a:t> přitahovalo spartské sousedy relativní bohatství </a:t>
            </a:r>
            <a:r>
              <a:rPr lang="cs-CZ" b="0" i="0" dirty="0" err="1">
                <a:solidFill>
                  <a:srgbClr val="202122"/>
                </a:solidFill>
                <a:effectLst/>
                <a:latin typeface="Arial" panose="020B0604020202020204" pitchFamily="34" charset="0"/>
              </a:rPr>
              <a:t>Messénie</a:t>
            </a:r>
            <a:r>
              <a:rPr lang="cs-CZ" b="0" i="0" dirty="0">
                <a:solidFill>
                  <a:srgbClr val="202122"/>
                </a:solidFill>
                <a:effectLst/>
                <a:latin typeface="Arial" panose="020B0604020202020204" pitchFamily="34" charset="0"/>
              </a:rPr>
              <a:t>, totiž úrodná půda a příznivé klima.</a:t>
            </a:r>
          </a:p>
          <a:p>
            <a:pPr algn="l"/>
            <a:r>
              <a:rPr lang="cs-CZ" b="0" i="0" dirty="0">
                <a:solidFill>
                  <a:srgbClr val="202122"/>
                </a:solidFill>
                <a:effectLst/>
                <a:latin typeface="Arial" panose="020B0604020202020204" pitchFamily="34" charset="0"/>
              </a:rPr>
              <a:t>V důsledku atentátu </a:t>
            </a:r>
            <a:r>
              <a:rPr lang="cs-CZ" b="0" i="0" dirty="0" err="1">
                <a:solidFill>
                  <a:srgbClr val="202122"/>
                </a:solidFill>
                <a:effectLst/>
                <a:latin typeface="Arial" panose="020B0604020202020204" pitchFamily="34" charset="0"/>
              </a:rPr>
              <a:t>Messéňanů</a:t>
            </a:r>
            <a:r>
              <a:rPr lang="cs-CZ" b="0" i="0" dirty="0">
                <a:solidFill>
                  <a:srgbClr val="202122"/>
                </a:solidFill>
                <a:effectLst/>
                <a:latin typeface="Arial" panose="020B0604020202020204" pitchFamily="34" charset="0"/>
              </a:rPr>
              <a:t> na spartského </a:t>
            </a:r>
            <a:r>
              <a:rPr lang="cs-CZ" b="0" i="0" u="none" strike="noStrike" dirty="0" err="1">
                <a:solidFill>
                  <a:srgbClr val="3366CC"/>
                </a:solidFill>
                <a:effectLst/>
                <a:latin typeface="Arial" panose="020B0604020202020204" pitchFamily="34" charset="0"/>
                <a:hlinkClick r:id="rId3" tooltip="Téleklos"/>
              </a:rPr>
              <a:t>Télekla</a:t>
            </a:r>
            <a:r>
              <a:rPr lang="cs-CZ" b="0" i="0" dirty="0">
                <a:solidFill>
                  <a:srgbClr val="202122"/>
                </a:solidFill>
                <a:effectLst/>
                <a:latin typeface="Arial" panose="020B0604020202020204" pitchFamily="34" charset="0"/>
              </a:rPr>
              <a:t> vypukla </a:t>
            </a:r>
            <a:r>
              <a:rPr lang="cs-CZ" b="0" i="0" u="none" strike="noStrike" dirty="0">
                <a:solidFill>
                  <a:srgbClr val="3366CC"/>
                </a:solidFill>
                <a:effectLst/>
                <a:latin typeface="Arial" panose="020B0604020202020204" pitchFamily="34" charset="0"/>
                <a:hlinkClick r:id="rId4" tooltip="Messénské války"/>
              </a:rPr>
              <a:t>první </a:t>
            </a:r>
            <a:r>
              <a:rPr lang="cs-CZ" b="0" i="0" u="none" strike="noStrike" dirty="0" err="1">
                <a:solidFill>
                  <a:srgbClr val="3366CC"/>
                </a:solidFill>
                <a:effectLst/>
                <a:latin typeface="Arial" panose="020B0604020202020204" pitchFamily="34" charset="0"/>
                <a:hlinkClick r:id="rId4" tooltip="Messénské války"/>
              </a:rPr>
              <a:t>messénská</a:t>
            </a:r>
            <a:r>
              <a:rPr lang="cs-CZ" b="0" i="0" u="none" strike="noStrike" dirty="0">
                <a:solidFill>
                  <a:srgbClr val="3366CC"/>
                </a:solidFill>
                <a:effectLst/>
                <a:latin typeface="Arial" panose="020B0604020202020204" pitchFamily="34" charset="0"/>
                <a:hlinkClick r:id="rId4" tooltip="Messénské války"/>
              </a:rPr>
              <a:t> válka</a:t>
            </a:r>
            <a:r>
              <a:rPr lang="cs-CZ" u="none" strike="noStrike" dirty="0">
                <a:solidFill>
                  <a:srgbClr val="202122"/>
                </a:solidFill>
                <a:latin typeface="Arial" panose="020B0604020202020204" pitchFamily="34" charset="0"/>
              </a:rPr>
              <a:t>. S</a:t>
            </a:r>
            <a:r>
              <a:rPr lang="cs-CZ" b="0" i="0" dirty="0">
                <a:solidFill>
                  <a:srgbClr val="202122"/>
                </a:solidFill>
                <a:effectLst/>
                <a:latin typeface="Arial" panose="020B0604020202020204" pitchFamily="34" charset="0"/>
              </a:rPr>
              <a:t>končila kolem roku 720 př. n. l. podmaněním </a:t>
            </a:r>
            <a:r>
              <a:rPr lang="cs-CZ" b="0" i="0" dirty="0" err="1">
                <a:solidFill>
                  <a:srgbClr val="202122"/>
                </a:solidFill>
                <a:effectLst/>
                <a:latin typeface="Arial" panose="020B0604020202020204" pitchFamily="34" charset="0"/>
              </a:rPr>
              <a:t>Messénie</a:t>
            </a:r>
            <a:r>
              <a:rPr lang="cs-CZ" b="0" i="0" dirty="0">
                <a:solidFill>
                  <a:srgbClr val="202122"/>
                </a:solidFill>
                <a:effectLst/>
                <a:latin typeface="Arial" panose="020B0604020202020204" pitchFamily="34" charset="0"/>
              </a:rPr>
              <a:t> Spartou.</a:t>
            </a:r>
          </a:p>
          <a:p>
            <a:pPr algn="l"/>
            <a:r>
              <a:rPr lang="cs-CZ" b="0" i="0" dirty="0">
                <a:solidFill>
                  <a:srgbClr val="202122"/>
                </a:solidFill>
                <a:effectLst/>
                <a:latin typeface="Arial" panose="020B0604020202020204" pitchFamily="34" charset="0"/>
              </a:rPr>
              <a:t>O dvě generace později se </a:t>
            </a:r>
            <a:r>
              <a:rPr lang="cs-CZ" b="0" i="0" dirty="0" err="1">
                <a:solidFill>
                  <a:srgbClr val="202122"/>
                </a:solidFill>
                <a:effectLst/>
                <a:latin typeface="Arial" panose="020B0604020202020204" pitchFamily="34" charset="0"/>
              </a:rPr>
              <a:t>Messéňané</a:t>
            </a:r>
            <a:r>
              <a:rPr lang="cs-CZ" b="0" i="0" dirty="0">
                <a:solidFill>
                  <a:srgbClr val="202122"/>
                </a:solidFill>
                <a:effectLst/>
                <a:latin typeface="Arial" panose="020B0604020202020204" pitchFamily="34" charset="0"/>
              </a:rPr>
              <a:t> vzbouřili v </a:t>
            </a:r>
            <a:r>
              <a:rPr lang="cs-CZ" b="0" i="0" u="none" strike="noStrike" dirty="0">
                <a:solidFill>
                  <a:srgbClr val="3366CC"/>
                </a:solidFill>
                <a:effectLst/>
                <a:latin typeface="Arial" panose="020B0604020202020204" pitchFamily="34" charset="0"/>
                <a:hlinkClick r:id="rId5" tooltip="Messénské války"/>
              </a:rPr>
              <a:t>druhé </a:t>
            </a:r>
            <a:r>
              <a:rPr lang="cs-CZ" b="0" i="0" u="none" strike="noStrike" dirty="0" err="1">
                <a:solidFill>
                  <a:srgbClr val="3366CC"/>
                </a:solidFill>
                <a:effectLst/>
                <a:latin typeface="Arial" panose="020B0604020202020204" pitchFamily="34" charset="0"/>
                <a:hlinkClick r:id="rId5" tooltip="Messénské války"/>
              </a:rPr>
              <a:t>messénské</a:t>
            </a:r>
            <a:r>
              <a:rPr lang="cs-CZ" b="0" i="0" u="none" strike="noStrike" dirty="0">
                <a:solidFill>
                  <a:srgbClr val="3366CC"/>
                </a:solidFill>
                <a:effectLst/>
                <a:latin typeface="Arial" panose="020B0604020202020204" pitchFamily="34" charset="0"/>
                <a:hlinkClick r:id="rId5" tooltip="Messénské války"/>
              </a:rPr>
              <a:t> válce</a:t>
            </a:r>
            <a:r>
              <a:rPr lang="cs-CZ" b="0" i="0" dirty="0">
                <a:solidFill>
                  <a:srgbClr val="202122"/>
                </a:solidFill>
                <a:effectLst/>
                <a:latin typeface="Arial" panose="020B0604020202020204" pitchFamily="34" charset="0"/>
              </a:rPr>
              <a:t> (685 př. n. l.  – 668 př. n. l.) a dlouho úspěšně Sparťanům vzdorovali. </a:t>
            </a:r>
          </a:p>
          <a:p>
            <a:pPr algn="l"/>
            <a:r>
              <a:rPr lang="cs-CZ" b="0" i="0" dirty="0">
                <a:solidFill>
                  <a:srgbClr val="202122"/>
                </a:solidFill>
                <a:effectLst/>
                <a:latin typeface="Arial" panose="020B0604020202020204" pitchFamily="34" charset="0"/>
              </a:rPr>
              <a:t>Popisy této vzpoury naznačují, že </a:t>
            </a:r>
            <a:r>
              <a:rPr lang="cs-CZ" b="0" i="0" dirty="0" err="1">
                <a:solidFill>
                  <a:srgbClr val="202122"/>
                </a:solidFill>
                <a:effectLst/>
                <a:latin typeface="Arial" panose="020B0604020202020204" pitchFamily="34" charset="0"/>
              </a:rPr>
              <a:t>Messénii</a:t>
            </a:r>
            <a:r>
              <a:rPr lang="cs-CZ" b="0" i="0" dirty="0">
                <a:solidFill>
                  <a:srgbClr val="202122"/>
                </a:solidFill>
                <a:effectLst/>
                <a:latin typeface="Arial" panose="020B0604020202020204" pitchFamily="34" charset="0"/>
              </a:rPr>
              <a:t> bylo po první válce umožněno udržet si určitou míru autonomie.</a:t>
            </a:r>
          </a:p>
          <a:p>
            <a:pPr algn="l"/>
            <a:r>
              <a:rPr lang="cs-CZ" b="0" i="0" dirty="0">
                <a:solidFill>
                  <a:srgbClr val="202122"/>
                </a:solidFill>
                <a:effectLst/>
                <a:latin typeface="Arial" panose="020B0604020202020204" pitchFamily="34" charset="0"/>
              </a:rPr>
              <a:t> Jelikož cílem Sparťanů bylo zvýšit počet pozemků pro své občany, bylo mnoho poražených </a:t>
            </a:r>
            <a:r>
              <a:rPr lang="cs-CZ" b="0" i="0" dirty="0" err="1">
                <a:solidFill>
                  <a:srgbClr val="202122"/>
                </a:solidFill>
                <a:effectLst/>
                <a:latin typeface="Arial" panose="020B0604020202020204" pitchFamily="34" charset="0"/>
              </a:rPr>
              <a:t>Messéňanů</a:t>
            </a:r>
            <a:r>
              <a:rPr lang="cs-CZ" b="0" i="0" dirty="0">
                <a:solidFill>
                  <a:srgbClr val="202122"/>
                </a:solidFill>
                <a:effectLst/>
                <a:latin typeface="Arial" panose="020B0604020202020204" pitchFamily="34" charset="0"/>
              </a:rPr>
              <a:t> (těch, kteří nebyli schopni z </a:t>
            </a:r>
            <a:r>
              <a:rPr lang="cs-CZ" b="0" i="0" dirty="0" err="1">
                <a:solidFill>
                  <a:srgbClr val="202122"/>
                </a:solidFill>
                <a:effectLst/>
                <a:latin typeface="Arial" panose="020B0604020202020204" pitchFamily="34" charset="0"/>
              </a:rPr>
              <a:t>Messénie</a:t>
            </a:r>
            <a:r>
              <a:rPr lang="cs-CZ" b="0" i="0" dirty="0">
                <a:solidFill>
                  <a:srgbClr val="202122"/>
                </a:solidFill>
                <a:effectLst/>
                <a:latin typeface="Arial" panose="020B0604020202020204" pitchFamily="34" charset="0"/>
              </a:rPr>
              <a:t> uprchnout) po této válce degradováno do postavení </a:t>
            </a:r>
            <a:r>
              <a:rPr lang="cs-CZ" b="0" i="0" u="none" strike="noStrike" dirty="0" err="1">
                <a:solidFill>
                  <a:srgbClr val="3366CC"/>
                </a:solidFill>
                <a:effectLst/>
                <a:latin typeface="Arial" panose="020B0604020202020204" pitchFamily="34" charset="0"/>
                <a:hlinkClick r:id="rId6" tooltip="Heilóti"/>
              </a:rPr>
              <a:t>heilótů</a:t>
            </a:r>
            <a:r>
              <a:rPr lang="cs-CZ" b="0" i="0" dirty="0">
                <a:solidFill>
                  <a:srgbClr val="202122"/>
                </a:solidFill>
                <a:effectLst/>
                <a:latin typeface="Arial" panose="020B0604020202020204" pitchFamily="34" charset="0"/>
              </a:rPr>
              <a:t>.</a:t>
            </a:r>
          </a:p>
          <a:p>
            <a:pPr algn="l"/>
            <a:r>
              <a:rPr lang="cs-CZ" dirty="0">
                <a:solidFill>
                  <a:srgbClr val="202122"/>
                </a:solidFill>
                <a:latin typeface="Arial" panose="020B0604020202020204" pitchFamily="34" charset="0"/>
              </a:rPr>
              <a:t>Přerozdělení půdy v </a:t>
            </a:r>
            <a:r>
              <a:rPr lang="cs-CZ" dirty="0" err="1">
                <a:solidFill>
                  <a:srgbClr val="202122"/>
                </a:solidFill>
                <a:latin typeface="Arial" panose="020B0604020202020204" pitchFamily="34" charset="0"/>
              </a:rPr>
              <a:t>Lakónii</a:t>
            </a:r>
            <a:r>
              <a:rPr lang="cs-CZ" dirty="0">
                <a:solidFill>
                  <a:srgbClr val="202122"/>
                </a:solidFill>
                <a:latin typeface="Arial" panose="020B0604020202020204" pitchFamily="34" charset="0"/>
              </a:rPr>
              <a:t> a </a:t>
            </a:r>
            <a:r>
              <a:rPr lang="cs-CZ" dirty="0" err="1">
                <a:solidFill>
                  <a:srgbClr val="202122"/>
                </a:solidFill>
                <a:latin typeface="Arial" panose="020B0604020202020204" pitchFamily="34" charset="0"/>
              </a:rPr>
              <a:t>Messénii</a:t>
            </a:r>
            <a:r>
              <a:rPr lang="cs-CZ" dirty="0">
                <a:solidFill>
                  <a:srgbClr val="202122"/>
                </a:solidFill>
                <a:latin typeface="Arial" panose="020B0604020202020204" pitchFamily="34" charset="0"/>
              </a:rPr>
              <a:t> připisováno </a:t>
            </a:r>
            <a:r>
              <a:rPr lang="cs-CZ" dirty="0" err="1">
                <a:solidFill>
                  <a:srgbClr val="202122"/>
                </a:solidFill>
                <a:latin typeface="Arial" panose="020B0604020202020204" pitchFamily="34" charset="0"/>
              </a:rPr>
              <a:t>Lykúrgovi</a:t>
            </a:r>
            <a:r>
              <a:rPr lang="cs-CZ" dirty="0">
                <a:solidFill>
                  <a:srgbClr val="202122"/>
                </a:solidFill>
                <a:latin typeface="Arial" panose="020B0604020202020204" pitchFamily="34" charset="0"/>
              </a:rPr>
              <a:t> – 9000.</a:t>
            </a:r>
          </a:p>
          <a:p>
            <a:pPr algn="l"/>
            <a:r>
              <a:rPr lang="cs-CZ" b="0" i="0" dirty="0">
                <a:solidFill>
                  <a:srgbClr val="202122"/>
                </a:solidFill>
                <a:effectLst/>
                <a:latin typeface="Arial" panose="020B0604020202020204" pitchFamily="34" charset="0"/>
              </a:rPr>
              <a:t>Pol. 7. stol. – vrchol spartské moci</a:t>
            </a:r>
          </a:p>
          <a:p>
            <a:pPr algn="l"/>
            <a:r>
              <a:rPr lang="cs-CZ" dirty="0">
                <a:solidFill>
                  <a:srgbClr val="202122"/>
                </a:solidFill>
                <a:latin typeface="Arial" panose="020B0604020202020204" pitchFamily="34" charset="0"/>
              </a:rPr>
              <a:t>Svobodu si </a:t>
            </a:r>
            <a:r>
              <a:rPr lang="cs-CZ" dirty="0" err="1">
                <a:solidFill>
                  <a:srgbClr val="202122"/>
                </a:solidFill>
                <a:latin typeface="Arial" panose="020B0604020202020204" pitchFamily="34" charset="0"/>
              </a:rPr>
              <a:t>vydobudou</a:t>
            </a:r>
            <a:r>
              <a:rPr lang="cs-CZ" dirty="0">
                <a:solidFill>
                  <a:srgbClr val="202122"/>
                </a:solidFill>
                <a:latin typeface="Arial" panose="020B0604020202020204" pitchFamily="34" charset="0"/>
              </a:rPr>
              <a:t> v l. 370-369 př.</a:t>
            </a:r>
            <a:endParaRPr lang="cs-CZ" b="0" i="0" dirty="0">
              <a:solidFill>
                <a:srgbClr val="202122"/>
              </a:solidFill>
              <a:effectLst/>
              <a:latin typeface="Arial" panose="020B0604020202020204" pitchFamily="34" charset="0"/>
            </a:endParaRPr>
          </a:p>
          <a:p>
            <a:endParaRPr lang="cs-CZ" dirty="0"/>
          </a:p>
        </p:txBody>
      </p:sp>
    </p:spTree>
    <p:extLst>
      <p:ext uri="{BB962C8B-B14F-4D97-AF65-F5344CB8AC3E}">
        <p14:creationId xmlns:p14="http://schemas.microsoft.com/office/powerpoint/2010/main" val="263017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018592-D474-4FBB-AEDB-A923065D2566}"/>
              </a:ext>
            </a:extLst>
          </p:cNvPr>
          <p:cNvSpPr>
            <a:spLocks noGrp="1"/>
          </p:cNvSpPr>
          <p:nvPr>
            <p:ph type="title"/>
          </p:nvPr>
        </p:nvSpPr>
        <p:spPr/>
        <p:txBody>
          <a:bodyPr/>
          <a:lstStyle/>
          <a:p>
            <a:r>
              <a:rPr lang="cs-CZ" dirty="0"/>
              <a:t>Sparta v klasickém období</a:t>
            </a:r>
            <a:br>
              <a:rPr lang="cs-CZ" dirty="0"/>
            </a:br>
            <a:r>
              <a:rPr lang="cs-CZ" dirty="0"/>
              <a:t>                                              3. </a:t>
            </a:r>
            <a:r>
              <a:rPr lang="cs-CZ" dirty="0" err="1"/>
              <a:t>messenská</a:t>
            </a:r>
            <a:r>
              <a:rPr lang="cs-CZ" dirty="0"/>
              <a:t> válka</a:t>
            </a:r>
          </a:p>
        </p:txBody>
      </p:sp>
      <p:pic>
        <p:nvPicPr>
          <p:cNvPr id="2050" name="Picture 2" descr="Mapa">
            <a:extLst>
              <a:ext uri="{FF2B5EF4-FFF2-40B4-BE49-F238E27FC236}">
                <a16:creationId xmlns:a16="http://schemas.microsoft.com/office/drawing/2014/main" id="{8E3F04BA-76C3-4E48-9253-71F5DA2C139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58778" y="1729732"/>
            <a:ext cx="4710765" cy="4543124"/>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obsah 3">
            <a:extLst>
              <a:ext uri="{FF2B5EF4-FFF2-40B4-BE49-F238E27FC236}">
                <a16:creationId xmlns:a16="http://schemas.microsoft.com/office/drawing/2014/main" id="{71DC09E7-2F9A-45EF-B34F-EC1ACB02B1F1}"/>
              </a:ext>
            </a:extLst>
          </p:cNvPr>
          <p:cNvSpPr>
            <a:spLocks noGrp="1"/>
          </p:cNvSpPr>
          <p:nvPr>
            <p:ph sz="half" idx="2"/>
          </p:nvPr>
        </p:nvSpPr>
        <p:spPr>
          <a:xfrm>
            <a:off x="6172200" y="1825625"/>
            <a:ext cx="5181600" cy="4351338"/>
          </a:xfrm>
        </p:spPr>
        <p:txBody>
          <a:bodyPr>
            <a:normAutofit fontScale="77500" lnSpcReduction="20000"/>
          </a:bodyPr>
          <a:lstStyle/>
          <a:p>
            <a:r>
              <a:rPr lang="cs-CZ" b="0" i="0" dirty="0" err="1">
                <a:solidFill>
                  <a:srgbClr val="202122"/>
                </a:solidFill>
                <a:effectLst/>
                <a:latin typeface="Arial" panose="020B0604020202020204" pitchFamily="34" charset="0"/>
              </a:rPr>
              <a:t>Messéňané</a:t>
            </a:r>
            <a:r>
              <a:rPr lang="cs-CZ" b="0" i="0" dirty="0">
                <a:solidFill>
                  <a:srgbClr val="202122"/>
                </a:solidFill>
                <a:effectLst/>
                <a:latin typeface="Arial" panose="020B0604020202020204" pitchFamily="34" charset="0"/>
              </a:rPr>
              <a:t> se znovu vzbouřili v roce 464 př. n. l. po </a:t>
            </a:r>
            <a:r>
              <a:rPr lang="cs-CZ" b="0" i="0" u="none" strike="noStrike" dirty="0">
                <a:solidFill>
                  <a:srgbClr val="DD3333"/>
                </a:solidFill>
                <a:effectLst/>
                <a:latin typeface="Arial" panose="020B0604020202020204" pitchFamily="34" charset="0"/>
                <a:hlinkClick r:id="rId3" tooltip="Zemětřesení ve Spartě (stránka neexistuje)"/>
              </a:rPr>
              <a:t>zemětřesení ve Spartě</a:t>
            </a:r>
            <a:r>
              <a:rPr lang="cs-CZ" b="0" i="0" dirty="0">
                <a:solidFill>
                  <a:srgbClr val="202122"/>
                </a:solidFill>
                <a:effectLst/>
                <a:latin typeface="Arial" panose="020B0604020202020204" pitchFamily="34" charset="0"/>
              </a:rPr>
              <a:t>, které zničilo město a způsobilo velké ztráty na životech. </a:t>
            </a:r>
          </a:p>
          <a:p>
            <a:r>
              <a:rPr lang="cs-CZ" b="0" i="0" dirty="0">
                <a:solidFill>
                  <a:srgbClr val="202122"/>
                </a:solidFill>
                <a:effectLst/>
                <a:latin typeface="Arial" panose="020B0604020202020204" pitchFamily="34" charset="0"/>
              </a:rPr>
              <a:t>Povstalci se několik let bránili v </a:t>
            </a:r>
            <a:r>
              <a:rPr lang="cs-CZ" b="0" i="0" u="none" strike="noStrike" dirty="0">
                <a:solidFill>
                  <a:srgbClr val="3366CC"/>
                </a:solidFill>
                <a:effectLst/>
                <a:latin typeface="Arial" panose="020B0604020202020204" pitchFamily="34" charset="0"/>
                <a:hlinkClick r:id="rId4" tooltip="Citadela"/>
              </a:rPr>
              <a:t>citadele</a:t>
            </a:r>
            <a:r>
              <a:rPr lang="cs-CZ" b="0" i="0" dirty="0">
                <a:solidFill>
                  <a:srgbClr val="202122"/>
                </a:solidFill>
                <a:effectLst/>
                <a:latin typeface="Arial" panose="020B0604020202020204" pitchFamily="34" charset="0"/>
              </a:rPr>
              <a:t> na vrcholu hory </a:t>
            </a:r>
            <a:r>
              <a:rPr lang="cs-CZ" b="0" i="0" u="none" strike="noStrike" dirty="0" err="1">
                <a:solidFill>
                  <a:srgbClr val="3366CC"/>
                </a:solidFill>
                <a:effectLst/>
                <a:latin typeface="Arial" panose="020B0604020202020204" pitchFamily="34" charset="0"/>
                <a:hlinkClick r:id="rId5" tooltip="Ithomi"/>
              </a:rPr>
              <a:t>Ithomi</a:t>
            </a:r>
            <a:r>
              <a:rPr lang="cs-CZ" b="0" i="0" dirty="0">
                <a:solidFill>
                  <a:srgbClr val="202122"/>
                </a:solidFill>
                <a:effectLst/>
                <a:latin typeface="Arial" panose="020B0604020202020204" pitchFamily="34" charset="0"/>
              </a:rPr>
              <a:t>, stejně jako za první </a:t>
            </a:r>
            <a:r>
              <a:rPr lang="cs-CZ" b="0" i="0" dirty="0" err="1">
                <a:solidFill>
                  <a:srgbClr val="202122"/>
                </a:solidFill>
                <a:effectLst/>
                <a:latin typeface="Arial" panose="020B0604020202020204" pitchFamily="34" charset="0"/>
              </a:rPr>
              <a:t>messénské</a:t>
            </a:r>
            <a:r>
              <a:rPr lang="cs-CZ" b="0" i="0" dirty="0">
                <a:solidFill>
                  <a:srgbClr val="202122"/>
                </a:solidFill>
                <a:effectLst/>
                <a:latin typeface="Arial" panose="020B0604020202020204" pitchFamily="34" charset="0"/>
              </a:rPr>
              <a:t> války. </a:t>
            </a:r>
          </a:p>
          <a:p>
            <a:endParaRPr lang="cs-CZ" b="0" i="0" dirty="0">
              <a:solidFill>
                <a:srgbClr val="202122"/>
              </a:solidFill>
              <a:effectLst/>
              <a:latin typeface="Arial" panose="020B0604020202020204" pitchFamily="34" charset="0"/>
            </a:endParaRPr>
          </a:p>
          <a:p>
            <a:r>
              <a:rPr lang="cs-CZ" b="0" i="0" dirty="0">
                <a:solidFill>
                  <a:srgbClr val="202122"/>
                </a:solidFill>
                <a:effectLst/>
                <a:latin typeface="Arial" panose="020B0604020202020204" pitchFamily="34" charset="0"/>
              </a:rPr>
              <a:t>Sparťané je z pevnosti na hoře </a:t>
            </a:r>
            <a:r>
              <a:rPr lang="cs-CZ" b="0" i="0" dirty="0" err="1">
                <a:solidFill>
                  <a:srgbClr val="202122"/>
                </a:solidFill>
                <a:effectLst/>
                <a:latin typeface="Arial" panose="020B0604020202020204" pitchFamily="34" charset="0"/>
              </a:rPr>
              <a:t>Ithomi</a:t>
            </a:r>
            <a:r>
              <a:rPr lang="cs-CZ" b="0" i="0" dirty="0">
                <a:solidFill>
                  <a:srgbClr val="202122"/>
                </a:solidFill>
                <a:effectLst/>
                <a:latin typeface="Arial" panose="020B0604020202020204" pitchFamily="34" charset="0"/>
              </a:rPr>
              <a:t> nebyli schopni vyhnat, a proto souhlasili s příměřím zprostředkovaným Athéňany. S jejich pomocí </a:t>
            </a:r>
            <a:r>
              <a:rPr lang="cs-CZ" b="0" i="0" dirty="0" err="1">
                <a:solidFill>
                  <a:srgbClr val="202122"/>
                </a:solidFill>
                <a:effectLst/>
                <a:latin typeface="Arial" panose="020B0604020202020204" pitchFamily="34" charset="0"/>
              </a:rPr>
              <a:t>messénští</a:t>
            </a:r>
            <a:r>
              <a:rPr lang="cs-CZ" b="0" i="0" dirty="0">
                <a:solidFill>
                  <a:srgbClr val="202122"/>
                </a:solidFill>
                <a:effectLst/>
                <a:latin typeface="Arial" panose="020B0604020202020204" pitchFamily="34" charset="0"/>
              </a:rPr>
              <a:t> povstalci opustili Peloponés a byli Athéňany přesídleni do </a:t>
            </a:r>
            <a:r>
              <a:rPr lang="cs-CZ" b="0" i="0" u="none" strike="noStrike" dirty="0" err="1">
                <a:solidFill>
                  <a:srgbClr val="3366CC"/>
                </a:solidFill>
                <a:effectLst/>
                <a:latin typeface="Arial" panose="020B0604020202020204" pitchFamily="34" charset="0"/>
                <a:hlinkClick r:id="rId6" tooltip="Nafpaktos"/>
              </a:rPr>
              <a:t>Naupaktu</a:t>
            </a:r>
            <a:r>
              <a:rPr lang="cs-CZ" b="0" i="0" dirty="0">
                <a:solidFill>
                  <a:srgbClr val="202122"/>
                </a:solidFill>
                <a:effectLst/>
                <a:latin typeface="Arial" panose="020B0604020202020204" pitchFamily="34" charset="0"/>
              </a:rPr>
              <a:t> </a:t>
            </a:r>
            <a:endParaRPr lang="cs-CZ" dirty="0"/>
          </a:p>
        </p:txBody>
      </p:sp>
    </p:spTree>
    <p:extLst>
      <p:ext uri="{BB962C8B-B14F-4D97-AF65-F5344CB8AC3E}">
        <p14:creationId xmlns:p14="http://schemas.microsoft.com/office/powerpoint/2010/main" val="2331140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39966C-98E0-47C7-94C2-B91A878CD2E3}"/>
              </a:ext>
            </a:extLst>
          </p:cNvPr>
          <p:cNvSpPr>
            <a:spLocks noGrp="1"/>
          </p:cNvSpPr>
          <p:nvPr>
            <p:ph type="title"/>
          </p:nvPr>
        </p:nvSpPr>
        <p:spPr/>
        <p:txBody>
          <a:bodyPr/>
          <a:lstStyle/>
          <a:p>
            <a:r>
              <a:rPr lang="cs-CZ" dirty="0" err="1"/>
              <a:t>Perioikové</a:t>
            </a:r>
            <a:endParaRPr lang="cs-CZ" dirty="0"/>
          </a:p>
        </p:txBody>
      </p:sp>
      <p:sp>
        <p:nvSpPr>
          <p:cNvPr id="3" name="Zástupný obsah 2">
            <a:extLst>
              <a:ext uri="{FF2B5EF4-FFF2-40B4-BE49-F238E27FC236}">
                <a16:creationId xmlns:a16="http://schemas.microsoft.com/office/drawing/2014/main" id="{41D7FACF-38B8-4CDD-A65F-9E279BED3D85}"/>
              </a:ext>
            </a:extLst>
          </p:cNvPr>
          <p:cNvSpPr>
            <a:spLocks noGrp="1"/>
          </p:cNvSpPr>
          <p:nvPr>
            <p:ph idx="1"/>
          </p:nvPr>
        </p:nvSpPr>
        <p:spPr/>
        <p:txBody>
          <a:bodyPr/>
          <a:lstStyle/>
          <a:p>
            <a:r>
              <a:rPr lang="cs-CZ" dirty="0"/>
              <a:t>„ti, kteří žijí v okolí, mimo“ </a:t>
            </a:r>
          </a:p>
          <a:p>
            <a:r>
              <a:rPr lang="cs-CZ" dirty="0"/>
              <a:t>méně úrodné hornaté části země a pobřežní pásmo v </a:t>
            </a:r>
            <a:r>
              <a:rPr lang="cs-CZ" dirty="0" err="1"/>
              <a:t>Lakónii</a:t>
            </a:r>
            <a:r>
              <a:rPr lang="cs-CZ" dirty="0"/>
              <a:t> a </a:t>
            </a:r>
            <a:r>
              <a:rPr lang="cs-CZ" dirty="0" err="1"/>
              <a:t>Messénii</a:t>
            </a:r>
            <a:endParaRPr lang="cs-CZ" dirty="0"/>
          </a:p>
          <a:p>
            <a:r>
              <a:rPr lang="cs-CZ" dirty="0"/>
              <a:t>Asi 80 obcí, nárazníkové pásmo</a:t>
            </a:r>
          </a:p>
          <a:p>
            <a:r>
              <a:rPr lang="cs-CZ" dirty="0"/>
              <a:t>Mají lokální práva, neovlivňují politiku Sparty jako celku</a:t>
            </a:r>
          </a:p>
          <a:p>
            <a:r>
              <a:rPr lang="cs-CZ" dirty="0"/>
              <a:t>Formálně svobodní, aktivní v řemeslech a obchodě</a:t>
            </a:r>
          </a:p>
          <a:p>
            <a:r>
              <a:rPr lang="cs-CZ" dirty="0"/>
              <a:t>Využíváni i ve vojsku – </a:t>
            </a:r>
            <a:r>
              <a:rPr lang="cs-CZ" dirty="0" err="1"/>
              <a:t>hoplité</a:t>
            </a:r>
            <a:r>
              <a:rPr lang="cs-CZ" dirty="0"/>
              <a:t> (původně v záloze, později zařazování do </a:t>
            </a:r>
            <a:r>
              <a:rPr lang="cs-CZ" dirty="0" err="1"/>
              <a:t>oddíků</a:t>
            </a:r>
            <a:r>
              <a:rPr lang="cs-CZ" dirty="0"/>
              <a:t>), i ekonomicky</a:t>
            </a:r>
          </a:p>
          <a:p>
            <a:r>
              <a:rPr lang="cs-CZ" dirty="0"/>
              <a:t>Sparťané + </a:t>
            </a:r>
            <a:r>
              <a:rPr lang="cs-CZ" dirty="0" err="1"/>
              <a:t>perioikové</a:t>
            </a:r>
            <a:r>
              <a:rPr lang="cs-CZ" dirty="0"/>
              <a:t> = </a:t>
            </a:r>
            <a:r>
              <a:rPr lang="cs-CZ" dirty="0" err="1"/>
              <a:t>Lakedaimonští</a:t>
            </a:r>
            <a:endParaRPr lang="cs-CZ" dirty="0"/>
          </a:p>
        </p:txBody>
      </p:sp>
    </p:spTree>
    <p:extLst>
      <p:ext uri="{BB962C8B-B14F-4D97-AF65-F5344CB8AC3E}">
        <p14:creationId xmlns:p14="http://schemas.microsoft.com/office/powerpoint/2010/main" val="159159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328E2D-2BC6-47D3-B09B-989FB17D5B2D}"/>
              </a:ext>
            </a:extLst>
          </p:cNvPr>
          <p:cNvSpPr>
            <a:spLocks noGrp="1"/>
          </p:cNvSpPr>
          <p:nvPr>
            <p:ph type="title"/>
          </p:nvPr>
        </p:nvSpPr>
        <p:spPr/>
        <p:txBody>
          <a:bodyPr/>
          <a:lstStyle/>
          <a:p>
            <a:r>
              <a:rPr lang="cs-CZ" dirty="0"/>
              <a:t>  </a:t>
            </a:r>
            <a:r>
              <a:rPr lang="cs-CZ" dirty="0" err="1"/>
              <a:t>Heilóti</a:t>
            </a:r>
            <a:endParaRPr lang="cs-CZ" dirty="0"/>
          </a:p>
        </p:txBody>
      </p:sp>
      <p:sp>
        <p:nvSpPr>
          <p:cNvPr id="4" name="Zástupný obsah 3">
            <a:extLst>
              <a:ext uri="{FF2B5EF4-FFF2-40B4-BE49-F238E27FC236}">
                <a16:creationId xmlns:a16="http://schemas.microsoft.com/office/drawing/2014/main" id="{7E15B2DB-05C8-49DD-9C9A-174C42984D08}"/>
              </a:ext>
            </a:extLst>
          </p:cNvPr>
          <p:cNvSpPr>
            <a:spLocks noGrp="1"/>
          </p:cNvSpPr>
          <p:nvPr>
            <p:ph sz="half" idx="2"/>
          </p:nvPr>
        </p:nvSpPr>
        <p:spPr/>
        <p:txBody>
          <a:bodyPr>
            <a:normAutofit fontScale="92500" lnSpcReduction="10000"/>
          </a:bodyPr>
          <a:lstStyle/>
          <a:p>
            <a:r>
              <a:rPr lang="cs-CZ" dirty="0" err="1"/>
              <a:t>Heilót</a:t>
            </a:r>
            <a:r>
              <a:rPr lang="cs-CZ" dirty="0"/>
              <a:t> = zajatec</a:t>
            </a:r>
          </a:p>
          <a:p>
            <a:r>
              <a:rPr lang="cs-CZ" dirty="0" err="1"/>
              <a:t>Achájové</a:t>
            </a:r>
            <a:r>
              <a:rPr lang="cs-CZ" dirty="0"/>
              <a:t>, obyvatelé </a:t>
            </a:r>
            <a:r>
              <a:rPr lang="cs-CZ" dirty="0" err="1"/>
              <a:t>Messénie</a:t>
            </a:r>
            <a:r>
              <a:rPr lang="cs-CZ" dirty="0"/>
              <a:t> = Řekové = stejná kultura a jazyk jako jejich přemožitelé</a:t>
            </a:r>
          </a:p>
          <a:p>
            <a:r>
              <a:rPr lang="cs-CZ" dirty="0"/>
              <a:t>Povstání – největší 464 př.</a:t>
            </a:r>
          </a:p>
          <a:p>
            <a:r>
              <a:rPr lang="cs-CZ" dirty="0"/>
              <a:t>Majetkem státu, ne jedince</a:t>
            </a:r>
          </a:p>
          <a:p>
            <a:r>
              <a:rPr lang="cs-CZ" dirty="0"/>
              <a:t>Vázáni k půdě</a:t>
            </a:r>
          </a:p>
          <a:p>
            <a:r>
              <a:rPr lang="cs-CZ" dirty="0"/>
              <a:t>Trestné výpravy proti nim - </a:t>
            </a:r>
            <a:r>
              <a:rPr lang="cs-CZ" i="1" dirty="0" err="1"/>
              <a:t>krypteia</a:t>
            </a:r>
            <a:endParaRPr lang="cs-CZ" i="1" dirty="0"/>
          </a:p>
          <a:p>
            <a:r>
              <a:rPr lang="cs-CZ" b="0" i="0" dirty="0">
                <a:solidFill>
                  <a:srgbClr val="202122"/>
                </a:solidFill>
                <a:effectLst/>
              </a:rPr>
              <a:t>Podobný status jako </a:t>
            </a:r>
            <a:r>
              <a:rPr lang="cs-CZ" b="0" i="0" dirty="0" err="1">
                <a:solidFill>
                  <a:srgbClr val="202122"/>
                </a:solidFill>
                <a:effectLst/>
              </a:rPr>
              <a:t>heilóti</a:t>
            </a:r>
            <a:r>
              <a:rPr lang="cs-CZ" b="0" i="0" dirty="0">
                <a:solidFill>
                  <a:srgbClr val="202122"/>
                </a:solidFill>
                <a:effectLst/>
              </a:rPr>
              <a:t> měly některé skupiny obyvatel ve starověké </a:t>
            </a:r>
            <a:r>
              <a:rPr lang="cs-CZ" b="0" i="0" u="none" strike="noStrike" dirty="0">
                <a:effectLst/>
                <a:hlinkClick r:id="rId2" tooltip="Thesálie"/>
              </a:rPr>
              <a:t>Thesálii</a:t>
            </a:r>
            <a:r>
              <a:rPr lang="cs-CZ" b="0" i="0" dirty="0">
                <a:solidFill>
                  <a:srgbClr val="202122"/>
                </a:solidFill>
                <a:effectLst/>
              </a:rPr>
              <a:t>, na </a:t>
            </a:r>
            <a:r>
              <a:rPr lang="cs-CZ" b="0" i="0" u="none" strike="noStrike" dirty="0">
                <a:effectLst/>
                <a:hlinkClick r:id="rId3" tooltip="Kréta"/>
              </a:rPr>
              <a:t>Krétě</a:t>
            </a:r>
            <a:r>
              <a:rPr lang="cs-CZ" b="0" i="0" dirty="0">
                <a:solidFill>
                  <a:srgbClr val="202122"/>
                </a:solidFill>
                <a:effectLst/>
              </a:rPr>
              <a:t> </a:t>
            </a:r>
            <a:endParaRPr lang="cs-CZ" dirty="0"/>
          </a:p>
          <a:p>
            <a:endParaRPr lang="cs-CZ" dirty="0"/>
          </a:p>
        </p:txBody>
      </p:sp>
      <p:pic>
        <p:nvPicPr>
          <p:cNvPr id="1026" name="Picture 2" descr="undefined">
            <a:extLst>
              <a:ext uri="{FF2B5EF4-FFF2-40B4-BE49-F238E27FC236}">
                <a16:creationId xmlns:a16="http://schemas.microsoft.com/office/drawing/2014/main" id="{1853D010-6835-49BB-B0C0-50DB41E45166}"/>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770021" y="1896177"/>
            <a:ext cx="4219555" cy="4032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459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85C638-C015-446D-A753-198495215035}"/>
              </a:ext>
            </a:extLst>
          </p:cNvPr>
          <p:cNvSpPr>
            <a:spLocks noGrp="1"/>
          </p:cNvSpPr>
          <p:nvPr>
            <p:ph type="title"/>
          </p:nvPr>
        </p:nvSpPr>
        <p:spPr/>
        <p:txBody>
          <a:bodyPr/>
          <a:lstStyle/>
          <a:p>
            <a:r>
              <a:rPr lang="cs-CZ" dirty="0" err="1"/>
              <a:t>Lykúrgos</a:t>
            </a:r>
            <a:endParaRPr lang="cs-CZ" dirty="0"/>
          </a:p>
        </p:txBody>
      </p:sp>
      <p:sp>
        <p:nvSpPr>
          <p:cNvPr id="3" name="Zástupný obsah 2">
            <a:extLst>
              <a:ext uri="{FF2B5EF4-FFF2-40B4-BE49-F238E27FC236}">
                <a16:creationId xmlns:a16="http://schemas.microsoft.com/office/drawing/2014/main" id="{37210CA6-5D72-4B3B-9DD3-D20F5C4C9453}"/>
              </a:ext>
            </a:extLst>
          </p:cNvPr>
          <p:cNvSpPr>
            <a:spLocks noGrp="1"/>
          </p:cNvSpPr>
          <p:nvPr>
            <p:ph idx="1"/>
          </p:nvPr>
        </p:nvSpPr>
        <p:spPr/>
        <p:txBody>
          <a:bodyPr>
            <a:normAutofit/>
          </a:bodyPr>
          <a:lstStyle/>
          <a:p>
            <a:r>
              <a:rPr lang="cs-CZ" dirty="0"/>
              <a:t>Nejasnosti kolem jeho existence už ve starověku</a:t>
            </a:r>
          </a:p>
          <a:p>
            <a:r>
              <a:rPr lang="cs-CZ" dirty="0" err="1"/>
              <a:t>Plútarchos</a:t>
            </a:r>
            <a:r>
              <a:rPr lang="cs-CZ" dirty="0"/>
              <a:t>: Životy slavných Řeků a Římanů. </a:t>
            </a:r>
            <a:r>
              <a:rPr lang="cs-CZ" dirty="0" err="1"/>
              <a:t>Lykúrgos</a:t>
            </a:r>
            <a:r>
              <a:rPr lang="cs-CZ" dirty="0"/>
              <a:t>.</a:t>
            </a:r>
          </a:p>
          <a:p>
            <a:r>
              <a:rPr lang="cs-CZ" dirty="0"/>
              <a:t>„</a:t>
            </a:r>
            <a:r>
              <a:rPr lang="cs-CZ" i="1" dirty="0"/>
              <a:t>I dal si </a:t>
            </a:r>
            <a:r>
              <a:rPr lang="cs-CZ" i="1" dirty="0" err="1"/>
              <a:t>Lykúrgos</a:t>
            </a:r>
            <a:r>
              <a:rPr lang="cs-CZ" i="1" dirty="0"/>
              <a:t> na tomto novém úřadu tak záležet, že o něm přinesl z Delf věštbu, kterou nazývají </a:t>
            </a:r>
            <a:r>
              <a:rPr lang="cs-CZ" i="1" dirty="0" err="1"/>
              <a:t>rhétra</a:t>
            </a:r>
            <a:r>
              <a:rPr lang="cs-CZ" i="1" dirty="0"/>
              <a:t>. Zní asi takto: Když jsi vystavěl chrám Diovi </a:t>
            </a:r>
            <a:r>
              <a:rPr lang="cs-CZ" i="1" dirty="0" err="1"/>
              <a:t>Syllaniovi</a:t>
            </a:r>
            <a:r>
              <a:rPr lang="cs-CZ" i="1" dirty="0"/>
              <a:t> a Athéně </a:t>
            </a:r>
            <a:r>
              <a:rPr lang="cs-CZ" i="1" dirty="0" err="1"/>
              <a:t>Syllanii</a:t>
            </a:r>
            <a:r>
              <a:rPr lang="cs-CZ" i="1" dirty="0"/>
              <a:t>, když jsi dal zřídit fýly a </a:t>
            </a:r>
            <a:r>
              <a:rPr lang="cs-CZ" i="1" dirty="0" err="1"/>
              <a:t>óby</a:t>
            </a:r>
            <a:r>
              <a:rPr lang="cs-CZ" i="1" dirty="0"/>
              <a:t> a když jsi ustanovil radu třiceti starců včetně králů s náčelníky, shromažďuj čas od času lid na </a:t>
            </a:r>
            <a:r>
              <a:rPr lang="cs-CZ" i="1" dirty="0" err="1"/>
              <a:t>Apellai</a:t>
            </a:r>
            <a:r>
              <a:rPr lang="cs-CZ" i="1" dirty="0"/>
              <a:t> mezi Babykou a </a:t>
            </a:r>
            <a:r>
              <a:rPr lang="cs-CZ" i="1" dirty="0" err="1"/>
              <a:t>Knakionem</a:t>
            </a:r>
            <a:r>
              <a:rPr lang="cs-CZ" i="1" dirty="0"/>
              <a:t> a tam přednášej a odmítej návrhy, ale lidu náleží vláda a moc</a:t>
            </a:r>
            <a:r>
              <a:rPr lang="cs-CZ" dirty="0"/>
              <a:t>.“</a:t>
            </a:r>
          </a:p>
          <a:p>
            <a:r>
              <a:rPr lang="cs-CZ" dirty="0"/>
              <a:t>Velká </a:t>
            </a:r>
            <a:r>
              <a:rPr lang="cs-CZ" dirty="0" err="1"/>
              <a:t>rhétra</a:t>
            </a:r>
            <a:r>
              <a:rPr lang="cs-CZ" dirty="0"/>
              <a:t> = jakýkoliv výrok nebo prohlášení (od dohody až po smlouvu), které jsou posvěceny orákulem a stanou se zákonem</a:t>
            </a:r>
          </a:p>
        </p:txBody>
      </p:sp>
    </p:spTree>
    <p:extLst>
      <p:ext uri="{BB962C8B-B14F-4D97-AF65-F5344CB8AC3E}">
        <p14:creationId xmlns:p14="http://schemas.microsoft.com/office/powerpoint/2010/main" val="949998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0BAF0F-4DBD-4468-88FF-E2957245A279}"/>
              </a:ext>
            </a:extLst>
          </p:cNvPr>
          <p:cNvSpPr>
            <a:spLocks noGrp="1"/>
          </p:cNvSpPr>
          <p:nvPr>
            <p:ph type="title"/>
          </p:nvPr>
        </p:nvSpPr>
        <p:spPr/>
        <p:txBody>
          <a:bodyPr/>
          <a:lstStyle/>
          <a:p>
            <a:r>
              <a:rPr lang="cs-CZ" dirty="0"/>
              <a:t>Státní zřízení</a:t>
            </a:r>
          </a:p>
        </p:txBody>
      </p:sp>
      <p:sp>
        <p:nvSpPr>
          <p:cNvPr id="3" name="Zástupný obsah 2">
            <a:extLst>
              <a:ext uri="{FF2B5EF4-FFF2-40B4-BE49-F238E27FC236}">
                <a16:creationId xmlns:a16="http://schemas.microsoft.com/office/drawing/2014/main" id="{0E875270-2124-4FE8-8C76-4753525B1EBF}"/>
              </a:ext>
            </a:extLst>
          </p:cNvPr>
          <p:cNvSpPr>
            <a:spLocks noGrp="1"/>
          </p:cNvSpPr>
          <p:nvPr>
            <p:ph sz="half" idx="1"/>
          </p:nvPr>
        </p:nvSpPr>
        <p:spPr/>
        <p:txBody>
          <a:bodyPr>
            <a:normAutofit fontScale="77500" lnSpcReduction="20000"/>
          </a:bodyPr>
          <a:lstStyle/>
          <a:p>
            <a:r>
              <a:rPr lang="cs-CZ" b="1" dirty="0"/>
              <a:t>Dva králové</a:t>
            </a:r>
          </a:p>
          <a:p>
            <a:r>
              <a:rPr lang="cs-CZ" dirty="0"/>
              <a:t>Dědičně v rodu </a:t>
            </a:r>
            <a:r>
              <a:rPr lang="cs-CZ" dirty="0" err="1"/>
              <a:t>Ágidovců</a:t>
            </a:r>
            <a:r>
              <a:rPr lang="cs-CZ" dirty="0"/>
              <a:t> a </a:t>
            </a:r>
            <a:r>
              <a:rPr lang="cs-CZ" dirty="0" err="1"/>
              <a:t>Eurypontovců</a:t>
            </a:r>
            <a:endParaRPr lang="cs-CZ" dirty="0"/>
          </a:p>
          <a:p>
            <a:r>
              <a:rPr lang="cs-CZ" dirty="0"/>
              <a:t>Náboženský, soudní a vojenský význam</a:t>
            </a:r>
          </a:p>
          <a:p>
            <a:r>
              <a:rPr lang="cs-CZ" dirty="0"/>
              <a:t>Posléze omezeni efory</a:t>
            </a:r>
          </a:p>
          <a:p>
            <a:r>
              <a:rPr lang="cs-CZ" dirty="0"/>
              <a:t>Pokles moci v 4. st. př.</a:t>
            </a:r>
          </a:p>
          <a:p>
            <a:endParaRPr lang="cs-CZ" dirty="0"/>
          </a:p>
          <a:p>
            <a:r>
              <a:rPr lang="cs-CZ" b="1" dirty="0" err="1"/>
              <a:t>Eforové</a:t>
            </a:r>
            <a:endParaRPr lang="cs-CZ" b="1" dirty="0"/>
          </a:p>
          <a:p>
            <a:pPr marL="0" indent="0">
              <a:buNone/>
            </a:pPr>
            <a:r>
              <a:rPr lang="cs-CZ" dirty="0"/>
              <a:t>   5 členů</a:t>
            </a:r>
          </a:p>
          <a:p>
            <a:pPr marL="0" indent="0">
              <a:buNone/>
            </a:pPr>
            <a:r>
              <a:rPr lang="cs-CZ" dirty="0"/>
              <a:t>   voleni každoročně</a:t>
            </a:r>
          </a:p>
          <a:p>
            <a:pPr marL="0" indent="0">
              <a:buNone/>
            </a:pPr>
            <a:r>
              <a:rPr lang="cs-CZ" dirty="0"/>
              <a:t>   vrchní výkonná moc, vyšší než</a:t>
            </a:r>
          </a:p>
          <a:p>
            <a:pPr marL="0" indent="0">
              <a:buNone/>
            </a:pPr>
            <a:r>
              <a:rPr lang="cs-CZ" dirty="0"/>
              <a:t>   krále, kterého kontrolují</a:t>
            </a:r>
          </a:p>
        </p:txBody>
      </p:sp>
      <p:sp>
        <p:nvSpPr>
          <p:cNvPr id="4" name="Zástupný obsah 3">
            <a:extLst>
              <a:ext uri="{FF2B5EF4-FFF2-40B4-BE49-F238E27FC236}">
                <a16:creationId xmlns:a16="http://schemas.microsoft.com/office/drawing/2014/main" id="{DC87112F-70B6-43D4-A06C-32562201F373}"/>
              </a:ext>
            </a:extLst>
          </p:cNvPr>
          <p:cNvSpPr>
            <a:spLocks noGrp="1"/>
          </p:cNvSpPr>
          <p:nvPr>
            <p:ph sz="half" idx="2"/>
          </p:nvPr>
        </p:nvSpPr>
        <p:spPr/>
        <p:txBody>
          <a:bodyPr>
            <a:normAutofit fontScale="77500" lnSpcReduction="20000"/>
          </a:bodyPr>
          <a:lstStyle/>
          <a:p>
            <a:r>
              <a:rPr lang="cs-CZ" b="1" dirty="0"/>
              <a:t>Lidový sněm – </a:t>
            </a:r>
            <a:r>
              <a:rPr lang="cs-CZ" b="1" dirty="0" err="1"/>
              <a:t>apella</a:t>
            </a:r>
            <a:endParaRPr lang="cs-CZ" b="1" dirty="0"/>
          </a:p>
          <a:p>
            <a:pPr marL="0" indent="0">
              <a:buNone/>
            </a:pPr>
            <a:r>
              <a:rPr lang="cs-CZ" dirty="0"/>
              <a:t>   dospělí spartští občané –   válečníci</a:t>
            </a:r>
          </a:p>
          <a:p>
            <a:pPr marL="0" indent="0">
              <a:buNone/>
            </a:pPr>
            <a:r>
              <a:rPr lang="cs-CZ" dirty="0"/>
              <a:t>   legitimní původ; státní výchova</a:t>
            </a:r>
          </a:p>
          <a:p>
            <a:pPr marL="0" indent="0">
              <a:buNone/>
            </a:pPr>
            <a:r>
              <a:rPr lang="cs-CZ" dirty="0"/>
              <a:t>   společné stravování z vlastních zdrojů</a:t>
            </a:r>
          </a:p>
          <a:p>
            <a:pPr marL="0" indent="0">
              <a:buNone/>
            </a:pPr>
            <a:r>
              <a:rPr lang="cs-CZ" dirty="0"/>
              <a:t>   bezúhonný, statečný, dobré chování ve společnosti</a:t>
            </a:r>
          </a:p>
          <a:p>
            <a:pPr marL="0" indent="0">
              <a:buNone/>
            </a:pPr>
            <a:endParaRPr lang="cs-CZ" dirty="0"/>
          </a:p>
          <a:p>
            <a:r>
              <a:rPr lang="cs-CZ" b="1" dirty="0"/>
              <a:t>Rada třiceti = </a:t>
            </a:r>
            <a:r>
              <a:rPr lang="cs-CZ" b="1" dirty="0" err="1"/>
              <a:t>gerúsie</a:t>
            </a:r>
            <a:endParaRPr lang="cs-CZ" b="1" dirty="0"/>
          </a:p>
          <a:p>
            <a:pPr marL="0" indent="0">
              <a:buNone/>
            </a:pPr>
            <a:r>
              <a:rPr lang="cs-CZ" dirty="0"/>
              <a:t>   28 členů nad 60 let + 2 králové</a:t>
            </a:r>
          </a:p>
          <a:p>
            <a:pPr marL="0" indent="0">
              <a:buNone/>
            </a:pPr>
            <a:r>
              <a:rPr lang="cs-CZ" dirty="0"/>
              <a:t>   doživotní úřad, aristokraté</a:t>
            </a:r>
          </a:p>
          <a:p>
            <a:pPr marL="0" indent="0">
              <a:buNone/>
            </a:pPr>
            <a:r>
              <a:rPr lang="cs-CZ" dirty="0"/>
              <a:t>   </a:t>
            </a:r>
            <a:r>
              <a:rPr lang="cs-CZ" dirty="0" err="1"/>
              <a:t>předjednává</a:t>
            </a:r>
            <a:r>
              <a:rPr lang="cs-CZ" dirty="0"/>
              <a:t> všechny záležitosti + nejvyšší   soud, právo i soudit krále</a:t>
            </a:r>
          </a:p>
          <a:p>
            <a:pPr marL="0" indent="0">
              <a:buNone/>
            </a:pPr>
            <a:endParaRPr lang="cs-CZ" dirty="0"/>
          </a:p>
        </p:txBody>
      </p:sp>
    </p:spTree>
    <p:extLst>
      <p:ext uri="{BB962C8B-B14F-4D97-AF65-F5344CB8AC3E}">
        <p14:creationId xmlns:p14="http://schemas.microsoft.com/office/powerpoint/2010/main" val="967823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92DA47-CE0A-4343-93DB-713D57E1089D}"/>
              </a:ext>
            </a:extLst>
          </p:cNvPr>
          <p:cNvSpPr>
            <a:spLocks noGrp="1"/>
          </p:cNvSpPr>
          <p:nvPr>
            <p:ph type="title"/>
          </p:nvPr>
        </p:nvSpPr>
        <p:spPr/>
        <p:txBody>
          <a:bodyPr/>
          <a:lstStyle/>
          <a:p>
            <a:r>
              <a:rPr lang="cs-CZ" dirty="0"/>
              <a:t>Státní zřízení ve Spartě    </a:t>
            </a:r>
            <a:r>
              <a:rPr lang="cs-CZ" dirty="0" err="1"/>
              <a:t>Heilóti</a:t>
            </a:r>
            <a:endParaRPr lang="cs-CZ" dirty="0"/>
          </a:p>
        </p:txBody>
      </p:sp>
      <p:pic>
        <p:nvPicPr>
          <p:cNvPr id="11266" name="Picture 2">
            <a:extLst>
              <a:ext uri="{FF2B5EF4-FFF2-40B4-BE49-F238E27FC236}">
                <a16:creationId xmlns:a16="http://schemas.microsoft.com/office/drawing/2014/main" id="{642BD7B7-9FAF-4805-869A-3E66E569616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36599" y="2031999"/>
            <a:ext cx="5088467" cy="414496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Přidělováni s půdou Sparťanům. Sparťané s nimi nemohou disponovat. Heilóti mají tendenci ke vzpourám. Mladí Sparťané pořádají kárné výpravy tzv. krypteia.">
            <a:extLst>
              <a:ext uri="{FF2B5EF4-FFF2-40B4-BE49-F238E27FC236}">
                <a16:creationId xmlns:a16="http://schemas.microsoft.com/office/drawing/2014/main" id="{7F0C549F-E1BC-45D8-9081-F3AB83E3C87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91250" y="2067719"/>
            <a:ext cx="514350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133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09E16B-970E-4A8A-B1F6-EC4E98188398}"/>
              </a:ext>
            </a:extLst>
          </p:cNvPr>
          <p:cNvSpPr>
            <a:spLocks noGrp="1"/>
          </p:cNvSpPr>
          <p:nvPr>
            <p:ph type="title"/>
          </p:nvPr>
        </p:nvSpPr>
        <p:spPr/>
        <p:txBody>
          <a:bodyPr/>
          <a:lstStyle/>
          <a:p>
            <a:r>
              <a:rPr lang="cs-CZ" dirty="0"/>
              <a:t>Falanga</a:t>
            </a:r>
          </a:p>
        </p:txBody>
      </p:sp>
      <p:sp>
        <p:nvSpPr>
          <p:cNvPr id="4" name="Zástupný obsah 3">
            <a:extLst>
              <a:ext uri="{FF2B5EF4-FFF2-40B4-BE49-F238E27FC236}">
                <a16:creationId xmlns:a16="http://schemas.microsoft.com/office/drawing/2014/main" id="{459B745C-6AEA-4315-8882-47BE4EC6EF6A}"/>
              </a:ext>
            </a:extLst>
          </p:cNvPr>
          <p:cNvSpPr>
            <a:spLocks noGrp="1"/>
          </p:cNvSpPr>
          <p:nvPr>
            <p:ph sz="half" idx="2"/>
          </p:nvPr>
        </p:nvSpPr>
        <p:spPr/>
        <p:txBody>
          <a:bodyPr/>
          <a:lstStyle/>
          <a:p>
            <a:r>
              <a:rPr lang="cs-CZ" dirty="0"/>
              <a:t>Těžkooděnci = </a:t>
            </a:r>
            <a:r>
              <a:rPr lang="cs-CZ" dirty="0" err="1"/>
              <a:t>hoplité</a:t>
            </a:r>
            <a:endParaRPr lang="cs-CZ" dirty="0"/>
          </a:p>
          <a:p>
            <a:r>
              <a:rPr lang="cs-CZ" dirty="0"/>
              <a:t>Název odvozen od těžkého štítu – dvě držadla, levá paže</a:t>
            </a:r>
          </a:p>
          <a:p>
            <a:r>
              <a:rPr lang="cs-CZ" dirty="0"/>
              <a:t>Pro Sparťany typické dlouhé vlasy a dlouhý červený plášť</a:t>
            </a:r>
          </a:p>
          <a:p>
            <a:r>
              <a:rPr lang="cs-CZ" dirty="0"/>
              <a:t>Akceschopnost spočívala nejen v počtu mužů, ale v přesně sehrané koordinaci, tvrdé disciplíně a vysoké morálce.</a:t>
            </a:r>
          </a:p>
        </p:txBody>
      </p:sp>
      <p:pic>
        <p:nvPicPr>
          <p:cNvPr id="1026" name="Picture 2" descr="Das ist Sparta! Teil II">
            <a:extLst>
              <a:ext uri="{FF2B5EF4-FFF2-40B4-BE49-F238E27FC236}">
                <a16:creationId xmlns:a16="http://schemas.microsoft.com/office/drawing/2014/main" id="{50EFBC91-7FAD-4D2E-8526-2C710F7559F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621693"/>
            <a:ext cx="5181600" cy="2759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832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90F622-6653-4E8F-BAA3-99E129EB5292}"/>
              </a:ext>
            </a:extLst>
          </p:cNvPr>
          <p:cNvSpPr>
            <a:spLocks noGrp="1"/>
          </p:cNvSpPr>
          <p:nvPr>
            <p:ph type="title"/>
          </p:nvPr>
        </p:nvSpPr>
        <p:spPr/>
        <p:txBody>
          <a:bodyPr/>
          <a:lstStyle/>
          <a:p>
            <a:r>
              <a:rPr lang="cs-CZ" dirty="0"/>
              <a:t>Bojová taktika</a:t>
            </a:r>
          </a:p>
        </p:txBody>
      </p:sp>
      <p:sp>
        <p:nvSpPr>
          <p:cNvPr id="3" name="Zástupný obsah 2">
            <a:extLst>
              <a:ext uri="{FF2B5EF4-FFF2-40B4-BE49-F238E27FC236}">
                <a16:creationId xmlns:a16="http://schemas.microsoft.com/office/drawing/2014/main" id="{1C6CF30A-2508-4E50-8C79-015187F9393E}"/>
              </a:ext>
            </a:extLst>
          </p:cNvPr>
          <p:cNvSpPr>
            <a:spLocks noGrp="1"/>
          </p:cNvSpPr>
          <p:nvPr>
            <p:ph idx="1"/>
          </p:nvPr>
        </p:nvSpPr>
        <p:spPr/>
        <p:txBody>
          <a:bodyPr/>
          <a:lstStyle/>
          <a:p>
            <a:r>
              <a:rPr lang="cs-CZ" dirty="0" err="1"/>
              <a:t>Thúkydidés</a:t>
            </a:r>
            <a:r>
              <a:rPr lang="cs-CZ" dirty="0"/>
              <a:t>:</a:t>
            </a:r>
          </a:p>
          <a:p>
            <a:r>
              <a:rPr lang="cs-CZ" dirty="0"/>
              <a:t>„… strach nutí každého muže snažit se co nejvíce chránit svou neozbrojenou pravou stranu pomocí štítu muže, který stojí vedle něho. Říká si, že čím těsněji jsou štíty u sebe, tím lepší bude jeho ochrana.“</a:t>
            </a:r>
          </a:p>
          <a:p>
            <a:endParaRPr lang="cs-CZ" dirty="0"/>
          </a:p>
          <a:p>
            <a:r>
              <a:rPr lang="cs-CZ" dirty="0"/>
              <a:t>„Pištci byli ve velkém počtu podle zvyku zařazeni doprostřed sestavy ne z důvodu náboženského, ale aby vojáci při svém postupu pochodovali stejným krokem, aby se jejich řady netrhaly, jak se často stává velkým vojskům při střetnutí s nepřítelem.“</a:t>
            </a:r>
          </a:p>
        </p:txBody>
      </p:sp>
    </p:spTree>
    <p:extLst>
      <p:ext uri="{BB962C8B-B14F-4D97-AF65-F5344CB8AC3E}">
        <p14:creationId xmlns:p14="http://schemas.microsoft.com/office/powerpoint/2010/main" val="4271865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3000-446B-4EEE-B6A0-2F47F594EB7F}"/>
              </a:ext>
            </a:extLst>
          </p:cNvPr>
          <p:cNvSpPr>
            <a:spLocks noGrp="1"/>
          </p:cNvSpPr>
          <p:nvPr>
            <p:ph type="title"/>
          </p:nvPr>
        </p:nvSpPr>
        <p:spPr/>
        <p:txBody>
          <a:bodyPr/>
          <a:lstStyle/>
          <a:p>
            <a:r>
              <a:rPr lang="cs-CZ" dirty="0" err="1"/>
              <a:t>Hoplita</a:t>
            </a:r>
            <a:r>
              <a:rPr lang="cs-CZ" dirty="0"/>
              <a:t>                                  snad král </a:t>
            </a:r>
            <a:r>
              <a:rPr lang="cs-CZ" dirty="0" err="1"/>
              <a:t>Leonidás</a:t>
            </a:r>
            <a:endParaRPr lang="cs-CZ" dirty="0"/>
          </a:p>
        </p:txBody>
      </p:sp>
      <p:pic>
        <p:nvPicPr>
          <p:cNvPr id="3074" name="Picture 2" descr="undefined">
            <a:extLst>
              <a:ext uri="{FF2B5EF4-FFF2-40B4-BE49-F238E27FC236}">
                <a16:creationId xmlns:a16="http://schemas.microsoft.com/office/drawing/2014/main" id="{EEEF2392-1193-455B-AD80-BCCD8B4A0D0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99713" y="1852078"/>
            <a:ext cx="2586233"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tarověká Sparta - Peloponés">
            <a:extLst>
              <a:ext uri="{FF2B5EF4-FFF2-40B4-BE49-F238E27FC236}">
                <a16:creationId xmlns:a16="http://schemas.microsoft.com/office/drawing/2014/main" id="{8F79D27D-122E-42B1-9C0B-F7DAE7F1148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06054" y="1825625"/>
            <a:ext cx="3259659"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a:extLst>
              <a:ext uri="{FF2B5EF4-FFF2-40B4-BE49-F238E27FC236}">
                <a16:creationId xmlns:a16="http://schemas.microsoft.com/office/drawing/2014/main" id="{424CE5A3-DD7E-4DC1-9138-2CAAAB6DFDE6}"/>
              </a:ext>
            </a:extLst>
          </p:cNvPr>
          <p:cNvPicPr>
            <a:picLocks noChangeAspect="1"/>
          </p:cNvPicPr>
          <p:nvPr/>
        </p:nvPicPr>
        <p:blipFill>
          <a:blip r:embed="rId4"/>
          <a:stretch>
            <a:fillRect/>
          </a:stretch>
        </p:blipFill>
        <p:spPr>
          <a:xfrm>
            <a:off x="3946637" y="0"/>
            <a:ext cx="4298726" cy="6858000"/>
          </a:xfrm>
          <a:prstGeom prst="rect">
            <a:avLst/>
          </a:prstGeom>
        </p:spPr>
      </p:pic>
    </p:spTree>
    <p:extLst>
      <p:ext uri="{BB962C8B-B14F-4D97-AF65-F5344CB8AC3E}">
        <p14:creationId xmlns:p14="http://schemas.microsoft.com/office/powerpoint/2010/main" val="838719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375172-A135-4F78-9CCA-C38564E30202}"/>
              </a:ext>
            </a:extLst>
          </p:cNvPr>
          <p:cNvSpPr>
            <a:spLocks noGrp="1"/>
          </p:cNvSpPr>
          <p:nvPr>
            <p:ph type="title"/>
          </p:nvPr>
        </p:nvSpPr>
        <p:spPr/>
        <p:txBody>
          <a:bodyPr/>
          <a:lstStyle/>
          <a:p>
            <a:r>
              <a:rPr lang="cs-CZ" dirty="0"/>
              <a:t>Charakteristika polis</a:t>
            </a:r>
            <a:br>
              <a:rPr lang="cs-CZ" dirty="0"/>
            </a:br>
            <a:r>
              <a:rPr lang="cs-CZ" dirty="0" err="1"/>
              <a:t>Cartledge</a:t>
            </a:r>
            <a:r>
              <a:rPr lang="cs-CZ" dirty="0"/>
              <a:t>, Paul: Sparta. Praha 2012, s. 43</a:t>
            </a:r>
          </a:p>
        </p:txBody>
      </p:sp>
      <p:sp>
        <p:nvSpPr>
          <p:cNvPr id="3" name="Zástupný obsah 2">
            <a:extLst>
              <a:ext uri="{FF2B5EF4-FFF2-40B4-BE49-F238E27FC236}">
                <a16:creationId xmlns:a16="http://schemas.microsoft.com/office/drawing/2014/main" id="{EA67795E-8BE9-4B3B-9E02-455B71A920D9}"/>
              </a:ext>
            </a:extLst>
          </p:cNvPr>
          <p:cNvSpPr>
            <a:spLocks noGrp="1"/>
          </p:cNvSpPr>
          <p:nvPr>
            <p:ph idx="1"/>
          </p:nvPr>
        </p:nvSpPr>
        <p:spPr/>
        <p:txBody>
          <a:bodyPr/>
          <a:lstStyle/>
          <a:p>
            <a:r>
              <a:rPr lang="cs-CZ" dirty="0"/>
              <a:t>„Řecká polis nebyl jen fyzický prostor, šlo o jednotku skládající se ze zemědělského zázemí a z administrativního centra, Nebyl to ani stát v našem moderním slova smyslu, kde se předpokládá existence centralizovaných orgánů vlády, jež bývají odloučeny od celku a nadřazené lidu. Polis byla městským státem, kde obec tvořili Sparťané.</a:t>
            </a:r>
          </a:p>
          <a:p>
            <a:r>
              <a:rPr lang="cs-CZ" dirty="0"/>
              <a:t>Nevytváří typické městské centrum (vesnický charakter 4 vesnice + </a:t>
            </a:r>
            <a:r>
              <a:rPr lang="cs-CZ" dirty="0" err="1"/>
              <a:t>Amyklai</a:t>
            </a:r>
            <a:r>
              <a:rPr lang="cs-CZ" dirty="0"/>
              <a:t> - Apollón, hradby až ve 2. st. př.)</a:t>
            </a:r>
          </a:p>
          <a:p>
            <a:r>
              <a:rPr lang="cs-CZ" dirty="0"/>
              <a:t>Dórský dialekt řečtiny</a:t>
            </a:r>
          </a:p>
          <a:p>
            <a:r>
              <a:rPr lang="cs-CZ" dirty="0"/>
              <a:t>Udržují sociální a politické instituce založené na třech tradičních dórských kmenech</a:t>
            </a:r>
          </a:p>
        </p:txBody>
      </p:sp>
    </p:spTree>
    <p:extLst>
      <p:ext uri="{BB962C8B-B14F-4D97-AF65-F5344CB8AC3E}">
        <p14:creationId xmlns:p14="http://schemas.microsoft.com/office/powerpoint/2010/main" val="3316999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CAF4FE-ACD9-4010-A6DD-4C66C99F3687}"/>
              </a:ext>
            </a:extLst>
          </p:cNvPr>
          <p:cNvSpPr>
            <a:spLocks noGrp="1"/>
          </p:cNvSpPr>
          <p:nvPr>
            <p:ph type="title"/>
          </p:nvPr>
        </p:nvSpPr>
        <p:spPr/>
        <p:txBody>
          <a:bodyPr/>
          <a:lstStyle/>
          <a:p>
            <a:r>
              <a:rPr lang="cs-CZ" dirty="0"/>
              <a:t>Falanga</a:t>
            </a:r>
          </a:p>
        </p:txBody>
      </p:sp>
      <p:pic>
        <p:nvPicPr>
          <p:cNvPr id="2050" name="Picture 2" descr="Nalezený obrázek pro Government in Sparta">
            <a:extLst>
              <a:ext uri="{FF2B5EF4-FFF2-40B4-BE49-F238E27FC236}">
                <a16:creationId xmlns:a16="http://schemas.microsoft.com/office/drawing/2014/main" id="{D3A11B6E-8A47-41AF-BB1E-0FCDAB2DD8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953" y="2430660"/>
            <a:ext cx="5813651" cy="377516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WikiPredia - Falanga">
            <a:extLst>
              <a:ext uri="{FF2B5EF4-FFF2-40B4-BE49-F238E27FC236}">
                <a16:creationId xmlns:a16="http://schemas.microsoft.com/office/drawing/2014/main" id="{CF92B783-D923-45F0-82CC-9609600E2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47021"/>
            <a:ext cx="5686425"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681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759A15-36F3-49FE-BD77-773CB552159C}"/>
              </a:ext>
            </a:extLst>
          </p:cNvPr>
          <p:cNvSpPr>
            <a:spLocks noGrp="1"/>
          </p:cNvSpPr>
          <p:nvPr>
            <p:ph type="title"/>
          </p:nvPr>
        </p:nvSpPr>
        <p:spPr/>
        <p:txBody>
          <a:bodyPr/>
          <a:lstStyle/>
          <a:p>
            <a:r>
              <a:rPr lang="cs-CZ" dirty="0"/>
              <a:t>Sparta</a:t>
            </a:r>
          </a:p>
        </p:txBody>
      </p:sp>
      <p:pic>
        <p:nvPicPr>
          <p:cNvPr id="5" name="Picture 2" descr="Starověká Sparta. Sparta prapůvodní">
            <a:extLst>
              <a:ext uri="{FF2B5EF4-FFF2-40B4-BE49-F238E27FC236}">
                <a16:creationId xmlns:a16="http://schemas.microsoft.com/office/drawing/2014/main" id="{49271A34-1D45-426C-8690-2661F1E70D0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05882" y="1825625"/>
            <a:ext cx="3246236"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Skutečná Sparta - Spartská ústava a společnost - Dokument">
            <a:extLst>
              <a:ext uri="{FF2B5EF4-FFF2-40B4-BE49-F238E27FC236}">
                <a16:creationId xmlns:a16="http://schemas.microsoft.com/office/drawing/2014/main" id="{6C9BBF9B-2B9E-4700-A14A-A2E399A04DC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486650" y="2534444"/>
            <a:ext cx="2552700" cy="293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024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928568-B373-4BA0-8031-C90741A55ED1}"/>
              </a:ext>
            </a:extLst>
          </p:cNvPr>
          <p:cNvSpPr>
            <a:spLocks noGrp="1"/>
          </p:cNvSpPr>
          <p:nvPr>
            <p:ph type="title"/>
          </p:nvPr>
        </p:nvSpPr>
        <p:spPr/>
        <p:txBody>
          <a:bodyPr/>
          <a:lstStyle/>
          <a:p>
            <a:r>
              <a:rPr lang="cs-CZ" dirty="0"/>
              <a:t>Řecký svět během řecko-perských válek</a:t>
            </a:r>
          </a:p>
        </p:txBody>
      </p:sp>
      <p:pic>
        <p:nvPicPr>
          <p:cNvPr id="2050" name="Picture 2" descr="undefined">
            <a:extLst>
              <a:ext uri="{FF2B5EF4-FFF2-40B4-BE49-F238E27FC236}">
                <a16:creationId xmlns:a16="http://schemas.microsoft.com/office/drawing/2014/main" id="{4E1A39D6-F51B-4EC8-AC9F-78E0F690EA9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76414" y="1825625"/>
            <a:ext cx="5439172" cy="43513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ndefined">
            <a:extLst>
              <a:ext uri="{FF2B5EF4-FFF2-40B4-BE49-F238E27FC236}">
                <a16:creationId xmlns:a16="http://schemas.microsoft.com/office/drawing/2014/main" id="{70CE4A9E-1CC2-4D12-BE4F-F38526281A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928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E8C9EC-67E2-4064-8E11-7E03BC2A1C65}"/>
              </a:ext>
            </a:extLst>
          </p:cNvPr>
          <p:cNvSpPr>
            <a:spLocks noGrp="1"/>
          </p:cNvSpPr>
          <p:nvPr>
            <p:ph type="title"/>
          </p:nvPr>
        </p:nvSpPr>
        <p:spPr/>
        <p:txBody>
          <a:bodyPr/>
          <a:lstStyle/>
          <a:p>
            <a:r>
              <a:rPr lang="cs-CZ" dirty="0" err="1"/>
              <a:t>Marathon</a:t>
            </a:r>
            <a:r>
              <a:rPr lang="cs-CZ" dirty="0"/>
              <a:t> dnes</a:t>
            </a:r>
          </a:p>
        </p:txBody>
      </p:sp>
      <p:pic>
        <p:nvPicPr>
          <p:cNvPr id="4" name="Zástupný obsah 3">
            <a:extLst>
              <a:ext uri="{FF2B5EF4-FFF2-40B4-BE49-F238E27FC236}">
                <a16:creationId xmlns:a16="http://schemas.microsoft.com/office/drawing/2014/main" id="{FFCD274A-562A-49E7-8C17-2F5693C7F39C}"/>
              </a:ext>
            </a:extLst>
          </p:cNvPr>
          <p:cNvPicPr>
            <a:picLocks noGrp="1" noChangeAspect="1"/>
          </p:cNvPicPr>
          <p:nvPr>
            <p:ph idx="1"/>
          </p:nvPr>
        </p:nvPicPr>
        <p:blipFill>
          <a:blip r:embed="rId2"/>
          <a:stretch>
            <a:fillRect/>
          </a:stretch>
        </p:blipFill>
        <p:spPr>
          <a:xfrm>
            <a:off x="2228144" y="1825625"/>
            <a:ext cx="7735712" cy="4351338"/>
          </a:xfrm>
          <a:prstGeom prst="rect">
            <a:avLst/>
          </a:prstGeom>
        </p:spPr>
      </p:pic>
    </p:spTree>
    <p:extLst>
      <p:ext uri="{BB962C8B-B14F-4D97-AF65-F5344CB8AC3E}">
        <p14:creationId xmlns:p14="http://schemas.microsoft.com/office/powerpoint/2010/main" val="824836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2D809D-1318-4721-A982-432265F00049}"/>
              </a:ext>
            </a:extLst>
          </p:cNvPr>
          <p:cNvSpPr>
            <a:spLocks noGrp="1"/>
          </p:cNvSpPr>
          <p:nvPr>
            <p:ph type="title"/>
          </p:nvPr>
        </p:nvSpPr>
        <p:spPr/>
        <p:txBody>
          <a:bodyPr/>
          <a:lstStyle/>
          <a:p>
            <a:r>
              <a:rPr lang="cs-CZ" dirty="0"/>
              <a:t>Řecko-perské války</a:t>
            </a:r>
            <a:br>
              <a:rPr lang="cs-CZ" dirty="0"/>
            </a:br>
            <a:r>
              <a:rPr lang="cs-CZ" dirty="0"/>
              <a:t>Jean-Louis David, </a:t>
            </a:r>
            <a:r>
              <a:rPr lang="cs-CZ" dirty="0" err="1"/>
              <a:t>Leonidás</a:t>
            </a:r>
            <a:r>
              <a:rPr lang="cs-CZ" dirty="0"/>
              <a:t> u Thermopyl</a:t>
            </a:r>
          </a:p>
        </p:txBody>
      </p:sp>
      <p:pic>
        <p:nvPicPr>
          <p:cNvPr id="4098" name="Picture 2" descr="undefined">
            <a:extLst>
              <a:ext uri="{FF2B5EF4-FFF2-40B4-BE49-F238E27FC236}">
                <a16:creationId xmlns:a16="http://schemas.microsoft.com/office/drawing/2014/main" id="{F841AD9B-E41A-4261-B52B-09CFAB6D63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9542" y="2048798"/>
            <a:ext cx="5852915" cy="3904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946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6FB341-D2B2-4945-AC41-07F7CDAC0F07}"/>
              </a:ext>
            </a:extLst>
          </p:cNvPr>
          <p:cNvSpPr>
            <a:spLocks noGrp="1"/>
          </p:cNvSpPr>
          <p:nvPr>
            <p:ph type="title"/>
          </p:nvPr>
        </p:nvSpPr>
        <p:spPr/>
        <p:txBody>
          <a:bodyPr/>
          <a:lstStyle/>
          <a:p>
            <a:r>
              <a:rPr lang="cs-CZ" dirty="0"/>
              <a:t>Peloponéský spolek       </a:t>
            </a:r>
          </a:p>
        </p:txBody>
      </p:sp>
      <p:pic>
        <p:nvPicPr>
          <p:cNvPr id="1026" name="Picture 2" descr="Peloponéský spolek ■ Sparta a spojenci ■ Athény a spojenci ■ neutrální státy 6 )">
            <a:extLst>
              <a:ext uri="{FF2B5EF4-FFF2-40B4-BE49-F238E27FC236}">
                <a16:creationId xmlns:a16="http://schemas.microsoft.com/office/drawing/2014/main" id="{04170D63-49A6-4D4D-88FD-E7073BCEF8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819" y="1981994"/>
            <a:ext cx="5391150" cy="4038600"/>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obsah 2">
            <a:extLst>
              <a:ext uri="{FF2B5EF4-FFF2-40B4-BE49-F238E27FC236}">
                <a16:creationId xmlns:a16="http://schemas.microsoft.com/office/drawing/2014/main" id="{A52CA578-B696-44F7-8675-870B7D9470CB}"/>
              </a:ext>
            </a:extLst>
          </p:cNvPr>
          <p:cNvSpPr>
            <a:spLocks noGrp="1"/>
          </p:cNvSpPr>
          <p:nvPr>
            <p:ph idx="1"/>
          </p:nvPr>
        </p:nvSpPr>
        <p:spPr/>
        <p:txBody>
          <a:bodyPr>
            <a:normAutofit lnSpcReduction="10000"/>
          </a:bodyPr>
          <a:lstStyle/>
          <a:p>
            <a:r>
              <a:rPr lang="cs-CZ" dirty="0"/>
              <a:t>                                                               nejstarší řecký spolek</a:t>
            </a:r>
          </a:p>
          <a:p>
            <a:r>
              <a:rPr lang="cs-CZ" dirty="0"/>
              <a:t>                                                               konec 6. st. př.</a:t>
            </a:r>
          </a:p>
          <a:p>
            <a:r>
              <a:rPr lang="cs-CZ" dirty="0"/>
              <a:t>                                                               3 hlavní státy – Sparta, </a:t>
            </a:r>
            <a:r>
              <a:rPr lang="cs-CZ" dirty="0" err="1"/>
              <a:t>Élida</a:t>
            </a:r>
            <a:r>
              <a:rPr lang="cs-CZ" dirty="0"/>
              <a:t>, </a:t>
            </a:r>
          </a:p>
          <a:p>
            <a:pPr marL="0" indent="0">
              <a:buNone/>
            </a:pPr>
            <a:r>
              <a:rPr lang="cs-CZ" dirty="0"/>
              <a:t>                                                                                               </a:t>
            </a:r>
            <a:r>
              <a:rPr lang="cs-CZ" dirty="0" err="1"/>
              <a:t>Korint</a:t>
            </a:r>
            <a:endParaRPr lang="cs-CZ" dirty="0"/>
          </a:p>
          <a:p>
            <a:pPr marL="0" indent="0">
              <a:buNone/>
            </a:pPr>
            <a:r>
              <a:rPr lang="cs-CZ" dirty="0"/>
              <a:t>                                                                  vojenský, ne politický charakter</a:t>
            </a:r>
          </a:p>
          <a:p>
            <a:pPr marL="0" indent="0">
              <a:buNone/>
            </a:pPr>
            <a:r>
              <a:rPr lang="cs-CZ" dirty="0"/>
              <a:t>                                                                   hlavní silou pozemní vojsko</a:t>
            </a:r>
          </a:p>
          <a:p>
            <a:pPr marL="0" indent="0">
              <a:buNone/>
            </a:pPr>
            <a:r>
              <a:rPr lang="cs-CZ" dirty="0"/>
              <a:t>                                                                   na </a:t>
            </a:r>
            <a:r>
              <a:rPr lang="cs-CZ" dirty="0" err="1"/>
              <a:t>Peloponnésu</a:t>
            </a:r>
            <a:r>
              <a:rPr lang="cs-CZ" dirty="0"/>
              <a:t> hlavním </a:t>
            </a:r>
            <a:r>
              <a:rPr lang="cs-CZ" dirty="0" err="1"/>
              <a:t>nepříte</a:t>
            </a:r>
            <a:r>
              <a:rPr lang="cs-CZ" dirty="0"/>
              <a:t>-</a:t>
            </a:r>
          </a:p>
          <a:p>
            <a:pPr marL="0" indent="0">
              <a:buNone/>
            </a:pPr>
            <a:r>
              <a:rPr lang="cs-CZ" dirty="0"/>
              <a:t>                                                                   lem </a:t>
            </a:r>
            <a:r>
              <a:rPr lang="cs-CZ" dirty="0" err="1"/>
              <a:t>Argos</a:t>
            </a:r>
            <a:endParaRPr lang="cs-CZ" dirty="0"/>
          </a:p>
          <a:p>
            <a:pPr marL="0" indent="0">
              <a:buNone/>
            </a:pPr>
            <a:r>
              <a:rPr lang="cs-CZ" dirty="0"/>
              <a:t>                                                                   XXX Athénský námořní spolek</a:t>
            </a:r>
          </a:p>
        </p:txBody>
      </p:sp>
    </p:spTree>
    <p:extLst>
      <p:ext uri="{BB962C8B-B14F-4D97-AF65-F5344CB8AC3E}">
        <p14:creationId xmlns:p14="http://schemas.microsoft.com/office/powerpoint/2010/main" val="2206058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7765A4-9F5C-4D0A-B003-39F9B3FF5695}"/>
              </a:ext>
            </a:extLst>
          </p:cNvPr>
          <p:cNvSpPr>
            <a:spLocks noGrp="1"/>
          </p:cNvSpPr>
          <p:nvPr>
            <p:ph type="title"/>
          </p:nvPr>
        </p:nvSpPr>
        <p:spPr/>
        <p:txBody>
          <a:bodyPr/>
          <a:lstStyle/>
          <a:p>
            <a:r>
              <a:rPr lang="cs-CZ" dirty="0"/>
              <a:t>Peloponéský spolek</a:t>
            </a:r>
          </a:p>
        </p:txBody>
      </p:sp>
      <p:sp>
        <p:nvSpPr>
          <p:cNvPr id="3" name="Zástupný obsah 2">
            <a:extLst>
              <a:ext uri="{FF2B5EF4-FFF2-40B4-BE49-F238E27FC236}">
                <a16:creationId xmlns:a16="http://schemas.microsoft.com/office/drawing/2014/main" id="{F21B0DE0-72C0-4A1F-85FD-B4E25A379629}"/>
              </a:ext>
            </a:extLst>
          </p:cNvPr>
          <p:cNvSpPr>
            <a:spLocks noGrp="1"/>
          </p:cNvSpPr>
          <p:nvPr>
            <p:ph idx="1"/>
          </p:nvPr>
        </p:nvSpPr>
        <p:spPr/>
        <p:txBody>
          <a:bodyPr>
            <a:normAutofit fontScale="77500" lnSpcReduction="20000"/>
          </a:bodyPr>
          <a:lstStyle/>
          <a:p>
            <a:r>
              <a:rPr lang="cs-CZ" b="0" i="0" dirty="0">
                <a:solidFill>
                  <a:srgbClr val="202122"/>
                </a:solidFill>
                <a:effectLst/>
                <a:latin typeface="Arial" panose="020B0604020202020204" pitchFamily="34" charset="0"/>
              </a:rPr>
              <a:t>Pro členy spolku žádné poplatky či daně zavedeny nebyly, ale v době války mohla </a:t>
            </a:r>
            <a:r>
              <a:rPr lang="cs-CZ" b="0" i="0" u="none" strike="noStrike" dirty="0">
                <a:solidFill>
                  <a:srgbClr val="3366CC"/>
                </a:solidFill>
                <a:effectLst/>
                <a:latin typeface="Arial" panose="020B0604020202020204" pitchFamily="34" charset="0"/>
                <a:hlinkClick r:id="rId2" tooltip="Sparta"/>
              </a:rPr>
              <a:t>Sparta</a:t>
            </a:r>
            <a:r>
              <a:rPr lang="cs-CZ" b="0" i="0" dirty="0">
                <a:solidFill>
                  <a:srgbClr val="202122"/>
                </a:solidFill>
                <a:effectLst/>
                <a:latin typeface="Arial" panose="020B0604020202020204" pitchFamily="34" charset="0"/>
              </a:rPr>
              <a:t> žádat na svých spojencích žádat třetinu jejich armády.</a:t>
            </a:r>
          </a:p>
          <a:p>
            <a:r>
              <a:rPr lang="cs-CZ" dirty="0">
                <a:solidFill>
                  <a:srgbClr val="202122"/>
                </a:solidFill>
                <a:latin typeface="Arial" panose="020B0604020202020204" pitchFamily="34" charset="0"/>
              </a:rPr>
              <a:t>B</a:t>
            </a:r>
            <a:r>
              <a:rPr lang="cs-CZ" b="0" i="0" dirty="0">
                <a:solidFill>
                  <a:srgbClr val="202122"/>
                </a:solidFill>
                <a:effectLst/>
                <a:latin typeface="Arial" panose="020B0604020202020204" pitchFamily="34" charset="0"/>
              </a:rPr>
              <a:t>yla jakýmsi hegemonem spolku, ale její dominance se projevovala pouze na vojenské úrovni, nikoli na politické.</a:t>
            </a:r>
          </a:p>
          <a:p>
            <a:r>
              <a:rPr lang="cs-CZ" b="0" i="0" dirty="0">
                <a:solidFill>
                  <a:srgbClr val="202122"/>
                </a:solidFill>
                <a:effectLst/>
                <a:latin typeface="Arial" panose="020B0604020202020204" pitchFamily="34" charset="0"/>
              </a:rPr>
              <a:t>Hlavní bod byl tedy ochrana a bezpečnost všech členů výměnou za pomoc při případné obraně Sparty. </a:t>
            </a:r>
          </a:p>
          <a:p>
            <a:r>
              <a:rPr lang="cs-CZ" b="0" i="0" dirty="0">
                <a:solidFill>
                  <a:srgbClr val="202122"/>
                </a:solidFill>
                <a:effectLst/>
                <a:latin typeface="Arial" panose="020B0604020202020204" pitchFamily="34" charset="0"/>
              </a:rPr>
              <a:t>V </a:t>
            </a:r>
            <a:r>
              <a:rPr lang="cs-CZ" b="0" i="0" u="none" strike="noStrike" dirty="0">
                <a:solidFill>
                  <a:srgbClr val="3366CC"/>
                </a:solidFill>
                <a:effectLst/>
                <a:latin typeface="Arial" panose="020B0604020202020204" pitchFamily="34" charset="0"/>
                <a:hlinkClick r:id="rId3" tooltip="Bitva u Leukter"/>
              </a:rPr>
              <a:t>bitvě u </a:t>
            </a:r>
            <a:r>
              <a:rPr lang="cs-CZ" b="0" i="0" u="none" strike="noStrike" dirty="0" err="1">
                <a:solidFill>
                  <a:srgbClr val="3366CC"/>
                </a:solidFill>
                <a:effectLst/>
                <a:latin typeface="Arial" panose="020B0604020202020204" pitchFamily="34" charset="0"/>
                <a:hlinkClick r:id="rId3" tooltip="Bitva u Leukter"/>
              </a:rPr>
              <a:t>Leukter</a:t>
            </a:r>
            <a:r>
              <a:rPr lang="cs-CZ" b="0" i="0" dirty="0">
                <a:solidFill>
                  <a:srgbClr val="202122"/>
                </a:solidFill>
                <a:effectLst/>
                <a:latin typeface="Arial" panose="020B0604020202020204" pitchFamily="34" charset="0"/>
              </a:rPr>
              <a:t> roku 371 př. n. l.  </a:t>
            </a:r>
            <a:r>
              <a:rPr lang="cs-CZ" b="0" i="0" u="none" strike="noStrike" dirty="0">
                <a:solidFill>
                  <a:srgbClr val="3366CC"/>
                </a:solidFill>
                <a:effectLst/>
                <a:latin typeface="Arial" panose="020B0604020202020204" pitchFamily="34" charset="0"/>
                <a:hlinkClick r:id="rId2" tooltip="Sparta"/>
              </a:rPr>
              <a:t>Sparta</a:t>
            </a:r>
            <a:r>
              <a:rPr lang="cs-CZ" b="0" i="0" dirty="0">
                <a:solidFill>
                  <a:srgbClr val="202122"/>
                </a:solidFill>
                <a:effectLst/>
                <a:latin typeface="Arial" panose="020B0604020202020204" pitchFamily="34" charset="0"/>
              </a:rPr>
              <a:t> utrpěla porážku == začátek jejího konce. </a:t>
            </a:r>
          </a:p>
          <a:p>
            <a:r>
              <a:rPr lang="cs-CZ" b="0" i="0" dirty="0">
                <a:solidFill>
                  <a:srgbClr val="202122"/>
                </a:solidFill>
                <a:effectLst/>
                <a:latin typeface="Arial" panose="020B0604020202020204" pitchFamily="34" charset="0"/>
              </a:rPr>
              <a:t>Městské státy začaly od spolku postupně odstupovat, čímž samozřejmě upadala jeho moc. </a:t>
            </a:r>
          </a:p>
          <a:p>
            <a:r>
              <a:rPr lang="cs-CZ" b="0" i="0" dirty="0">
                <a:solidFill>
                  <a:srgbClr val="202122"/>
                </a:solidFill>
                <a:effectLst/>
                <a:latin typeface="Arial" panose="020B0604020202020204" pitchFamily="34" charset="0"/>
              </a:rPr>
              <a:t>Definitivní konec nastal roku </a:t>
            </a:r>
            <a:r>
              <a:rPr lang="cs-CZ" b="0" i="0" u="none" strike="noStrike" dirty="0">
                <a:solidFill>
                  <a:srgbClr val="3366CC"/>
                </a:solidFill>
                <a:effectLst/>
                <a:latin typeface="Arial" panose="020B0604020202020204" pitchFamily="34" charset="0"/>
                <a:hlinkClick r:id="rId4" tooltip="338 př. n. l."/>
              </a:rPr>
              <a:t>338 př. n. l.</a:t>
            </a:r>
            <a:r>
              <a:rPr lang="cs-CZ" b="0" i="0" dirty="0">
                <a:solidFill>
                  <a:srgbClr val="202122"/>
                </a:solidFill>
                <a:effectLst/>
                <a:latin typeface="Arial" panose="020B0604020202020204" pitchFamily="34" charset="0"/>
              </a:rPr>
              <a:t>, kdy došlo k invazi krále </a:t>
            </a:r>
            <a:r>
              <a:rPr lang="cs-CZ" b="0" i="0" u="none" strike="noStrike" dirty="0">
                <a:solidFill>
                  <a:srgbClr val="3366CC"/>
                </a:solidFill>
                <a:effectLst/>
                <a:latin typeface="Arial" panose="020B0604020202020204" pitchFamily="34" charset="0"/>
                <a:hlinkClick r:id="rId5" tooltip="Filip II. Makedonský"/>
              </a:rPr>
              <a:t>Filipa II. Makedonského</a:t>
            </a:r>
            <a:r>
              <a:rPr lang="cs-CZ" b="0" i="0" dirty="0">
                <a:solidFill>
                  <a:srgbClr val="202122"/>
                </a:solidFill>
                <a:effectLst/>
                <a:latin typeface="Arial" panose="020B0604020202020204" pitchFamily="34" charset="0"/>
              </a:rPr>
              <a:t>, který si podmanil celé </a:t>
            </a:r>
            <a:r>
              <a:rPr lang="cs-CZ" b="0" i="0" u="none" strike="noStrike" dirty="0">
                <a:solidFill>
                  <a:srgbClr val="3366CC"/>
                </a:solidFill>
                <a:effectLst/>
                <a:latin typeface="Arial" panose="020B0604020202020204" pitchFamily="34" charset="0"/>
                <a:hlinkClick r:id="rId6" tooltip="Řecko"/>
              </a:rPr>
              <a:t>Řecko</a:t>
            </a:r>
            <a:r>
              <a:rPr lang="cs-CZ" b="0" i="0" dirty="0">
                <a:solidFill>
                  <a:srgbClr val="202122"/>
                </a:solidFill>
                <a:effectLst/>
                <a:latin typeface="Arial" panose="020B0604020202020204" pitchFamily="34" charset="0"/>
              </a:rPr>
              <a:t> a vytvořil tzv. </a:t>
            </a:r>
            <a:r>
              <a:rPr lang="cs-CZ" b="0" i="0" u="none" strike="noStrike" dirty="0">
                <a:solidFill>
                  <a:srgbClr val="3366CC"/>
                </a:solidFill>
                <a:effectLst/>
                <a:latin typeface="Arial" panose="020B0604020202020204" pitchFamily="34" charset="0"/>
                <a:hlinkClick r:id="rId7" tooltip="Korintský spolek"/>
              </a:rPr>
              <a:t>Korintský spolek</a:t>
            </a:r>
            <a:r>
              <a:rPr lang="cs-CZ" b="0" i="0" dirty="0">
                <a:solidFill>
                  <a:srgbClr val="202122"/>
                </a:solidFill>
                <a:effectLst/>
                <a:latin typeface="Arial" panose="020B0604020202020204" pitchFamily="34" charset="0"/>
              </a:rPr>
              <a:t>, jehož členy byly všechny peloponéské státy kromě Sparty. </a:t>
            </a:r>
          </a:p>
          <a:p>
            <a:r>
              <a:rPr lang="cs-CZ" dirty="0">
                <a:solidFill>
                  <a:srgbClr val="202122"/>
                </a:solidFill>
                <a:latin typeface="Arial" panose="020B0604020202020204" pitchFamily="34" charset="0"/>
              </a:rPr>
              <a:t>Sparťané se ani neúčastní tažení Alexandra Velikého do Asie.</a:t>
            </a:r>
            <a:endParaRPr lang="cs-CZ" dirty="0"/>
          </a:p>
        </p:txBody>
      </p:sp>
    </p:spTree>
    <p:extLst>
      <p:ext uri="{BB962C8B-B14F-4D97-AF65-F5344CB8AC3E}">
        <p14:creationId xmlns:p14="http://schemas.microsoft.com/office/powerpoint/2010/main" val="897959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277D86-1268-4869-9393-31BE5A5EE29B}"/>
              </a:ext>
            </a:extLst>
          </p:cNvPr>
          <p:cNvSpPr>
            <a:spLocks noGrp="1"/>
          </p:cNvSpPr>
          <p:nvPr>
            <p:ph type="title"/>
          </p:nvPr>
        </p:nvSpPr>
        <p:spPr/>
        <p:txBody>
          <a:bodyPr/>
          <a:lstStyle/>
          <a:p>
            <a:r>
              <a:rPr lang="cs-CZ" dirty="0"/>
              <a:t>Athénsko-spartské soupeření</a:t>
            </a:r>
          </a:p>
        </p:txBody>
      </p:sp>
      <p:sp>
        <p:nvSpPr>
          <p:cNvPr id="4" name="Zástupný obsah 3">
            <a:extLst>
              <a:ext uri="{FF2B5EF4-FFF2-40B4-BE49-F238E27FC236}">
                <a16:creationId xmlns:a16="http://schemas.microsoft.com/office/drawing/2014/main" id="{7B29AD54-F670-4376-A5BB-759A8B8C37E7}"/>
              </a:ext>
            </a:extLst>
          </p:cNvPr>
          <p:cNvSpPr>
            <a:spLocks noGrp="1"/>
          </p:cNvSpPr>
          <p:nvPr>
            <p:ph sz="half" idx="2"/>
          </p:nvPr>
        </p:nvSpPr>
        <p:spPr/>
        <p:txBody>
          <a:bodyPr>
            <a:normAutofit lnSpcReduction="10000"/>
          </a:bodyPr>
          <a:lstStyle/>
          <a:p>
            <a:r>
              <a:rPr lang="cs-CZ" dirty="0"/>
              <a:t>Důsledkem vyhraných řecko-</a:t>
            </a:r>
          </a:p>
          <a:p>
            <a:pPr marL="0" indent="0">
              <a:buNone/>
            </a:pPr>
            <a:r>
              <a:rPr lang="cs-CZ" dirty="0"/>
              <a:t>   perských válek (480 Thermopyly, </a:t>
            </a:r>
            <a:r>
              <a:rPr lang="cs-CZ" dirty="0" err="1"/>
              <a:t>Leonidás</a:t>
            </a:r>
            <a:r>
              <a:rPr lang="cs-CZ" dirty="0"/>
              <a:t>, 479 </a:t>
            </a:r>
            <a:r>
              <a:rPr lang="cs-CZ" dirty="0" err="1"/>
              <a:t>Plataje</a:t>
            </a:r>
            <a:r>
              <a:rPr lang="cs-CZ" dirty="0"/>
              <a:t>, </a:t>
            </a:r>
            <a:r>
              <a:rPr lang="cs-CZ" dirty="0" err="1"/>
              <a:t>Pausaniás</a:t>
            </a:r>
            <a:r>
              <a:rPr lang="cs-CZ" dirty="0"/>
              <a:t>)</a:t>
            </a:r>
          </a:p>
          <a:p>
            <a:pPr marL="0" indent="0">
              <a:buNone/>
            </a:pPr>
            <a:r>
              <a:rPr lang="cs-CZ" dirty="0"/>
              <a:t>   vznik Athénského námořního </a:t>
            </a:r>
          </a:p>
          <a:p>
            <a:pPr marL="0" indent="0">
              <a:buNone/>
            </a:pPr>
            <a:r>
              <a:rPr lang="cs-CZ" dirty="0"/>
              <a:t>   spolku</a:t>
            </a:r>
          </a:p>
          <a:p>
            <a:pPr marL="0" indent="0">
              <a:buNone/>
            </a:pPr>
            <a:r>
              <a:rPr lang="cs-CZ" dirty="0"/>
              <a:t>   ekonomické soupeření Athén s </a:t>
            </a:r>
          </a:p>
          <a:p>
            <a:pPr marL="0" indent="0">
              <a:buNone/>
            </a:pPr>
            <a:r>
              <a:rPr lang="cs-CZ" dirty="0"/>
              <a:t>   </a:t>
            </a:r>
            <a:r>
              <a:rPr lang="cs-CZ" dirty="0" err="1"/>
              <a:t>Korintem</a:t>
            </a:r>
            <a:endParaRPr lang="cs-CZ" dirty="0"/>
          </a:p>
          <a:p>
            <a:pPr marL="0" indent="0">
              <a:buNone/>
            </a:pPr>
            <a:r>
              <a:rPr lang="cs-CZ" dirty="0"/>
              <a:t>   445 př. mírová smlouva</a:t>
            </a:r>
          </a:p>
          <a:p>
            <a:pPr marL="0" indent="0">
              <a:buNone/>
            </a:pPr>
            <a:r>
              <a:rPr lang="cs-CZ" dirty="0"/>
              <a:t>   431-404 př. peloponéská válka</a:t>
            </a:r>
          </a:p>
          <a:p>
            <a:pPr marL="0" indent="0">
              <a:buNone/>
            </a:pPr>
            <a:endParaRPr lang="cs-CZ" dirty="0"/>
          </a:p>
        </p:txBody>
      </p:sp>
      <p:pic>
        <p:nvPicPr>
          <p:cNvPr id="5" name="Picture 2" descr="Zobrazit zdrojový obrázek">
            <a:extLst>
              <a:ext uri="{FF2B5EF4-FFF2-40B4-BE49-F238E27FC236}">
                <a16:creationId xmlns:a16="http://schemas.microsoft.com/office/drawing/2014/main" id="{565D1998-A664-47F4-8E62-74FE6C6446C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59068" y="2058194"/>
            <a:ext cx="51816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710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6B9552-48CB-4E4E-8DC2-AE2488408781}"/>
              </a:ext>
            </a:extLst>
          </p:cNvPr>
          <p:cNvSpPr>
            <a:spLocks noGrp="1"/>
          </p:cNvSpPr>
          <p:nvPr>
            <p:ph type="title"/>
          </p:nvPr>
        </p:nvSpPr>
        <p:spPr/>
        <p:txBody>
          <a:bodyPr/>
          <a:lstStyle/>
          <a:p>
            <a:r>
              <a:rPr lang="cs-CZ" dirty="0"/>
              <a:t>Peloponéská válka</a:t>
            </a:r>
          </a:p>
        </p:txBody>
      </p:sp>
      <p:pic>
        <p:nvPicPr>
          <p:cNvPr id="7170" name="Picture 2" descr="důvod: rivalita mezi Spartou a Athénami. Athény zasáhla morová rána. 404 musely Athény kapitulovat. tvrdé podmínky míru: jaké Sparta si své postavení nedokázala udržet. této situace využila Makedonie.">
            <a:extLst>
              <a:ext uri="{FF2B5EF4-FFF2-40B4-BE49-F238E27FC236}">
                <a16:creationId xmlns:a16="http://schemas.microsoft.com/office/drawing/2014/main" id="{143E9EF9-C9A2-44B7-B6DC-8E33BCE61BE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2125663"/>
            <a:ext cx="5181600" cy="375126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alt}}}">
            <a:extLst>
              <a:ext uri="{FF2B5EF4-FFF2-40B4-BE49-F238E27FC236}">
                <a16:creationId xmlns:a16="http://schemas.microsoft.com/office/drawing/2014/main" id="{4A03CB3D-3866-4D3E-8EAA-0D6BAB4F872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65363" y="1329267"/>
            <a:ext cx="6519334" cy="4547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817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519D68-B584-4D63-810F-3D7186658E80}"/>
              </a:ext>
            </a:extLst>
          </p:cNvPr>
          <p:cNvSpPr>
            <a:spLocks noGrp="1"/>
          </p:cNvSpPr>
          <p:nvPr>
            <p:ph type="title"/>
          </p:nvPr>
        </p:nvSpPr>
        <p:spPr/>
        <p:txBody>
          <a:bodyPr/>
          <a:lstStyle/>
          <a:p>
            <a:r>
              <a:rPr lang="cs-CZ" dirty="0"/>
              <a:t>Spartská říše 404-371 př.</a:t>
            </a:r>
          </a:p>
        </p:txBody>
      </p:sp>
      <p:sp>
        <p:nvSpPr>
          <p:cNvPr id="3" name="Zástupný obsah 2">
            <a:extLst>
              <a:ext uri="{FF2B5EF4-FFF2-40B4-BE49-F238E27FC236}">
                <a16:creationId xmlns:a16="http://schemas.microsoft.com/office/drawing/2014/main" id="{9BCD3CF3-23E8-4717-8FB1-74552C561B9F}"/>
              </a:ext>
            </a:extLst>
          </p:cNvPr>
          <p:cNvSpPr>
            <a:spLocks noGrp="1"/>
          </p:cNvSpPr>
          <p:nvPr>
            <p:ph idx="1"/>
          </p:nvPr>
        </p:nvSpPr>
        <p:spPr/>
        <p:txBody>
          <a:bodyPr>
            <a:normAutofit fontScale="70000" lnSpcReduction="20000"/>
          </a:bodyPr>
          <a:lstStyle/>
          <a:p>
            <a:pPr marL="0" indent="0">
              <a:buNone/>
            </a:pPr>
            <a:r>
              <a:rPr lang="cs-CZ" b="1" dirty="0"/>
              <a:t>Příčiny vítězství:</a:t>
            </a:r>
          </a:p>
          <a:p>
            <a:pPr marL="0" indent="0">
              <a:buNone/>
            </a:pPr>
            <a:r>
              <a:rPr lang="cs-CZ" dirty="0"/>
              <a:t>a/ finanční podpora Persie</a:t>
            </a:r>
          </a:p>
          <a:p>
            <a:pPr marL="0" indent="0">
              <a:buNone/>
            </a:pPr>
            <a:r>
              <a:rPr lang="cs-CZ" dirty="0"/>
              <a:t>b/strategické a taktické chyby na straně Athén</a:t>
            </a:r>
          </a:p>
          <a:p>
            <a:pPr marL="0" indent="0">
              <a:buNone/>
            </a:pPr>
            <a:endParaRPr lang="cs-CZ" dirty="0"/>
          </a:p>
          <a:p>
            <a:pPr marL="0" indent="0">
              <a:buNone/>
            </a:pPr>
            <a:r>
              <a:rPr lang="cs-CZ" dirty="0"/>
              <a:t>V radě hlavní slovo </a:t>
            </a:r>
            <a:r>
              <a:rPr lang="cs-CZ" b="1" dirty="0" err="1"/>
              <a:t>Lýsandra</a:t>
            </a:r>
            <a:r>
              <a:rPr lang="cs-CZ" dirty="0"/>
              <a:t> – propagace velmocenské politiky</a:t>
            </a:r>
          </a:p>
          <a:p>
            <a:pPr>
              <a:buFontTx/>
              <a:buChar char="-"/>
            </a:pPr>
            <a:r>
              <a:rPr lang="cs-CZ" dirty="0"/>
              <a:t>Říše se rozkládá i mimo Peloponés</a:t>
            </a:r>
          </a:p>
          <a:p>
            <a:pPr>
              <a:buFontTx/>
              <a:buChar char="-"/>
            </a:pPr>
            <a:r>
              <a:rPr lang="cs-CZ" dirty="0"/>
              <a:t>Vybírají tribut</a:t>
            </a:r>
          </a:p>
          <a:p>
            <a:pPr>
              <a:buFontTx/>
              <a:buChar char="-"/>
            </a:pPr>
            <a:r>
              <a:rPr lang="cs-CZ" dirty="0"/>
              <a:t>Udržují flotilu</a:t>
            </a:r>
          </a:p>
          <a:p>
            <a:pPr>
              <a:buFontTx/>
              <a:buChar char="-"/>
            </a:pPr>
            <a:r>
              <a:rPr lang="cs-CZ" dirty="0"/>
              <a:t>V 90. l. 4. st. př. boje za řeckou svobodu v Malé Asii – král </a:t>
            </a:r>
            <a:r>
              <a:rPr lang="cs-CZ" dirty="0" err="1"/>
              <a:t>Agésilaos</a:t>
            </a:r>
            <a:r>
              <a:rPr lang="cs-CZ" dirty="0"/>
              <a:t> – nevelké úspěchy</a:t>
            </a:r>
          </a:p>
          <a:p>
            <a:pPr>
              <a:buFontTx/>
              <a:buChar char="-"/>
            </a:pPr>
            <a:endParaRPr lang="cs-CZ" dirty="0"/>
          </a:p>
          <a:p>
            <a:pPr marL="0" indent="0">
              <a:buNone/>
            </a:pPr>
            <a:r>
              <a:rPr lang="cs-CZ" dirty="0"/>
              <a:t>Athénská říše byla založena na </a:t>
            </a:r>
            <a:r>
              <a:rPr lang="cs-CZ" dirty="0" err="1"/>
              <a:t>protiperské</a:t>
            </a:r>
            <a:r>
              <a:rPr lang="cs-CZ" dirty="0"/>
              <a:t> pozici XXX </a:t>
            </a:r>
            <a:r>
              <a:rPr lang="cs-CZ" dirty="0" err="1"/>
              <a:t>Lysandrova</a:t>
            </a:r>
            <a:r>
              <a:rPr lang="cs-CZ" dirty="0"/>
              <a:t> je antidemokratická, autokraticky prosazovaná</a:t>
            </a:r>
          </a:p>
          <a:p>
            <a:pPr marL="0" indent="0">
              <a:buNone/>
            </a:pPr>
            <a:r>
              <a:rPr lang="cs-CZ" dirty="0"/>
              <a:t>Příliv kořisti = destabilizace spartských morálních hodnot</a:t>
            </a:r>
          </a:p>
          <a:p>
            <a:endParaRPr lang="cs-CZ" dirty="0"/>
          </a:p>
          <a:p>
            <a:endParaRPr lang="cs-CZ" dirty="0"/>
          </a:p>
          <a:p>
            <a:endParaRPr lang="cs-CZ" dirty="0"/>
          </a:p>
        </p:txBody>
      </p:sp>
    </p:spTree>
    <p:extLst>
      <p:ext uri="{BB962C8B-B14F-4D97-AF65-F5344CB8AC3E}">
        <p14:creationId xmlns:p14="http://schemas.microsoft.com/office/powerpoint/2010/main" val="2782808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6782CD-1370-44D6-9467-F93770F9A7B5}"/>
              </a:ext>
            </a:extLst>
          </p:cNvPr>
          <p:cNvSpPr>
            <a:spLocks noGrp="1"/>
          </p:cNvSpPr>
          <p:nvPr>
            <p:ph type="title"/>
          </p:nvPr>
        </p:nvSpPr>
        <p:spPr/>
        <p:txBody>
          <a:bodyPr/>
          <a:lstStyle/>
          <a:p>
            <a:r>
              <a:rPr lang="cs-CZ" dirty="0"/>
              <a:t>Dórové</a:t>
            </a:r>
          </a:p>
        </p:txBody>
      </p:sp>
      <p:sp>
        <p:nvSpPr>
          <p:cNvPr id="3" name="Zástupný obsah 2">
            <a:extLst>
              <a:ext uri="{FF2B5EF4-FFF2-40B4-BE49-F238E27FC236}">
                <a16:creationId xmlns:a16="http://schemas.microsoft.com/office/drawing/2014/main" id="{39061165-1A10-40FB-85AC-7AF52D7872C7}"/>
              </a:ext>
            </a:extLst>
          </p:cNvPr>
          <p:cNvSpPr>
            <a:spLocks noGrp="1"/>
          </p:cNvSpPr>
          <p:nvPr>
            <p:ph idx="1"/>
          </p:nvPr>
        </p:nvSpPr>
        <p:spPr/>
        <p:txBody>
          <a:bodyPr>
            <a:normAutofit fontScale="85000" lnSpcReduction="20000"/>
          </a:bodyPr>
          <a:lstStyle/>
          <a:p>
            <a:pPr algn="l"/>
            <a:r>
              <a:rPr lang="cs-CZ" b="0" i="0" dirty="0">
                <a:effectLst/>
                <a:latin typeface="Arial" panose="020B0604020202020204" pitchFamily="34" charset="0"/>
              </a:rPr>
              <a:t>Mytickým zakladatelem kmene Dórů měl být podle pověsti </a:t>
            </a:r>
            <a:r>
              <a:rPr lang="cs-CZ" b="0" i="0" u="none" strike="noStrike" dirty="0" err="1">
                <a:effectLst/>
                <a:latin typeface="Arial" panose="020B0604020202020204" pitchFamily="34" charset="0"/>
                <a:hlinkClick r:id="rId2" tooltip="Dóros">
                  <a:extLst>
                    <a:ext uri="{A12FA001-AC4F-418D-AE19-62706E023703}">
                      <ahyp:hlinkClr xmlns:ahyp="http://schemas.microsoft.com/office/drawing/2018/hyperlinkcolor" val="tx"/>
                    </a:ext>
                  </a:extLst>
                </a:hlinkClick>
              </a:rPr>
              <a:t>Dóros</a:t>
            </a:r>
            <a:r>
              <a:rPr lang="cs-CZ" b="0" i="0" dirty="0">
                <a:effectLst/>
                <a:latin typeface="Arial" panose="020B0604020202020204" pitchFamily="34" charset="0"/>
              </a:rPr>
              <a:t>, jeden ze tří synů praotce </a:t>
            </a:r>
            <a:r>
              <a:rPr lang="cs-CZ" b="0" i="0" dirty="0" err="1">
                <a:effectLst/>
                <a:latin typeface="Arial" panose="020B0604020202020204" pitchFamily="34" charset="0"/>
              </a:rPr>
              <a:t>Helléna</a:t>
            </a:r>
            <a:r>
              <a:rPr lang="cs-CZ" b="0" i="0" dirty="0">
                <a:effectLst/>
                <a:latin typeface="Arial" panose="020B0604020202020204" pitchFamily="34" charset="0"/>
              </a:rPr>
              <a:t>, praotce Helénů. </a:t>
            </a:r>
            <a:endParaRPr lang="cs-CZ" dirty="0">
              <a:latin typeface="Arial" panose="020B0604020202020204" pitchFamily="34" charset="0"/>
            </a:endParaRPr>
          </a:p>
          <a:p>
            <a:pPr algn="l"/>
            <a:r>
              <a:rPr lang="cs-CZ" b="0" i="0" dirty="0">
                <a:effectLst/>
                <a:latin typeface="Arial" panose="020B0604020202020204" pitchFamily="34" charset="0"/>
              </a:rPr>
              <a:t> Dórové se odlišovali vlastním dialektem řečtiny, charakteristickými  </a:t>
            </a:r>
            <a:r>
              <a:rPr lang="cs-CZ" b="0" i="0" dirty="0" err="1">
                <a:effectLst/>
                <a:latin typeface="Arial" panose="020B0604020202020204" pitchFamily="34" charset="0"/>
              </a:rPr>
              <a:t>tradi-cemi</a:t>
            </a:r>
            <a:r>
              <a:rPr lang="cs-CZ" b="0" i="0" dirty="0">
                <a:effectLst/>
                <a:latin typeface="Arial" panose="020B0604020202020204" pitchFamily="34" charset="0"/>
              </a:rPr>
              <a:t> a společenskou strukturou. </a:t>
            </a:r>
          </a:p>
          <a:p>
            <a:pPr algn="l"/>
            <a:r>
              <a:rPr lang="cs-CZ" b="0" i="0" dirty="0">
                <a:effectLst/>
                <a:latin typeface="Arial" panose="020B0604020202020204" pitchFamily="34" charset="0"/>
              </a:rPr>
              <a:t>Původně, tj. v 16.–12. století př. n. l. sídlili na hornatém severu a </a:t>
            </a:r>
            <a:r>
              <a:rPr lang="cs-CZ" b="0" i="0" dirty="0" err="1">
                <a:effectLst/>
                <a:latin typeface="Arial" panose="020B0604020202020204" pitchFamily="34" charset="0"/>
              </a:rPr>
              <a:t>severo</a:t>
            </a:r>
            <a:r>
              <a:rPr lang="cs-CZ" b="0" i="0" dirty="0">
                <a:effectLst/>
                <a:latin typeface="Arial" panose="020B0604020202020204" pitchFamily="34" charset="0"/>
              </a:rPr>
              <a:t>-západě Řecka, v sousedství </a:t>
            </a:r>
            <a:r>
              <a:rPr lang="cs-CZ" b="0" i="0" dirty="0" err="1">
                <a:effectLst/>
                <a:latin typeface="Arial" panose="020B0604020202020204" pitchFamily="34" charset="0"/>
              </a:rPr>
              <a:t>Illyrů</a:t>
            </a:r>
            <a:r>
              <a:rPr lang="cs-CZ" b="0" i="0" dirty="0">
                <a:effectLst/>
                <a:latin typeface="Arial" panose="020B0604020202020204" pitchFamily="34" charset="0"/>
              </a:rPr>
              <a:t>, v </a:t>
            </a:r>
            <a:r>
              <a:rPr lang="cs-CZ" b="0" i="0" u="none" strike="noStrike" dirty="0">
                <a:effectLst/>
                <a:latin typeface="Arial" panose="020B0604020202020204" pitchFamily="34" charset="0"/>
                <a:hlinkClick r:id="rId3" tooltip="Makedonie (království)">
                  <a:extLst>
                    <a:ext uri="{A12FA001-AC4F-418D-AE19-62706E023703}">
                      <ahyp:hlinkClr xmlns:ahyp="http://schemas.microsoft.com/office/drawing/2018/hyperlinkcolor" val="tx"/>
                    </a:ext>
                  </a:extLst>
                </a:hlinkClick>
              </a:rPr>
              <a:t>Makedonii</a:t>
            </a:r>
            <a:r>
              <a:rPr lang="cs-CZ" b="0" i="0" dirty="0">
                <a:effectLst/>
                <a:latin typeface="Arial" panose="020B0604020202020204" pitchFamily="34" charset="0"/>
              </a:rPr>
              <a:t> a v </a:t>
            </a:r>
            <a:r>
              <a:rPr lang="cs-CZ" b="0" i="0" u="none" strike="noStrike" dirty="0" err="1">
                <a:effectLst/>
                <a:latin typeface="Arial" panose="020B0604020202020204" pitchFamily="34" charset="0"/>
                <a:hlinkClick r:id="rId4" tooltip="Épeiros">
                  <a:extLst>
                    <a:ext uri="{A12FA001-AC4F-418D-AE19-62706E023703}">
                      <ahyp:hlinkClr xmlns:ahyp="http://schemas.microsoft.com/office/drawing/2018/hyperlinkcolor" val="tx"/>
                    </a:ext>
                  </a:extLst>
                </a:hlinkClick>
              </a:rPr>
              <a:t>Épeiru</a:t>
            </a:r>
            <a:r>
              <a:rPr lang="cs-CZ" b="0" i="0" dirty="0">
                <a:effectLst/>
                <a:latin typeface="Arial" panose="020B0604020202020204" pitchFamily="34" charset="0"/>
              </a:rPr>
              <a:t>. </a:t>
            </a:r>
          </a:p>
          <a:p>
            <a:pPr algn="l"/>
            <a:r>
              <a:rPr lang="cs-CZ" b="0" i="0" dirty="0">
                <a:effectLst/>
                <a:latin typeface="Arial" panose="020B0604020202020204" pitchFamily="34" charset="0"/>
              </a:rPr>
              <a:t>Z ne zcela jasných příčin koncem 2. tisíciletí př. n. l. došlo k jejich migraci na jih na </a:t>
            </a:r>
            <a:r>
              <a:rPr lang="cs-CZ" b="0" i="0" u="none" strike="noStrike" dirty="0">
                <a:effectLst/>
                <a:latin typeface="Arial" panose="020B0604020202020204" pitchFamily="34" charset="0"/>
                <a:hlinkClick r:id="rId5" tooltip="Peloponés">
                  <a:extLst>
                    <a:ext uri="{A12FA001-AC4F-418D-AE19-62706E023703}">
                      <ahyp:hlinkClr xmlns:ahyp="http://schemas.microsoft.com/office/drawing/2018/hyperlinkcolor" val="tx"/>
                    </a:ext>
                  </a:extLst>
                </a:hlinkClick>
              </a:rPr>
              <a:t>Peloponés</a:t>
            </a:r>
            <a:r>
              <a:rPr lang="cs-CZ" b="0" i="0" dirty="0">
                <a:effectLst/>
                <a:latin typeface="Arial" panose="020B0604020202020204" pitchFamily="34" charset="0"/>
              </a:rPr>
              <a:t> a Egejské ostrovy, částečně na jihozápadní pobřeží </a:t>
            </a:r>
            <a:r>
              <a:rPr lang="cs-CZ" b="0" i="0" u="none" strike="noStrike" dirty="0">
                <a:effectLst/>
                <a:latin typeface="Arial" panose="020B0604020202020204" pitchFamily="34" charset="0"/>
                <a:hlinkClick r:id="rId6" tooltip="Malá Asie">
                  <a:extLst>
                    <a:ext uri="{A12FA001-AC4F-418D-AE19-62706E023703}">
                      <ahyp:hlinkClr xmlns:ahyp="http://schemas.microsoft.com/office/drawing/2018/hyperlinkcolor" val="tx"/>
                    </a:ext>
                  </a:extLst>
                </a:hlinkClick>
              </a:rPr>
              <a:t>Malé Asie</a:t>
            </a:r>
            <a:r>
              <a:rPr lang="cs-CZ" b="0" i="0" dirty="0">
                <a:effectLst/>
                <a:latin typeface="Arial" panose="020B0604020202020204" pitchFamily="34" charset="0"/>
              </a:rPr>
              <a:t> na území (</a:t>
            </a:r>
            <a:r>
              <a:rPr lang="cs-CZ" b="0" i="0" u="none" strike="noStrike" dirty="0" err="1">
                <a:effectLst/>
                <a:latin typeface="Arial" panose="020B0604020202020204" pitchFamily="34" charset="0"/>
                <a:hlinkClick r:id="rId7" tooltip="Doris (Řecko (stránka neexistuje)">
                  <a:extLst>
                    <a:ext uri="{A12FA001-AC4F-418D-AE19-62706E023703}">
                      <ahyp:hlinkClr xmlns:ahyp="http://schemas.microsoft.com/office/drawing/2018/hyperlinkcolor" val="tx"/>
                    </a:ext>
                  </a:extLst>
                </a:hlinkClick>
              </a:rPr>
              <a:t>Doridy</a:t>
            </a:r>
            <a:r>
              <a:rPr lang="cs-CZ" b="0" i="0" dirty="0">
                <a:effectLst/>
                <a:latin typeface="Arial" panose="020B0604020202020204" pitchFamily="34" charset="0"/>
              </a:rPr>
              <a:t>) a do tzv. </a:t>
            </a:r>
            <a:r>
              <a:rPr lang="cs-CZ" b="0" i="0" u="none" strike="noStrike" dirty="0">
                <a:effectLst/>
                <a:latin typeface="Arial" panose="020B0604020202020204" pitchFamily="34" charset="0"/>
                <a:hlinkClick r:id="rId8" tooltip="Magna Graecia">
                  <a:extLst>
                    <a:ext uri="{A12FA001-AC4F-418D-AE19-62706E023703}">
                      <ahyp:hlinkClr xmlns:ahyp="http://schemas.microsoft.com/office/drawing/2018/hyperlinkcolor" val="tx"/>
                    </a:ext>
                  </a:extLst>
                </a:hlinkClick>
              </a:rPr>
              <a:t>Velkého Řecka</a:t>
            </a:r>
            <a:r>
              <a:rPr lang="cs-CZ" b="0" i="0" dirty="0">
                <a:effectLst/>
                <a:latin typeface="Arial" panose="020B0604020202020204" pitchFamily="34" charset="0"/>
              </a:rPr>
              <a:t> (dnešního jižního pobřeží Itálie). Svou invazí zničili mykénskou kulturu </a:t>
            </a:r>
            <a:r>
              <a:rPr lang="cs-CZ" b="0" i="0" dirty="0" err="1">
                <a:effectLst/>
                <a:latin typeface="Arial" panose="020B0604020202020204" pitchFamily="34" charset="0"/>
              </a:rPr>
              <a:t>Achájů</a:t>
            </a:r>
            <a:r>
              <a:rPr lang="cs-CZ" b="0" i="0" dirty="0">
                <a:effectLst/>
                <a:latin typeface="Arial" panose="020B0604020202020204" pitchFamily="34" charset="0"/>
              </a:rPr>
              <a:t>.</a:t>
            </a:r>
          </a:p>
          <a:p>
            <a:pPr algn="l"/>
            <a:r>
              <a:rPr lang="cs-CZ" b="0" i="0" dirty="0">
                <a:effectLst/>
                <a:latin typeface="Arial" panose="020B0604020202020204" pitchFamily="34" charset="0"/>
              </a:rPr>
              <a:t>Na počátku </a:t>
            </a:r>
            <a:r>
              <a:rPr lang="cs-CZ" b="0" i="0" u="none" strike="noStrike" dirty="0">
                <a:effectLst/>
                <a:latin typeface="Arial" panose="020B0604020202020204" pitchFamily="34" charset="0"/>
                <a:hlinkClick r:id="rId9" tooltip="Klasické období starověkého Řecka">
                  <a:extLst>
                    <a:ext uri="{A12FA001-AC4F-418D-AE19-62706E023703}">
                      <ahyp:hlinkClr xmlns:ahyp="http://schemas.microsoft.com/office/drawing/2018/hyperlinkcolor" val="tx"/>
                    </a:ext>
                  </a:extLst>
                </a:hlinkClick>
              </a:rPr>
              <a:t>klasického období starověkého Řecka</a:t>
            </a:r>
            <a:r>
              <a:rPr lang="cs-CZ" b="0" i="0" dirty="0">
                <a:effectLst/>
                <a:latin typeface="Arial" panose="020B0604020202020204" pitchFamily="34" charset="0"/>
              </a:rPr>
              <a:t>, v 5. století př. n. l., byli Dórové a Iónové dvěma nejpočetnějšími a nejvýznamnějšími řeckými etniky, jejichž soupeření vrcholilo </a:t>
            </a:r>
            <a:r>
              <a:rPr lang="cs-CZ" b="0" i="0" u="none" strike="noStrike" dirty="0">
                <a:effectLst/>
                <a:latin typeface="Arial" panose="020B0604020202020204" pitchFamily="34" charset="0"/>
                <a:hlinkClick r:id="rId10" tooltip="Peloponéská válka">
                  <a:extLst>
                    <a:ext uri="{A12FA001-AC4F-418D-AE19-62706E023703}">
                      <ahyp:hlinkClr xmlns:ahyp="http://schemas.microsoft.com/office/drawing/2018/hyperlinkcolor" val="tx"/>
                    </a:ext>
                  </a:extLst>
                </a:hlinkClick>
              </a:rPr>
              <a:t>Peloponéskou válkou</a:t>
            </a:r>
            <a:r>
              <a:rPr lang="cs-CZ" b="0" i="0" dirty="0">
                <a:effectLst/>
                <a:latin typeface="Arial" panose="020B0604020202020204" pitchFamily="34" charset="0"/>
              </a:rPr>
              <a:t>. V té byli Dórové reprezentováni </a:t>
            </a:r>
            <a:r>
              <a:rPr lang="cs-CZ" b="0" i="0" u="none" strike="noStrike" dirty="0">
                <a:effectLst/>
                <a:latin typeface="Arial" panose="020B0604020202020204" pitchFamily="34" charset="0"/>
                <a:hlinkClick r:id="rId11" tooltip="Sparta">
                  <a:extLst>
                    <a:ext uri="{A12FA001-AC4F-418D-AE19-62706E023703}">
                      <ahyp:hlinkClr xmlns:ahyp="http://schemas.microsoft.com/office/drawing/2018/hyperlinkcolor" val="tx"/>
                    </a:ext>
                  </a:extLst>
                </a:hlinkClick>
              </a:rPr>
              <a:t>Spartou</a:t>
            </a:r>
            <a:r>
              <a:rPr lang="cs-CZ" b="0" i="0" dirty="0">
                <a:effectLst/>
                <a:latin typeface="Arial" panose="020B0604020202020204" pitchFamily="34" charset="0"/>
              </a:rPr>
              <a:t> a dalšími členy Peloponéského spolku.</a:t>
            </a:r>
          </a:p>
          <a:p>
            <a:endParaRPr lang="cs-CZ" dirty="0"/>
          </a:p>
        </p:txBody>
      </p:sp>
    </p:spTree>
    <p:extLst>
      <p:ext uri="{BB962C8B-B14F-4D97-AF65-F5344CB8AC3E}">
        <p14:creationId xmlns:p14="http://schemas.microsoft.com/office/powerpoint/2010/main" val="3944102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5A62FB-7DB3-4882-B549-1A4291A3FE6F}"/>
              </a:ext>
            </a:extLst>
          </p:cNvPr>
          <p:cNvSpPr>
            <a:spLocks noGrp="1"/>
          </p:cNvSpPr>
          <p:nvPr>
            <p:ph type="title"/>
          </p:nvPr>
        </p:nvSpPr>
        <p:spPr/>
        <p:txBody>
          <a:bodyPr/>
          <a:lstStyle/>
          <a:p>
            <a:r>
              <a:rPr lang="cs-CZ" dirty="0"/>
              <a:t>Smlouvy</a:t>
            </a:r>
          </a:p>
        </p:txBody>
      </p:sp>
      <p:sp>
        <p:nvSpPr>
          <p:cNvPr id="3" name="Zástupný obsah 2">
            <a:extLst>
              <a:ext uri="{FF2B5EF4-FFF2-40B4-BE49-F238E27FC236}">
                <a16:creationId xmlns:a16="http://schemas.microsoft.com/office/drawing/2014/main" id="{9210E557-E8E3-46A5-90EC-EFAA561F8CFA}"/>
              </a:ext>
            </a:extLst>
          </p:cNvPr>
          <p:cNvSpPr>
            <a:spLocks noGrp="1"/>
          </p:cNvSpPr>
          <p:nvPr>
            <p:ph idx="1"/>
          </p:nvPr>
        </p:nvSpPr>
        <p:spPr/>
        <p:txBody>
          <a:bodyPr>
            <a:normAutofit fontScale="77500" lnSpcReduction="20000"/>
          </a:bodyPr>
          <a:lstStyle/>
          <a:p>
            <a:r>
              <a:rPr lang="cs-CZ" dirty="0"/>
              <a:t>Smlouva</a:t>
            </a:r>
          </a:p>
          <a:p>
            <a:r>
              <a:rPr lang="cs-CZ" dirty="0"/>
              <a:t>Nepodepisuje se</a:t>
            </a:r>
          </a:p>
          <a:p>
            <a:r>
              <a:rPr lang="cs-CZ" dirty="0"/>
              <a:t>Skládá se přísaha jménem bohů, kteří se tak stávali jejími ručiteli</a:t>
            </a:r>
          </a:p>
          <a:p>
            <a:r>
              <a:rPr lang="cs-CZ" dirty="0"/>
              <a:t>Porušení = bezbožný čin žádající si odplatu některého z bohů</a:t>
            </a:r>
          </a:p>
          <a:p>
            <a:r>
              <a:rPr lang="cs-CZ" dirty="0"/>
              <a:t>Dohody byly nazývány podle hlavních vyjednavačů</a:t>
            </a:r>
          </a:p>
          <a:p>
            <a:r>
              <a:rPr lang="cs-CZ" b="1" dirty="0" err="1"/>
              <a:t>Kalliův</a:t>
            </a:r>
            <a:r>
              <a:rPr lang="cs-CZ" b="1" dirty="0"/>
              <a:t> mír </a:t>
            </a:r>
            <a:r>
              <a:rPr lang="cs-CZ" dirty="0"/>
              <a:t>(</a:t>
            </a:r>
            <a:r>
              <a:rPr lang="cs-CZ" dirty="0" err="1"/>
              <a:t>Kalliás</a:t>
            </a:r>
            <a:r>
              <a:rPr lang="cs-CZ" dirty="0"/>
              <a:t>, athénský aristokrat)</a:t>
            </a:r>
          </a:p>
          <a:p>
            <a:pPr marL="0" indent="0">
              <a:buNone/>
            </a:pPr>
            <a:r>
              <a:rPr lang="cs-CZ" dirty="0"/>
              <a:t>   uzavřen mezi perským </a:t>
            </a:r>
            <a:r>
              <a:rPr lang="cs-CZ" dirty="0" err="1"/>
              <a:t>velkokrálem</a:t>
            </a:r>
            <a:r>
              <a:rPr lang="cs-CZ" dirty="0"/>
              <a:t> a Athéňany</a:t>
            </a:r>
          </a:p>
          <a:p>
            <a:pPr marL="0" indent="0">
              <a:buNone/>
            </a:pPr>
            <a:r>
              <a:rPr lang="cs-CZ" dirty="0"/>
              <a:t>   na jednu generaci utichly vzájemné boje</a:t>
            </a:r>
          </a:p>
          <a:p>
            <a:pPr marL="0" indent="0">
              <a:buNone/>
            </a:pPr>
            <a:r>
              <a:rPr lang="cs-CZ" dirty="0"/>
              <a:t>   </a:t>
            </a:r>
            <a:r>
              <a:rPr lang="cs-CZ" b="1" dirty="0" err="1"/>
              <a:t>Níkiův</a:t>
            </a:r>
            <a:r>
              <a:rPr lang="cs-CZ" b="1" dirty="0"/>
              <a:t> mír </a:t>
            </a:r>
            <a:r>
              <a:rPr lang="cs-CZ" dirty="0"/>
              <a:t>– 421 – mezi Athénami a Spartou a jejich spojenci = přerušení </a:t>
            </a:r>
          </a:p>
          <a:p>
            <a:pPr marL="0" indent="0">
              <a:buNone/>
            </a:pPr>
            <a:r>
              <a:rPr lang="cs-CZ" dirty="0"/>
              <a:t>   peloponéské války</a:t>
            </a:r>
          </a:p>
          <a:p>
            <a:pPr marL="0" indent="0">
              <a:buNone/>
            </a:pPr>
            <a:r>
              <a:rPr lang="cs-CZ" dirty="0"/>
              <a:t>   </a:t>
            </a:r>
            <a:r>
              <a:rPr lang="cs-CZ" b="1" dirty="0" err="1"/>
              <a:t>Antalkidův</a:t>
            </a:r>
            <a:r>
              <a:rPr lang="cs-CZ" b="1" dirty="0"/>
              <a:t> mír</a:t>
            </a:r>
            <a:r>
              <a:rPr lang="cs-CZ" dirty="0"/>
              <a:t>, „královský mír“ – první obecná mírová smlouva vztahující se na </a:t>
            </a:r>
          </a:p>
          <a:p>
            <a:pPr marL="0" indent="0">
              <a:buNone/>
            </a:pPr>
            <a:r>
              <a:rPr lang="cs-CZ" dirty="0"/>
              <a:t>   všechny Řeky, pojmenována podle spartského krále </a:t>
            </a:r>
            <a:r>
              <a:rPr lang="cs-CZ" dirty="0" err="1"/>
              <a:t>Antalkida</a:t>
            </a:r>
            <a:r>
              <a:rPr lang="cs-CZ" dirty="0"/>
              <a:t> z rodu </a:t>
            </a:r>
            <a:r>
              <a:rPr lang="cs-CZ" dirty="0" err="1"/>
              <a:t>Eurypontovců</a:t>
            </a:r>
            <a:endParaRPr lang="cs-CZ" dirty="0"/>
          </a:p>
        </p:txBody>
      </p:sp>
    </p:spTree>
    <p:extLst>
      <p:ext uri="{BB962C8B-B14F-4D97-AF65-F5344CB8AC3E}">
        <p14:creationId xmlns:p14="http://schemas.microsoft.com/office/powerpoint/2010/main" val="2474999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BBE413-5274-4852-9669-F528A6946268}"/>
              </a:ext>
            </a:extLst>
          </p:cNvPr>
          <p:cNvSpPr>
            <a:spLocks noGrp="1"/>
          </p:cNvSpPr>
          <p:nvPr>
            <p:ph type="title"/>
          </p:nvPr>
        </p:nvSpPr>
        <p:spPr/>
        <p:txBody>
          <a:bodyPr/>
          <a:lstStyle/>
          <a:p>
            <a:r>
              <a:rPr lang="cs-CZ" dirty="0"/>
              <a:t>Bitva u </a:t>
            </a:r>
            <a:r>
              <a:rPr lang="cs-CZ" dirty="0" err="1"/>
              <a:t>Leukter</a:t>
            </a:r>
            <a:r>
              <a:rPr lang="cs-CZ" dirty="0"/>
              <a:t> – 371 př.</a:t>
            </a:r>
            <a:br>
              <a:rPr lang="cs-CZ"/>
            </a:br>
            <a:endParaRPr lang="cs-CZ" dirty="0"/>
          </a:p>
        </p:txBody>
      </p:sp>
      <p:sp>
        <p:nvSpPr>
          <p:cNvPr id="3" name="Zástupný obsah 2">
            <a:extLst>
              <a:ext uri="{FF2B5EF4-FFF2-40B4-BE49-F238E27FC236}">
                <a16:creationId xmlns:a16="http://schemas.microsoft.com/office/drawing/2014/main" id="{F63AB77D-CF67-46F6-AE66-EE9D98571FB8}"/>
              </a:ext>
            </a:extLst>
          </p:cNvPr>
          <p:cNvSpPr>
            <a:spLocks noGrp="1"/>
          </p:cNvSpPr>
          <p:nvPr>
            <p:ph idx="1"/>
          </p:nvPr>
        </p:nvSpPr>
        <p:spPr/>
        <p:txBody>
          <a:bodyPr>
            <a:normAutofit lnSpcReduction="10000"/>
          </a:bodyPr>
          <a:lstStyle/>
          <a:p>
            <a:r>
              <a:rPr lang="cs-CZ" dirty="0" err="1"/>
              <a:t>Xenofón</a:t>
            </a:r>
            <a:r>
              <a:rPr lang="cs-CZ" dirty="0"/>
              <a:t>:</a:t>
            </a:r>
          </a:p>
          <a:p>
            <a:pPr marL="0" indent="0">
              <a:buNone/>
            </a:pPr>
            <a:r>
              <a:rPr lang="cs-CZ" dirty="0"/>
              <a:t>„ Po těchto událostech dorazil do </a:t>
            </a:r>
            <a:r>
              <a:rPr lang="cs-CZ" dirty="0" err="1"/>
              <a:t>Lakedaimonu</a:t>
            </a:r>
            <a:r>
              <a:rPr lang="cs-CZ" dirty="0"/>
              <a:t> posle se zprávou o pohromě právě v poslední den </a:t>
            </a:r>
            <a:r>
              <a:rPr lang="cs-CZ" dirty="0" err="1"/>
              <a:t>gymnopaidií</a:t>
            </a:r>
            <a:r>
              <a:rPr lang="cs-CZ" dirty="0"/>
              <a:t>, když se v divadle konal sborový tanec mužů. Jakmile </a:t>
            </a:r>
            <a:r>
              <a:rPr lang="cs-CZ" dirty="0" err="1"/>
              <a:t>eforové</a:t>
            </a:r>
            <a:r>
              <a:rPr lang="cs-CZ" dirty="0"/>
              <a:t> uslyšeli o pohromě, byli otřeseni – jinak tomu podle mého názoru ani nemohlo být. Sborový tanec již nezahájili, závody však nechali dokončit. Oznámili jména padlých jednotlivým rodinám, ale ženám nařídili, aby hlasitě nenaříkaly, nýbrž aby tu pohromu snášely v tichosti. Příštího dne bylo možno vidět, jak se pohybují na veřejnosti s jasnou a veselou tváří ti, jejichž příbuzní padli, kdežto jen zřídkakdy bys mohl vidět občany, jejichž příbuzní podle zpráv žili. Tito lidé chodili zachmuřeně a s pocitem ponížení.“</a:t>
            </a:r>
          </a:p>
        </p:txBody>
      </p:sp>
    </p:spTree>
    <p:extLst>
      <p:ext uri="{BB962C8B-B14F-4D97-AF65-F5344CB8AC3E}">
        <p14:creationId xmlns:p14="http://schemas.microsoft.com/office/powerpoint/2010/main" val="615674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52DDB0-4794-4BD5-A9DE-0101953E2AA6}"/>
              </a:ext>
            </a:extLst>
          </p:cNvPr>
          <p:cNvSpPr>
            <a:spLocks noGrp="1"/>
          </p:cNvSpPr>
          <p:nvPr>
            <p:ph type="title"/>
          </p:nvPr>
        </p:nvSpPr>
        <p:spPr/>
        <p:txBody>
          <a:bodyPr/>
          <a:lstStyle/>
          <a:p>
            <a:r>
              <a:rPr lang="cs-CZ" dirty="0"/>
              <a:t>Konec Sparty</a:t>
            </a:r>
          </a:p>
        </p:txBody>
      </p:sp>
      <p:sp>
        <p:nvSpPr>
          <p:cNvPr id="3" name="Zástupný obsah 2">
            <a:extLst>
              <a:ext uri="{FF2B5EF4-FFF2-40B4-BE49-F238E27FC236}">
                <a16:creationId xmlns:a16="http://schemas.microsoft.com/office/drawing/2014/main" id="{5F836F31-DF04-40F6-B6D6-AE11134D9D91}"/>
              </a:ext>
            </a:extLst>
          </p:cNvPr>
          <p:cNvSpPr>
            <a:spLocks noGrp="1"/>
          </p:cNvSpPr>
          <p:nvPr>
            <p:ph idx="1"/>
          </p:nvPr>
        </p:nvSpPr>
        <p:spPr/>
        <p:txBody>
          <a:bodyPr/>
          <a:lstStyle/>
          <a:p>
            <a:r>
              <a:rPr lang="cs-CZ" b="0" i="0" dirty="0">
                <a:solidFill>
                  <a:srgbClr val="202122"/>
                </a:solidFill>
                <a:effectLst/>
                <a:latin typeface="Arial" panose="020B0604020202020204" pitchFamily="34" charset="0"/>
              </a:rPr>
              <a:t>Definitivní rozklad spartského státu nastal na konci </a:t>
            </a:r>
            <a:r>
              <a:rPr lang="cs-CZ" b="0" i="0" u="none" strike="noStrike" dirty="0">
                <a:solidFill>
                  <a:srgbClr val="3366CC"/>
                </a:solidFill>
                <a:effectLst/>
                <a:latin typeface="Arial" panose="020B0604020202020204" pitchFamily="34" charset="0"/>
                <a:hlinkClick r:id="rId2" tooltip="3. století př. n. l."/>
              </a:rPr>
              <a:t>3. století př. n. l.</a:t>
            </a:r>
            <a:r>
              <a:rPr lang="cs-CZ" b="0" i="0" dirty="0">
                <a:solidFill>
                  <a:srgbClr val="202122"/>
                </a:solidFill>
                <a:effectLst/>
                <a:latin typeface="Arial" panose="020B0604020202020204" pitchFamily="34" charset="0"/>
              </a:rPr>
              <a:t> poté, co král </a:t>
            </a:r>
            <a:r>
              <a:rPr lang="cs-CZ" b="0" i="0" u="none" strike="noStrike" dirty="0" err="1">
                <a:solidFill>
                  <a:srgbClr val="3366CC"/>
                </a:solidFill>
                <a:effectLst/>
                <a:latin typeface="Arial" panose="020B0604020202020204" pitchFamily="34" charset="0"/>
                <a:hlinkClick r:id="rId3" tooltip="Kleomenés III."/>
              </a:rPr>
              <a:t>Kleomenés</a:t>
            </a:r>
            <a:r>
              <a:rPr lang="cs-CZ" b="0" i="0" u="none" strike="noStrike" dirty="0">
                <a:solidFill>
                  <a:srgbClr val="3366CC"/>
                </a:solidFill>
                <a:effectLst/>
                <a:latin typeface="Arial" panose="020B0604020202020204" pitchFamily="34" charset="0"/>
                <a:hlinkClick r:id="rId3" tooltip="Kleomenés III."/>
              </a:rPr>
              <a:t> III.</a:t>
            </a:r>
            <a:r>
              <a:rPr lang="cs-CZ" b="0" i="0" dirty="0">
                <a:solidFill>
                  <a:srgbClr val="202122"/>
                </a:solidFill>
                <a:effectLst/>
                <a:latin typeface="Arial" panose="020B0604020202020204" pitchFamily="34" charset="0"/>
              </a:rPr>
              <a:t> podlehl spojeným silám Makedoňanů a </a:t>
            </a:r>
            <a:r>
              <a:rPr lang="cs-CZ" b="0" i="0" dirty="0" err="1">
                <a:solidFill>
                  <a:srgbClr val="202122"/>
                </a:solidFill>
                <a:effectLst/>
                <a:latin typeface="Arial" panose="020B0604020202020204" pitchFamily="34" charset="0"/>
              </a:rPr>
              <a:t>Achajů</a:t>
            </a:r>
            <a:r>
              <a:rPr lang="cs-CZ" b="0" i="0" dirty="0">
                <a:solidFill>
                  <a:srgbClr val="202122"/>
                </a:solidFill>
                <a:effectLst/>
                <a:latin typeface="Arial" panose="020B0604020202020204" pitchFamily="34" charset="0"/>
              </a:rPr>
              <a:t> v </a:t>
            </a:r>
            <a:r>
              <a:rPr lang="cs-CZ" b="0" i="0" u="none" strike="noStrike" dirty="0">
                <a:solidFill>
                  <a:srgbClr val="BF3C2C"/>
                </a:solidFill>
                <a:effectLst/>
                <a:latin typeface="Arial" panose="020B0604020202020204" pitchFamily="34" charset="0"/>
                <a:hlinkClick r:id="rId4" tooltip="Bitva u Sellasie (stránka neexistuje)"/>
              </a:rPr>
              <a:t>bitvě u </a:t>
            </a:r>
            <a:r>
              <a:rPr lang="cs-CZ" b="0" i="0" u="none" strike="noStrike" dirty="0" err="1">
                <a:solidFill>
                  <a:srgbClr val="BF3C2C"/>
                </a:solidFill>
                <a:effectLst/>
                <a:latin typeface="Arial" panose="020B0604020202020204" pitchFamily="34" charset="0"/>
                <a:hlinkClick r:id="rId4" tooltip="Bitva u Sellasie (stránka neexistuje)"/>
              </a:rPr>
              <a:t>Sellasie</a:t>
            </a:r>
            <a:r>
              <a:rPr lang="cs-CZ" b="0" i="0" dirty="0">
                <a:solidFill>
                  <a:srgbClr val="202122"/>
                </a:solidFill>
                <a:effectLst/>
                <a:latin typeface="Arial" panose="020B0604020202020204" pitchFamily="34" charset="0"/>
              </a:rPr>
              <a:t>. </a:t>
            </a:r>
          </a:p>
          <a:p>
            <a:r>
              <a:rPr lang="cs-CZ" b="0" i="0" dirty="0">
                <a:solidFill>
                  <a:srgbClr val="202122"/>
                </a:solidFill>
                <a:effectLst/>
                <a:latin typeface="Arial" panose="020B0604020202020204" pitchFamily="34" charset="0"/>
              </a:rPr>
              <a:t>Sparta byla později přinucena ke vstupu do </a:t>
            </a:r>
            <a:r>
              <a:rPr lang="cs-CZ" b="0" i="0" u="none" strike="noStrike" dirty="0" err="1">
                <a:solidFill>
                  <a:srgbClr val="3366CC"/>
                </a:solidFill>
                <a:effectLst/>
                <a:latin typeface="Arial" panose="020B0604020202020204" pitchFamily="34" charset="0"/>
                <a:hlinkClick r:id="rId5" tooltip="Achajský spolek"/>
              </a:rPr>
              <a:t>achajského</a:t>
            </a:r>
            <a:r>
              <a:rPr lang="cs-CZ" b="0" i="0" u="none" strike="noStrike" dirty="0">
                <a:solidFill>
                  <a:srgbClr val="3366CC"/>
                </a:solidFill>
                <a:effectLst/>
                <a:latin typeface="Arial" panose="020B0604020202020204" pitchFamily="34" charset="0"/>
                <a:hlinkClick r:id="rId5" tooltip="Achajský spolek"/>
              </a:rPr>
              <a:t> spolku</a:t>
            </a:r>
            <a:r>
              <a:rPr lang="cs-CZ" b="0" i="0" dirty="0">
                <a:solidFill>
                  <a:srgbClr val="202122"/>
                </a:solidFill>
                <a:effectLst/>
                <a:latin typeface="Arial" panose="020B0604020202020204" pitchFamily="34" charset="0"/>
              </a:rPr>
              <a:t>.</a:t>
            </a:r>
          </a:p>
          <a:p>
            <a:r>
              <a:rPr lang="cs-CZ" b="0" i="0" dirty="0">
                <a:solidFill>
                  <a:srgbClr val="202122"/>
                </a:solidFill>
                <a:effectLst/>
                <a:latin typeface="Arial" panose="020B0604020202020204" pitchFamily="34" charset="0"/>
              </a:rPr>
              <a:t> V době </a:t>
            </a:r>
            <a:r>
              <a:rPr lang="cs-CZ" b="0" i="0" u="none" strike="noStrike" dirty="0">
                <a:solidFill>
                  <a:srgbClr val="3366CC"/>
                </a:solidFill>
                <a:effectLst/>
                <a:latin typeface="Arial" panose="020B0604020202020204" pitchFamily="34" charset="0"/>
                <a:hlinkClick r:id="rId6" tooltip="Punské války"/>
              </a:rPr>
              <a:t>punských válek</a:t>
            </a:r>
            <a:r>
              <a:rPr lang="cs-CZ" b="0" i="0" dirty="0">
                <a:solidFill>
                  <a:srgbClr val="202122"/>
                </a:solidFill>
                <a:effectLst/>
                <a:latin typeface="Arial" panose="020B0604020202020204" pitchFamily="34" charset="0"/>
              </a:rPr>
              <a:t> mezi </a:t>
            </a:r>
            <a:r>
              <a:rPr lang="cs-CZ" b="0" i="0" u="none" strike="noStrike" dirty="0">
                <a:solidFill>
                  <a:srgbClr val="3366CC"/>
                </a:solidFill>
                <a:effectLst/>
                <a:latin typeface="Arial" panose="020B0604020202020204" pitchFamily="34" charset="0"/>
                <a:hlinkClick r:id="rId7" tooltip="Římská republika"/>
              </a:rPr>
              <a:t>Římem</a:t>
            </a:r>
            <a:r>
              <a:rPr lang="cs-CZ" b="0" i="0" dirty="0">
                <a:solidFill>
                  <a:srgbClr val="202122"/>
                </a:solidFill>
                <a:effectLst/>
                <a:latin typeface="Arial" panose="020B0604020202020204" pitchFamily="34" charset="0"/>
              </a:rPr>
              <a:t> a </a:t>
            </a:r>
            <a:r>
              <a:rPr lang="cs-CZ" b="0" i="0" u="none" strike="noStrike" dirty="0">
                <a:solidFill>
                  <a:srgbClr val="3366CC"/>
                </a:solidFill>
                <a:effectLst/>
                <a:latin typeface="Arial" panose="020B0604020202020204" pitchFamily="34" charset="0"/>
                <a:hlinkClick r:id="rId8" tooltip="Starověké Kartágo"/>
              </a:rPr>
              <a:t>Kartágem</a:t>
            </a:r>
            <a:r>
              <a:rPr lang="cs-CZ" b="0" i="0" dirty="0">
                <a:solidFill>
                  <a:srgbClr val="202122"/>
                </a:solidFill>
                <a:effectLst/>
                <a:latin typeface="Arial" panose="020B0604020202020204" pitchFamily="34" charset="0"/>
              </a:rPr>
              <a:t> byla Sparta spojencem Římanů</a:t>
            </a:r>
          </a:p>
          <a:p>
            <a:r>
              <a:rPr lang="cs-CZ" dirty="0">
                <a:solidFill>
                  <a:srgbClr val="202122"/>
                </a:solidFill>
                <a:latin typeface="Arial" panose="020B0604020202020204" pitchFamily="34" charset="0"/>
              </a:rPr>
              <a:t>Ve pol. 2. st. př. se </a:t>
            </a:r>
            <a:r>
              <a:rPr lang="cs-CZ" b="0" i="0" dirty="0">
                <a:solidFill>
                  <a:srgbClr val="202122"/>
                </a:solidFill>
                <a:effectLst/>
                <a:latin typeface="Arial" panose="020B0604020202020204" pitchFamily="34" charset="0"/>
              </a:rPr>
              <a:t>stala součástí </a:t>
            </a:r>
            <a:r>
              <a:rPr lang="cs-CZ" b="0" i="0" u="none" strike="noStrike" dirty="0">
                <a:solidFill>
                  <a:srgbClr val="3366CC"/>
                </a:solidFill>
                <a:effectLst/>
                <a:latin typeface="Arial" panose="020B0604020202020204" pitchFamily="34" charset="0"/>
                <a:hlinkClick r:id="rId9" tooltip="Starověký Řím"/>
              </a:rPr>
              <a:t>římské</a:t>
            </a:r>
            <a:r>
              <a:rPr lang="cs-CZ" b="0" i="0" dirty="0">
                <a:solidFill>
                  <a:srgbClr val="202122"/>
                </a:solidFill>
                <a:effectLst/>
                <a:latin typeface="Arial" panose="020B0604020202020204" pitchFamily="34" charset="0"/>
              </a:rPr>
              <a:t> provincie </a:t>
            </a:r>
            <a:r>
              <a:rPr lang="cs-CZ" b="0" i="0" u="none" strike="noStrike" dirty="0" err="1">
                <a:solidFill>
                  <a:srgbClr val="3366CC"/>
                </a:solidFill>
                <a:effectLst/>
                <a:latin typeface="Arial" panose="020B0604020202020204" pitchFamily="34" charset="0"/>
                <a:hlinkClick r:id="rId10" tooltip="Achaia (římská provincie)"/>
              </a:rPr>
              <a:t>Achaia</a:t>
            </a:r>
            <a:r>
              <a:rPr lang="cs-CZ" b="0" i="0" dirty="0">
                <a:solidFill>
                  <a:srgbClr val="202122"/>
                </a:solidFill>
                <a:effectLst/>
                <a:latin typeface="Arial" panose="020B0604020202020204" pitchFamily="34" charset="0"/>
              </a:rPr>
              <a:t>.</a:t>
            </a:r>
            <a:endParaRPr lang="cs-CZ" dirty="0"/>
          </a:p>
        </p:txBody>
      </p:sp>
    </p:spTree>
    <p:extLst>
      <p:ext uri="{BB962C8B-B14F-4D97-AF65-F5344CB8AC3E}">
        <p14:creationId xmlns:p14="http://schemas.microsoft.com/office/powerpoint/2010/main" val="1259309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4B8F5B-B0A0-4AEC-B1AE-436C2A2A7237}"/>
              </a:ext>
            </a:extLst>
          </p:cNvPr>
          <p:cNvSpPr>
            <a:spLocks noGrp="1"/>
          </p:cNvSpPr>
          <p:nvPr>
            <p:ph type="title"/>
          </p:nvPr>
        </p:nvSpPr>
        <p:spPr/>
        <p:txBody>
          <a:bodyPr/>
          <a:lstStyle/>
          <a:p>
            <a:r>
              <a:rPr lang="cs-CZ" dirty="0"/>
              <a:t>Sparta</a:t>
            </a:r>
          </a:p>
        </p:txBody>
      </p:sp>
      <p:pic>
        <p:nvPicPr>
          <p:cNvPr id="4" name="Picture 2">
            <a:extLst>
              <a:ext uri="{FF2B5EF4-FFF2-40B4-BE49-F238E27FC236}">
                <a16:creationId xmlns:a16="http://schemas.microsoft.com/office/drawing/2014/main" id="{8FF71491-3AC9-41EE-B63B-285EF135EC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4768" y="1927225"/>
            <a:ext cx="580178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Zobrazit zdrojový obrázek">
            <a:extLst>
              <a:ext uri="{FF2B5EF4-FFF2-40B4-BE49-F238E27FC236}">
                <a16:creationId xmlns:a16="http://schemas.microsoft.com/office/drawing/2014/main" id="{942CA794-93AC-4423-B189-6415FFE3D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6617" y="1927225"/>
            <a:ext cx="4570733"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379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35D797-D359-41BB-BD75-F5BB6698FA73}"/>
              </a:ext>
            </a:extLst>
          </p:cNvPr>
          <p:cNvSpPr>
            <a:spLocks noGrp="1"/>
          </p:cNvSpPr>
          <p:nvPr>
            <p:ph type="title"/>
          </p:nvPr>
        </p:nvSpPr>
        <p:spPr/>
        <p:txBody>
          <a:bodyPr/>
          <a:lstStyle/>
          <a:p>
            <a:r>
              <a:rPr lang="cs-CZ" dirty="0"/>
              <a:t>Sparta</a:t>
            </a:r>
          </a:p>
        </p:txBody>
      </p:sp>
      <p:sp>
        <p:nvSpPr>
          <p:cNvPr id="3" name="Zástupný obsah 2">
            <a:extLst>
              <a:ext uri="{FF2B5EF4-FFF2-40B4-BE49-F238E27FC236}">
                <a16:creationId xmlns:a16="http://schemas.microsoft.com/office/drawing/2014/main" id="{6D002F20-EBFD-4DEB-A4C4-29FA58FA5701}"/>
              </a:ext>
            </a:extLst>
          </p:cNvPr>
          <p:cNvSpPr>
            <a:spLocks noGrp="1"/>
          </p:cNvSpPr>
          <p:nvPr>
            <p:ph idx="1"/>
          </p:nvPr>
        </p:nvSpPr>
        <p:spPr/>
        <p:txBody>
          <a:bodyPr>
            <a:normAutofit fontScale="92500"/>
          </a:bodyPr>
          <a:lstStyle/>
          <a:p>
            <a:endParaRPr lang="cs-CZ" dirty="0"/>
          </a:p>
          <a:p>
            <a:r>
              <a:rPr lang="cs-CZ" dirty="0"/>
              <a:t>Pravý břeh řeky </a:t>
            </a:r>
            <a:r>
              <a:rPr lang="cs-CZ" dirty="0" err="1"/>
              <a:t>Eurótos</a:t>
            </a:r>
            <a:endParaRPr lang="cs-CZ" dirty="0"/>
          </a:p>
          <a:p>
            <a:r>
              <a:rPr lang="cs-CZ" dirty="0"/>
              <a:t>Rozkládá se daleko od moře</a:t>
            </a:r>
          </a:p>
          <a:p>
            <a:r>
              <a:rPr lang="cs-CZ" dirty="0"/>
              <a:t>4 vesnice + </a:t>
            </a:r>
            <a:r>
              <a:rPr lang="cs-CZ" dirty="0" err="1"/>
              <a:t>Amyklai</a:t>
            </a:r>
            <a:endParaRPr lang="cs-CZ" dirty="0"/>
          </a:p>
          <a:p>
            <a:r>
              <a:rPr lang="cs-CZ" dirty="0"/>
              <a:t>Vznik centra postupným spojením pěti blízko sebe ležících vesnic == chybí akropole</a:t>
            </a:r>
          </a:p>
          <a:p>
            <a:r>
              <a:rPr lang="cs-CZ" dirty="0"/>
              <a:t>Svatyně, gymnasia, ne tak výstavné jako v Athénách</a:t>
            </a:r>
          </a:p>
          <a:p>
            <a:r>
              <a:rPr lang="cs-CZ" dirty="0"/>
              <a:t>Rozkvět kultury především v raném období</a:t>
            </a:r>
          </a:p>
          <a:p>
            <a:r>
              <a:rPr lang="cs-CZ" dirty="0"/>
              <a:t>Konzervatismus a uzavřenost společnosti </a:t>
            </a:r>
            <a:r>
              <a:rPr lang="cs-CZ" dirty="0" err="1"/>
              <a:t>lpějící</a:t>
            </a:r>
            <a:r>
              <a:rPr lang="cs-CZ" dirty="0"/>
              <a:t> na archaických tradicích</a:t>
            </a:r>
          </a:p>
        </p:txBody>
      </p:sp>
    </p:spTree>
    <p:extLst>
      <p:ext uri="{BB962C8B-B14F-4D97-AF65-F5344CB8AC3E}">
        <p14:creationId xmlns:p14="http://schemas.microsoft.com/office/powerpoint/2010/main" val="407830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E943398-76F5-41CD-99F8-81850D1205AD}"/>
              </a:ext>
            </a:extLst>
          </p:cNvPr>
          <p:cNvSpPr>
            <a:spLocks noGrp="1"/>
          </p:cNvSpPr>
          <p:nvPr>
            <p:ph type="title"/>
          </p:nvPr>
        </p:nvSpPr>
        <p:spPr/>
        <p:txBody>
          <a:bodyPr/>
          <a:lstStyle/>
          <a:p>
            <a:r>
              <a:rPr lang="cs-CZ" dirty="0"/>
              <a:t>Sparta</a:t>
            </a:r>
          </a:p>
        </p:txBody>
      </p:sp>
      <p:pic>
        <p:nvPicPr>
          <p:cNvPr id="2050" name="Picture 2" descr="Starověká Sparta - Peloponés">
            <a:extLst>
              <a:ext uri="{FF2B5EF4-FFF2-40B4-BE49-F238E27FC236}">
                <a16:creationId xmlns:a16="http://schemas.microsoft.com/office/drawing/2014/main" id="{C279CBF1-F9B0-488F-BE08-D177697DCBE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060483"/>
            <a:ext cx="5181600" cy="388162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tarověká Sparta - Peloponés">
            <a:extLst>
              <a:ext uri="{FF2B5EF4-FFF2-40B4-BE49-F238E27FC236}">
                <a16:creationId xmlns:a16="http://schemas.microsoft.com/office/drawing/2014/main" id="{8B894A2D-8CE2-4BD1-9AA1-9AB59558C68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060483"/>
            <a:ext cx="5181600" cy="3881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55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EE07CF-5CCA-4ACA-8348-0C8DCF95ECB0}"/>
              </a:ext>
            </a:extLst>
          </p:cNvPr>
          <p:cNvSpPr>
            <a:spLocks noGrp="1"/>
          </p:cNvSpPr>
          <p:nvPr>
            <p:ph type="title"/>
          </p:nvPr>
        </p:nvSpPr>
        <p:spPr/>
        <p:txBody>
          <a:bodyPr/>
          <a:lstStyle/>
          <a:p>
            <a:r>
              <a:rPr lang="cs-CZ" dirty="0"/>
              <a:t>Sparta – pozůstatky divadla</a:t>
            </a:r>
          </a:p>
        </p:txBody>
      </p:sp>
      <p:pic>
        <p:nvPicPr>
          <p:cNvPr id="1026" name="Picture 2" descr="undefined">
            <a:extLst>
              <a:ext uri="{FF2B5EF4-FFF2-40B4-BE49-F238E27FC236}">
                <a16:creationId xmlns:a16="http://schemas.microsoft.com/office/drawing/2014/main" id="{E9488482-2833-46DF-92D2-1DD018D397A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07393" y="1825625"/>
            <a:ext cx="657721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710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52C25B-40E7-4011-8F66-27E5DD600E34}"/>
              </a:ext>
            </a:extLst>
          </p:cNvPr>
          <p:cNvSpPr>
            <a:spLocks noGrp="1"/>
          </p:cNvSpPr>
          <p:nvPr>
            <p:ph type="title"/>
          </p:nvPr>
        </p:nvSpPr>
        <p:spPr/>
        <p:txBody>
          <a:bodyPr/>
          <a:lstStyle/>
          <a:p>
            <a:r>
              <a:rPr lang="cs-CZ" dirty="0"/>
              <a:t>Společnost</a:t>
            </a:r>
            <a:br>
              <a:rPr lang="cs-CZ" dirty="0"/>
            </a:br>
            <a:r>
              <a:rPr lang="cs-CZ" dirty="0"/>
              <a:t>Sparťané				</a:t>
            </a:r>
            <a:r>
              <a:rPr lang="cs-CZ" dirty="0" err="1"/>
              <a:t>Perioikové</a:t>
            </a:r>
            <a:endParaRPr lang="cs-CZ" dirty="0"/>
          </a:p>
        </p:txBody>
      </p:sp>
      <p:sp>
        <p:nvSpPr>
          <p:cNvPr id="3" name="Zástupný obsah 2">
            <a:extLst>
              <a:ext uri="{FF2B5EF4-FFF2-40B4-BE49-F238E27FC236}">
                <a16:creationId xmlns:a16="http://schemas.microsoft.com/office/drawing/2014/main" id="{CA86583B-A284-4E60-80E3-F72461844734}"/>
              </a:ext>
            </a:extLst>
          </p:cNvPr>
          <p:cNvSpPr>
            <a:spLocks noGrp="1"/>
          </p:cNvSpPr>
          <p:nvPr>
            <p:ph sz="half" idx="1"/>
          </p:nvPr>
        </p:nvSpPr>
        <p:spPr/>
        <p:txBody>
          <a:bodyPr>
            <a:normAutofit fontScale="85000" lnSpcReduction="20000"/>
          </a:bodyPr>
          <a:lstStyle/>
          <a:p>
            <a:r>
              <a:rPr lang="cs-CZ" dirty="0"/>
              <a:t>Plnoprávní občané – </a:t>
            </a:r>
            <a:r>
              <a:rPr lang="cs-CZ" dirty="0" err="1"/>
              <a:t>Spartiatai</a:t>
            </a:r>
            <a:endParaRPr lang="cs-CZ" dirty="0"/>
          </a:p>
          <a:p>
            <a:r>
              <a:rPr lang="cs-CZ" u="sng" dirty="0"/>
              <a:t>Podmínky občanství:</a:t>
            </a:r>
          </a:p>
          <a:p>
            <a:pPr marL="0" indent="0">
              <a:buNone/>
            </a:pPr>
            <a:r>
              <a:rPr lang="cs-CZ" dirty="0"/>
              <a:t>   vlastnictví </a:t>
            </a:r>
            <a:r>
              <a:rPr lang="cs-CZ" i="1" dirty="0" err="1"/>
              <a:t>kláru</a:t>
            </a:r>
            <a:endParaRPr lang="cs-CZ" i="1" dirty="0"/>
          </a:p>
          <a:p>
            <a:pPr marL="0" indent="0">
              <a:buNone/>
            </a:pPr>
            <a:r>
              <a:rPr lang="cs-CZ" i="1" dirty="0"/>
              <a:t>   </a:t>
            </a:r>
            <a:r>
              <a:rPr lang="cs-CZ" dirty="0"/>
              <a:t>státní výchova</a:t>
            </a:r>
          </a:p>
          <a:p>
            <a:pPr marL="0" indent="0">
              <a:buNone/>
            </a:pPr>
            <a:r>
              <a:rPr lang="cs-CZ" dirty="0"/>
              <a:t>    věk 30 let</a:t>
            </a:r>
          </a:p>
          <a:p>
            <a:r>
              <a:rPr lang="cs-CZ" dirty="0"/>
              <a:t>Hlavním zaměstnáním příprava na boj – vnímáni jako nejlepší </a:t>
            </a:r>
          </a:p>
          <a:p>
            <a:r>
              <a:rPr lang="cs-CZ" dirty="0"/>
              <a:t>V boji doprovázeni </a:t>
            </a:r>
            <a:r>
              <a:rPr lang="cs-CZ" dirty="0" err="1"/>
              <a:t>perioiky</a:t>
            </a:r>
            <a:r>
              <a:rPr lang="cs-CZ" dirty="0"/>
              <a:t> i </a:t>
            </a:r>
            <a:r>
              <a:rPr lang="cs-CZ" dirty="0" err="1"/>
              <a:t>heilóty</a:t>
            </a:r>
            <a:endParaRPr lang="cs-CZ" dirty="0"/>
          </a:p>
          <a:p>
            <a:r>
              <a:rPr lang="cs-CZ" dirty="0"/>
              <a:t>Rodinný život</a:t>
            </a:r>
          </a:p>
          <a:p>
            <a:r>
              <a:rPr lang="cs-CZ" dirty="0"/>
              <a:t>Živeni z výnosu svých </a:t>
            </a:r>
            <a:r>
              <a:rPr lang="cs-CZ" dirty="0" err="1"/>
              <a:t>klárů</a:t>
            </a:r>
            <a:endParaRPr lang="cs-CZ" dirty="0"/>
          </a:p>
          <a:p>
            <a:r>
              <a:rPr lang="cs-CZ" dirty="0"/>
              <a:t>Pevný pocit kolektivu – </a:t>
            </a:r>
            <a:r>
              <a:rPr lang="cs-CZ" dirty="0" err="1"/>
              <a:t>spartanská</a:t>
            </a:r>
            <a:r>
              <a:rPr lang="cs-CZ" dirty="0"/>
              <a:t> výchova</a:t>
            </a:r>
          </a:p>
        </p:txBody>
      </p:sp>
      <p:sp>
        <p:nvSpPr>
          <p:cNvPr id="4" name="Zástupný obsah 3">
            <a:extLst>
              <a:ext uri="{FF2B5EF4-FFF2-40B4-BE49-F238E27FC236}">
                <a16:creationId xmlns:a16="http://schemas.microsoft.com/office/drawing/2014/main" id="{65F224D8-FD5B-4882-BF43-0BD0D9179E3F}"/>
              </a:ext>
            </a:extLst>
          </p:cNvPr>
          <p:cNvSpPr>
            <a:spLocks noGrp="1"/>
          </p:cNvSpPr>
          <p:nvPr>
            <p:ph sz="half" idx="2"/>
          </p:nvPr>
        </p:nvSpPr>
        <p:spPr/>
        <p:txBody>
          <a:bodyPr>
            <a:normAutofit fontScale="85000" lnSpcReduction="20000"/>
          </a:bodyPr>
          <a:lstStyle/>
          <a:p>
            <a:r>
              <a:rPr lang="cs-CZ" dirty="0"/>
              <a:t>„ti, kteří žijí okolo“</a:t>
            </a:r>
          </a:p>
          <a:p>
            <a:r>
              <a:rPr lang="cs-CZ" dirty="0"/>
              <a:t>Méně úrodné hornaté části a pobřežní písmo v </a:t>
            </a:r>
            <a:r>
              <a:rPr lang="cs-CZ" dirty="0" err="1"/>
              <a:t>Lakónii</a:t>
            </a:r>
            <a:r>
              <a:rPr lang="cs-CZ" dirty="0"/>
              <a:t> a </a:t>
            </a:r>
            <a:r>
              <a:rPr lang="cs-CZ" dirty="0" err="1"/>
              <a:t>Messénii</a:t>
            </a:r>
            <a:endParaRPr lang="cs-CZ" dirty="0"/>
          </a:p>
          <a:p>
            <a:r>
              <a:rPr lang="cs-CZ" dirty="0"/>
              <a:t>Řemesla, obchod</a:t>
            </a:r>
          </a:p>
          <a:p>
            <a:r>
              <a:rPr lang="cs-CZ" dirty="0"/>
              <a:t>Cca 80 jejich obcí</a:t>
            </a:r>
          </a:p>
          <a:p>
            <a:r>
              <a:rPr lang="cs-CZ" dirty="0"/>
              <a:t>Lokální politická práva</a:t>
            </a:r>
          </a:p>
          <a:p>
            <a:r>
              <a:rPr lang="cs-CZ" dirty="0"/>
              <a:t>Nemají vliv na politiku Sparty</a:t>
            </a:r>
          </a:p>
          <a:p>
            <a:r>
              <a:rPr lang="cs-CZ" dirty="0"/>
              <a:t>Formálně svobodní poddaní Sparťanů</a:t>
            </a:r>
          </a:p>
          <a:p>
            <a:r>
              <a:rPr lang="cs-CZ" dirty="0"/>
              <a:t>Vojenský a ekonomický význam – hlavní význam v doplňování armády</a:t>
            </a:r>
          </a:p>
          <a:p>
            <a:endParaRPr lang="cs-CZ" dirty="0"/>
          </a:p>
        </p:txBody>
      </p:sp>
    </p:spTree>
    <p:extLst>
      <p:ext uri="{BB962C8B-B14F-4D97-AF65-F5344CB8AC3E}">
        <p14:creationId xmlns:p14="http://schemas.microsoft.com/office/powerpoint/2010/main" val="3617705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FA4A4C-C4E0-4551-A76A-80F38D37127E}"/>
              </a:ext>
            </a:extLst>
          </p:cNvPr>
          <p:cNvSpPr>
            <a:spLocks noGrp="1"/>
          </p:cNvSpPr>
          <p:nvPr>
            <p:ph type="title"/>
          </p:nvPr>
        </p:nvSpPr>
        <p:spPr/>
        <p:txBody>
          <a:bodyPr/>
          <a:lstStyle/>
          <a:p>
            <a:r>
              <a:rPr lang="cs-CZ" dirty="0"/>
              <a:t>Spartská výchova</a:t>
            </a:r>
          </a:p>
        </p:txBody>
      </p:sp>
      <p:sp>
        <p:nvSpPr>
          <p:cNvPr id="3" name="Zástupný obsah 2">
            <a:extLst>
              <a:ext uri="{FF2B5EF4-FFF2-40B4-BE49-F238E27FC236}">
                <a16:creationId xmlns:a16="http://schemas.microsoft.com/office/drawing/2014/main" id="{0E20DE95-58E7-4091-8073-485F0F51CA62}"/>
              </a:ext>
            </a:extLst>
          </p:cNvPr>
          <p:cNvSpPr>
            <a:spLocks noGrp="1"/>
          </p:cNvSpPr>
          <p:nvPr>
            <p:ph sz="half" idx="1"/>
          </p:nvPr>
        </p:nvSpPr>
        <p:spPr/>
        <p:txBody>
          <a:bodyPr>
            <a:normAutofit fontScale="92500"/>
          </a:bodyPr>
          <a:lstStyle/>
          <a:p>
            <a:r>
              <a:rPr lang="cs-CZ" dirty="0"/>
              <a:t>O způsobilosti dítěte nerozhoduje otec, ale rada starců</a:t>
            </a:r>
          </a:p>
          <a:p>
            <a:r>
              <a:rPr lang="cs-CZ" dirty="0"/>
              <a:t>7 dětských let</a:t>
            </a:r>
          </a:p>
          <a:p>
            <a:r>
              <a:rPr lang="cs-CZ" dirty="0"/>
              <a:t>Společný výchovný systém = </a:t>
            </a:r>
            <a:r>
              <a:rPr lang="cs-CZ" dirty="0" err="1"/>
              <a:t>agogé</a:t>
            </a:r>
            <a:r>
              <a:rPr lang="cs-CZ" dirty="0"/>
              <a:t> – skupiny – do 18 let</a:t>
            </a:r>
          </a:p>
          <a:p>
            <a:r>
              <a:rPr lang="cs-CZ" dirty="0"/>
              <a:t>Zpřetrhání rodinných pout, všichni Sparťané jsou otci = loco </a:t>
            </a:r>
            <a:r>
              <a:rPr lang="cs-CZ" dirty="0" err="1"/>
              <a:t>parentis</a:t>
            </a:r>
            <a:endParaRPr lang="cs-CZ" dirty="0"/>
          </a:p>
          <a:p>
            <a:r>
              <a:rPr lang="cs-CZ" dirty="0"/>
              <a:t>Ritualizovaná pederastie – od 12 let</a:t>
            </a:r>
          </a:p>
          <a:p>
            <a:r>
              <a:rPr lang="cs-CZ" dirty="0"/>
              <a:t>Tajné operace – </a:t>
            </a:r>
            <a:r>
              <a:rPr lang="cs-CZ" dirty="0" err="1"/>
              <a:t>krypteia</a:t>
            </a:r>
            <a:r>
              <a:rPr lang="cs-CZ" dirty="0"/>
              <a:t> vybraných členů</a:t>
            </a:r>
          </a:p>
        </p:txBody>
      </p:sp>
      <p:sp>
        <p:nvSpPr>
          <p:cNvPr id="4" name="Zástupný obsah 3">
            <a:extLst>
              <a:ext uri="{FF2B5EF4-FFF2-40B4-BE49-F238E27FC236}">
                <a16:creationId xmlns:a16="http://schemas.microsoft.com/office/drawing/2014/main" id="{1A226350-67A8-44B2-8E65-D9F5DCC3F147}"/>
              </a:ext>
            </a:extLst>
          </p:cNvPr>
          <p:cNvSpPr>
            <a:spLocks noGrp="1"/>
          </p:cNvSpPr>
          <p:nvPr>
            <p:ph sz="half" idx="2"/>
          </p:nvPr>
        </p:nvSpPr>
        <p:spPr/>
        <p:txBody>
          <a:bodyPr>
            <a:normAutofit fontScale="92500"/>
          </a:bodyPr>
          <a:lstStyle/>
          <a:p>
            <a:r>
              <a:rPr lang="cs-CZ" dirty="0"/>
              <a:t>Společné stravování ve stanech</a:t>
            </a:r>
          </a:p>
          <a:p>
            <a:pPr marL="0" indent="0">
              <a:buNone/>
            </a:pPr>
            <a:r>
              <a:rPr lang="cs-CZ" dirty="0"/>
              <a:t>   odmítnutí žadatele při zařazování do stanu = možné vyloučení ze spartské společnosti i vojska</a:t>
            </a:r>
          </a:p>
          <a:p>
            <a:pPr marL="0" indent="0">
              <a:buNone/>
            </a:pPr>
            <a:r>
              <a:rPr lang="cs-CZ" dirty="0"/>
              <a:t>   příděly závisí individuálně na</a:t>
            </a:r>
          </a:p>
          <a:p>
            <a:pPr marL="0" indent="0">
              <a:buNone/>
            </a:pPr>
            <a:r>
              <a:rPr lang="cs-CZ" dirty="0"/>
              <a:t>   členech každé jídelny</a:t>
            </a:r>
          </a:p>
        </p:txBody>
      </p:sp>
    </p:spTree>
    <p:extLst>
      <p:ext uri="{BB962C8B-B14F-4D97-AF65-F5344CB8AC3E}">
        <p14:creationId xmlns:p14="http://schemas.microsoft.com/office/powerpoint/2010/main" val="142723386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TotalTime>
  <Words>1910</Words>
  <Application>Microsoft Office PowerPoint</Application>
  <PresentationFormat>Širokoúhlá obrazovka</PresentationFormat>
  <Paragraphs>191</Paragraphs>
  <Slides>32</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32</vt:i4>
      </vt:variant>
    </vt:vector>
  </HeadingPairs>
  <TitlesOfParts>
    <vt:vector size="36" baseType="lpstr">
      <vt:lpstr>Arial</vt:lpstr>
      <vt:lpstr>Calibri</vt:lpstr>
      <vt:lpstr>Calibri Light</vt:lpstr>
      <vt:lpstr>Motiv Office</vt:lpstr>
      <vt:lpstr>Sparta</vt:lpstr>
      <vt:lpstr>Charakteristika polis Cartledge, Paul: Sparta. Praha 2012, s. 43</vt:lpstr>
      <vt:lpstr>Dórové</vt:lpstr>
      <vt:lpstr>Sparta</vt:lpstr>
      <vt:lpstr>Sparta</vt:lpstr>
      <vt:lpstr>Sparta</vt:lpstr>
      <vt:lpstr>Sparta – pozůstatky divadla</vt:lpstr>
      <vt:lpstr>Společnost Sparťané    Perioikové</vt:lpstr>
      <vt:lpstr>Spartská výchova</vt:lpstr>
      <vt:lpstr>Messénské války</vt:lpstr>
      <vt:lpstr>Sparta v klasickém období                                               3. messenská válka</vt:lpstr>
      <vt:lpstr>Perioikové</vt:lpstr>
      <vt:lpstr>  Heilóti</vt:lpstr>
      <vt:lpstr>Lykúrgos</vt:lpstr>
      <vt:lpstr>Státní zřízení</vt:lpstr>
      <vt:lpstr>Státní zřízení ve Spartě    Heilóti</vt:lpstr>
      <vt:lpstr>Falanga</vt:lpstr>
      <vt:lpstr>Bojová taktika</vt:lpstr>
      <vt:lpstr>Hoplita                                  snad král Leonidás</vt:lpstr>
      <vt:lpstr>Falanga</vt:lpstr>
      <vt:lpstr>Sparta</vt:lpstr>
      <vt:lpstr>Řecký svět během řecko-perských válek</vt:lpstr>
      <vt:lpstr>Marathon dnes</vt:lpstr>
      <vt:lpstr>Řecko-perské války Jean-Louis David, Leonidás u Thermopyl</vt:lpstr>
      <vt:lpstr>Peloponéský spolek       </vt:lpstr>
      <vt:lpstr>Peloponéský spolek</vt:lpstr>
      <vt:lpstr>Athénsko-spartské soupeření</vt:lpstr>
      <vt:lpstr>Peloponéská válka</vt:lpstr>
      <vt:lpstr>Spartská říše 404-371 př.</vt:lpstr>
      <vt:lpstr>Smlouvy</vt:lpstr>
      <vt:lpstr>Bitva u Leukter – 371 př. </vt:lpstr>
      <vt:lpstr>Konec Sparty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Sparta</dc:title>
  <dc:creator>Karla Vymětalová</dc:creator>
  <cp:lastModifiedBy>Karla Vymětalová</cp:lastModifiedBy>
  <cp:revision>33</cp:revision>
  <dcterms:created xsi:type="dcterms:W3CDTF">2021-03-28T17:03:59Z</dcterms:created>
  <dcterms:modified xsi:type="dcterms:W3CDTF">2026-03-16T12:54:10Z</dcterms:modified>
</cp:coreProperties>
</file>