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0" r:id="rId3"/>
    <p:sldId id="270" r:id="rId4"/>
    <p:sldId id="267" r:id="rId5"/>
    <p:sldId id="272" r:id="rId6"/>
    <p:sldId id="278" r:id="rId7"/>
    <p:sldId id="279" r:id="rId8"/>
    <p:sldId id="280" r:id="rId9"/>
    <p:sldId id="269" r:id="rId10"/>
    <p:sldId id="275" r:id="rId11"/>
    <p:sldId id="266" r:id="rId12"/>
    <p:sldId id="276" r:id="rId13"/>
    <p:sldId id="277" r:id="rId14"/>
    <p:sldId id="268" r:id="rId15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B4A933D6-D928-4110-8E47-66DE915B569C}">
          <p14:sldIdLst>
            <p14:sldId id="256"/>
            <p14:sldId id="260"/>
            <p14:sldId id="270"/>
            <p14:sldId id="267"/>
            <p14:sldId id="272"/>
            <p14:sldId id="278"/>
            <p14:sldId id="279"/>
            <p14:sldId id="280"/>
            <p14:sldId id="269"/>
            <p14:sldId id="275"/>
            <p14:sldId id="266"/>
            <p14:sldId id="276"/>
            <p14:sldId id="277"/>
            <p14:sldId id="268"/>
          </p14:sldIdLst>
        </p14:section>
        <p14:section name="Oddíl bez názvu" id="{6AE80F98-9775-4696-835E-0A44CF1F5D1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a Soleiman pour Hashemi" initials="MSpH" lastIdx="2" clrIdx="0">
    <p:extLst>
      <p:ext uri="{19B8F6BF-5375-455C-9EA6-DF929625EA0E}">
        <p15:presenceInfo xmlns:p15="http://schemas.microsoft.com/office/powerpoint/2012/main" userId="Michaela Soleiman pour Hashem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6357" autoAdjust="0"/>
  </p:normalViewPr>
  <p:slideViewPr>
    <p:cSldViewPr>
      <p:cViewPr varScale="1">
        <p:scale>
          <a:sx n="106" d="100"/>
          <a:sy n="106" d="100"/>
        </p:scale>
        <p:origin x="17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6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DEEB3-B8BA-4F6F-83AF-09DDB64030C4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77DC4-5A7A-456B-9917-346A3001C1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97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Prezentace: prof. PhDr. Michaela Hashemi, CSc. (ÚČL, Filozofická fakulta MU Brno)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57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671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246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950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Asi 4krát rozsáhlejší než Nový zákon.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1130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400" dirty="0">
                <a:solidFill>
                  <a:srgbClr val="0070C0"/>
                </a:solidFill>
              </a:rPr>
              <a:t>Ad Starý zákon. Ukázka složitosti kánonu.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656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Zařazeno kvůli dotazu </a:t>
            </a:r>
            <a:r>
              <a:rPr lang="cs-CZ"/>
              <a:t>po hodině.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797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867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Autor, autoři; jazykové hledisko; z které předlohy se vychází; 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Boskovická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 proto, že na zápisu na foliu 534b stojí, že ji Václav  z Boskovic v roce 1565 daroval svému úředníkovi. Na konci </a:t>
            </a:r>
          </a:p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Nového zákona se uvádí: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Tato biblí skonána jest s pomocí Pána Boha k rozšíření jeho svatého zákona z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rozkázanie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 nákladem slovutného a opatrného muže</a:t>
            </a:r>
          </a:p>
          <a:p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pana Filipa z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Padeřova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skrze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rucě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Jana z Prahy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Aliapars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řečeného léta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ot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narozenie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božieho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tisíc čtyři sta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třidcátého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 pátého v úterý vigilie svatých Petra a Pavla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tj.  28. 6. 1435.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77DC4-5A7A-456B-9917-346A3001C17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226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B05F3F9-7BAA-4CA4-A7E6-7CE4DAAD90B5}" type="datetimeFigureOut">
              <a:rPr lang="cs-CZ" smtClean="0"/>
              <a:pPr/>
              <a:t>24.02.2026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9605407-E097-405F-8BF1-A63F33712E4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iblenet.cz/" TargetMode="External"/><Relationship Id="rId2" Type="http://schemas.openxmlformats.org/officeDocument/2006/relationships/hyperlink" Target="https://obohu.cz/bible/index.php?pism=S&amp;styl=NOV&amp;lang=cz&amp;k=L&amp;kap=1&amp;kap=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4._Makabejsk%C3%A1" TargetMode="External"/><Relationship Id="rId13" Type="http://schemas.openxmlformats.org/officeDocument/2006/relationships/hyperlink" Target="https://cs.wikipedia.org/wiki/Kniha_Malachi%C3%A1%C5%A1" TargetMode="External"/><Relationship Id="rId18" Type="http://schemas.openxmlformats.org/officeDocument/2006/relationships/hyperlink" Target="https://cs.wikipedia.org/wiki/List_Jeremj%C3%A1%C5%A1%C5%AFv" TargetMode="External"/><Relationship Id="rId3" Type="http://schemas.openxmlformats.org/officeDocument/2006/relationships/hyperlink" Target="https://cs.wikipedia.org/wiki/Kniha_J%C3%BAdit" TargetMode="External"/><Relationship Id="rId7" Type="http://schemas.openxmlformats.org/officeDocument/2006/relationships/hyperlink" Target="https://cs.wikipedia.org/wiki/3._kniha_Makabejsk%C3%A1" TargetMode="External"/><Relationship Id="rId12" Type="http://schemas.openxmlformats.org/officeDocument/2006/relationships/hyperlink" Target="https://cs.wikipedia.org/wiki/Kniha_Zacharj%C3%A1%C5%A1" TargetMode="External"/><Relationship Id="rId17" Type="http://schemas.openxmlformats.org/officeDocument/2006/relationships/hyperlink" Target="https://cs.wikipedia.org/wiki/Pl%C3%A1%C4%8D_Jeremj%C3%A1%C5%A1%C5%AFv" TargetMode="External"/><Relationship Id="rId2" Type="http://schemas.openxmlformats.org/officeDocument/2006/relationships/notesSlide" Target="../notesSlides/notesSlide6.xml"/><Relationship Id="rId16" Type="http://schemas.openxmlformats.org/officeDocument/2006/relationships/hyperlink" Target="https://cs.wikipedia.org/wiki/Kniha_B%C3%A1ru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2._Makabejsk%C3%A1" TargetMode="External"/><Relationship Id="rId11" Type="http://schemas.openxmlformats.org/officeDocument/2006/relationships/hyperlink" Target="https://cs.wikipedia.org/wiki/Kniha_Ageus" TargetMode="External"/><Relationship Id="rId5" Type="http://schemas.openxmlformats.org/officeDocument/2006/relationships/hyperlink" Target="https://cs.wikipedia.org/wiki/1._Makabejsk%C3%A1" TargetMode="External"/><Relationship Id="rId15" Type="http://schemas.openxmlformats.org/officeDocument/2006/relationships/hyperlink" Target="https://cs.wikipedia.org/wiki/Kniha_Jeremj%C3%A1%C5%A1" TargetMode="External"/><Relationship Id="rId10" Type="http://schemas.openxmlformats.org/officeDocument/2006/relationships/hyperlink" Target="https://cs.wikipedia.org/wiki/Kniha_Sofonj%C3%A1%C5%A1" TargetMode="External"/><Relationship Id="rId19" Type="http://schemas.openxmlformats.org/officeDocument/2006/relationships/hyperlink" Target="https://cs.wikipedia.org/wiki/Kniha_Ezechiel" TargetMode="External"/><Relationship Id="rId4" Type="http://schemas.openxmlformats.org/officeDocument/2006/relationships/hyperlink" Target="https://cs.wikipedia.org/wiki/Kniha_T%C3%B3bij%C3%A1%C5%A1" TargetMode="External"/><Relationship Id="rId9" Type="http://schemas.openxmlformats.org/officeDocument/2006/relationships/hyperlink" Target="https://cs.wikipedia.org/wiki/Kniha_Abakuk" TargetMode="External"/><Relationship Id="rId14" Type="http://schemas.openxmlformats.org/officeDocument/2006/relationships/hyperlink" Target="https://cs.wikipedia.org/wiki/Kniha_Izaj%C3%A1%C5%A1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Filip_(apo%C5%A1tol)" TargetMode="External"/><Relationship Id="rId13" Type="http://schemas.openxmlformats.org/officeDocument/2006/relationships/hyperlink" Target="https://cs.wikipedia.org/wiki/Juda_Tade%C3%A1%C5%A1_(apo%C5%A1tol)" TargetMode="External"/><Relationship Id="rId3" Type="http://schemas.openxmlformats.org/officeDocument/2006/relationships/hyperlink" Target="https://cs.wikipedia.org/wiki/Petr_(apo%C5%A1tol)" TargetMode="External"/><Relationship Id="rId7" Type="http://schemas.openxmlformats.org/officeDocument/2006/relationships/hyperlink" Target="https://cs.wikipedia.org/wiki/Svat%C3%BD_Ond%C5%99ej" TargetMode="External"/><Relationship Id="rId12" Type="http://schemas.openxmlformats.org/officeDocument/2006/relationships/hyperlink" Target="https://cs.wikipedia.org/wiki/Jakub_Alfe%C5%AF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Jan_Evangelista" TargetMode="External"/><Relationship Id="rId11" Type="http://schemas.openxmlformats.org/officeDocument/2006/relationships/hyperlink" Target="https://cs.wikipedia.org/wiki/Tom%C3%A1%C5%A1_(apo%C5%A1tol)" TargetMode="External"/><Relationship Id="rId5" Type="http://schemas.openxmlformats.org/officeDocument/2006/relationships/hyperlink" Target="https://cs.wikipedia.org/wiki/Zebedeus" TargetMode="External"/><Relationship Id="rId15" Type="http://schemas.openxmlformats.org/officeDocument/2006/relationships/hyperlink" Target="https://cs.wikipedia.org/wiki/Jid%C3%A1%C5%A1" TargetMode="External"/><Relationship Id="rId10" Type="http://schemas.openxmlformats.org/officeDocument/2006/relationships/hyperlink" Target="https://cs.wikipedia.org/wiki/Matou%C5%A1_(evangelista)" TargetMode="External"/><Relationship Id="rId4" Type="http://schemas.openxmlformats.org/officeDocument/2006/relationships/hyperlink" Target="https://cs.wikipedia.org/wiki/Jakub_V%C4%9Bt%C5%A1%C3%AD" TargetMode="External"/><Relationship Id="rId9" Type="http://schemas.openxmlformats.org/officeDocument/2006/relationships/hyperlink" Target="https://cs.wikipedia.org/wiki/Bartolom%C4%9Bj_(apo%C5%A1tol)" TargetMode="External"/><Relationship Id="rId14" Type="http://schemas.openxmlformats.org/officeDocument/2006/relationships/hyperlink" Target="https://cs.wikipedia.org/wiki/%C5%A0imon_Kananejsk%C3%B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Svatov%C3%A1clavsk%C3%BD_chor%C3%A1l#cite_note-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771800" y="1124744"/>
            <a:ext cx="6192688" cy="1628752"/>
          </a:xfrm>
        </p:spPr>
        <p:txBody>
          <a:bodyPr/>
          <a:lstStyle/>
          <a:p>
            <a:pPr algn="ctr"/>
            <a:r>
              <a:rPr lang="cs-CZ" sz="3200" dirty="0"/>
              <a:t>Bible a její </a:t>
            </a:r>
            <a:r>
              <a:rPr lang="cs-CZ" sz="3200" dirty="0" err="1"/>
              <a:t>čeSké</a:t>
            </a:r>
            <a:r>
              <a:rPr lang="cs-CZ" sz="3200" dirty="0"/>
              <a:t> překlady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43808" y="3539864"/>
            <a:ext cx="6192688" cy="897248"/>
          </a:xfrm>
        </p:spPr>
        <p:txBody>
          <a:bodyPr/>
          <a:lstStyle/>
          <a:p>
            <a:pPr algn="l"/>
            <a:r>
              <a:rPr lang="cs-CZ" dirty="0"/>
              <a:t>Prezentace: prof. PhDr. Michaela </a:t>
            </a:r>
            <a:r>
              <a:rPr lang="cs-CZ" dirty="0" err="1"/>
              <a:t>Hashemi</a:t>
            </a:r>
            <a:r>
              <a:rPr lang="cs-CZ" dirty="0"/>
              <a:t>, CSc. </a:t>
            </a:r>
          </a:p>
          <a:p>
            <a:pPr algn="l"/>
            <a:r>
              <a:rPr lang="cs-CZ" dirty="0"/>
              <a:t>(ÚČL, Filozofická fakulta MU Brno)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843808" y="5373216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Staročeská přednáška </a:t>
            </a:r>
            <a:r>
              <a:rPr lang="cs-CZ" sz="1600">
                <a:solidFill>
                  <a:schemeClr val="bg1"/>
                </a:solidFill>
              </a:rPr>
              <a:t>JS 2025 </a:t>
            </a:r>
            <a:endParaRPr lang="cs-CZ" sz="16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BF2C6-1BC0-431D-89FC-A934CE5B5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45264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FF0000"/>
                </a:solidFill>
              </a:rPr>
              <a:t>PETR z CHELČIC (1390</a:t>
            </a:r>
            <a: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1470):</a:t>
            </a: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četba textů:</a:t>
            </a: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86D99C-DDB8-47E0-B5A7-25820B7BB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0"/>
            <a:ext cx="7239000" cy="64557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dirty="0">
                <a:solidFill>
                  <a:schemeClr val="tx1"/>
                </a:solidFill>
              </a:rPr>
              <a:t>Vývoj biblických překladů na českém území II.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000" dirty="0">
                <a:solidFill>
                  <a:srgbClr val="FF0000"/>
                </a:solidFill>
              </a:rPr>
              <a:t>4 staročeské středověké redakce </a:t>
            </a:r>
            <a:r>
              <a:rPr lang="cs-CZ" sz="2000" dirty="0">
                <a:solidFill>
                  <a:schemeClr val="tx1"/>
                </a:solidFill>
              </a:rPr>
              <a:t>/odlišnost vývojového stádia jazyka a předloha/</a:t>
            </a:r>
          </a:p>
          <a:p>
            <a:pPr algn="l"/>
            <a:r>
              <a:rPr lang="cs-CZ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První staročeská redakce</a:t>
            </a:r>
          </a:p>
          <a:p>
            <a:pPr marL="0" indent="0" algn="l">
              <a:buNone/>
            </a:pP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Nejstarší známý (nedochovaný) překlad celé bible je tzv. </a:t>
            </a:r>
            <a:r>
              <a:rPr lang="cs-CZ" sz="14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Bible leskovecko-drážďanská </a:t>
            </a: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(podle místa uchování; tedy kolem 1360); vzor pro polskou bibli. </a:t>
            </a:r>
          </a:p>
          <a:p>
            <a:pPr algn="l"/>
            <a:r>
              <a:rPr lang="cs-CZ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Druhá staročeská redakce</a:t>
            </a:r>
          </a:p>
          <a:p>
            <a:pPr marL="0" indent="0" algn="l">
              <a:buNone/>
            </a:pP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 počátku 15. stol., kdy vzniká závažná revize prvního překladu bible</a:t>
            </a:r>
            <a:r>
              <a:rPr lang="cs-CZ" sz="1400" b="1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r>
              <a:rPr lang="cs-CZ" sz="1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Zrevidován byl částečně Starý zákon</a:t>
            </a:r>
            <a:r>
              <a:rPr lang="cs-CZ" sz="1400" i="0" dirty="0">
                <a:solidFill>
                  <a:srgbClr val="3366C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(počínaje Knihami Královskými) a celý </a:t>
            </a:r>
            <a:r>
              <a:rPr lang="cs-CZ" sz="140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Nový zákon</a:t>
            </a:r>
            <a:r>
              <a:rPr lang="cs-CZ" sz="14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Reprezentant např.</a:t>
            </a:r>
            <a:r>
              <a:rPr lang="cs-CZ" sz="1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400" i="1" dirty="0">
                <a:solidFill>
                  <a:srgbClr val="0070C0"/>
                </a:solidFill>
                <a:latin typeface="Arial" panose="020B0604020202020204" pitchFamily="34" charset="0"/>
              </a:rPr>
              <a:t>Bible boskovická</a:t>
            </a:r>
            <a:r>
              <a:rPr lang="cs-CZ" sz="1400" dirty="0">
                <a:solidFill>
                  <a:srgbClr val="3366CC"/>
                </a:solidFill>
                <a:latin typeface="Arial" panose="020B0604020202020204" pitchFamily="34" charset="0"/>
              </a:rPr>
              <a:t>. </a:t>
            </a:r>
            <a:r>
              <a:rPr lang="cs-CZ" sz="1200" dirty="0">
                <a:solidFill>
                  <a:schemeClr val="tx1"/>
                </a:solidFill>
                <a:latin typeface="Arial" panose="020B0604020202020204" pitchFamily="34" charset="0"/>
              </a:rPr>
              <a:t>(Z</a:t>
            </a:r>
            <a:r>
              <a:rPr lang="cs-CZ" sz="1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jazykového hlediska došlo k částečnému ústupu aoristů a imperfekt; ke změnám v syntaxi i lexiku.)</a:t>
            </a:r>
          </a:p>
          <a:p>
            <a:pPr marL="0" indent="0" algn="l">
              <a:buNone/>
            </a:pPr>
            <a:r>
              <a:rPr lang="cs-CZ" sz="1800" b="1" dirty="0">
                <a:solidFill>
                  <a:srgbClr val="000000"/>
                </a:solidFill>
                <a:latin typeface="Arial" panose="020B0604020202020204" pitchFamily="34" charset="0"/>
              </a:rPr>
              <a:t>Třetí</a:t>
            </a:r>
            <a:r>
              <a:rPr lang="cs-CZ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staročeská redakce</a:t>
            </a:r>
          </a:p>
          <a:p>
            <a:pPr marL="0" indent="0" algn="l">
              <a:buNone/>
            </a:pPr>
            <a:r>
              <a:rPr lang="cs-CZ" sz="140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 kruhu Husově, zrevidován celý Starý zákon. (</a:t>
            </a: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Dochází např.  k vypouštění pomocného slovesa u třetích osob préterit</a:t>
            </a:r>
            <a:r>
              <a:rPr lang="cs-CZ" sz="1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.) Např. </a:t>
            </a:r>
            <a:r>
              <a:rPr lang="cs-CZ" sz="14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Bible </a:t>
            </a:r>
            <a:r>
              <a:rPr lang="cs-CZ" sz="1400" i="1" dirty="0" err="1">
                <a:solidFill>
                  <a:srgbClr val="0070C0"/>
                </a:solidFill>
                <a:latin typeface="Arial" panose="020B0604020202020204" pitchFamily="34" charset="0"/>
              </a:rPr>
              <a:t>P</a:t>
            </a:r>
            <a:r>
              <a:rPr lang="cs-CZ" sz="1400" b="0" i="1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adeřova</a:t>
            </a:r>
            <a:r>
              <a:rPr lang="cs-CZ" sz="1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lang="cs-CZ" sz="140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</a:rPr>
              <a:t>Čtvrtá</a:t>
            </a:r>
            <a:r>
              <a:rPr lang="cs-CZ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staročeská redakce</a:t>
            </a:r>
          </a:p>
          <a:p>
            <a:pPr marL="0" indent="0">
              <a:buNone/>
            </a:pPr>
            <a:r>
              <a:rPr lang="cs-CZ" sz="15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Vznik nejspíš  v 80. l. 15. stol. Text jako podklad pro první tisk (</a:t>
            </a:r>
            <a:r>
              <a:rPr lang="cs-CZ" sz="150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Bible pražská, </a:t>
            </a:r>
            <a:r>
              <a:rPr lang="cs-CZ" sz="150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1488</a:t>
            </a:r>
            <a:r>
              <a:rPr lang="cs-CZ" sz="15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 /5 biblí Melantrichových/.</a:t>
            </a:r>
          </a:p>
          <a:p>
            <a:pPr marL="0" indent="0">
              <a:buNone/>
            </a:pPr>
            <a:r>
              <a:rPr lang="cs-CZ" sz="1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V tisku bible v národním jazyce je čeština významná, neboť spolu s francouzštinou a němčinou jsou to jediné národní jazyky, v nichž vyšla bible tiskem ještě před rokem 1501.</a:t>
            </a:r>
            <a:endParaRPr lang="cs-CZ" sz="1500" b="1" i="0" dirty="0"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cs-CZ" sz="1900" b="0" i="0" dirty="0">
                <a:solidFill>
                  <a:srgbClr val="FF0000"/>
                </a:solidFill>
                <a:effectLst/>
                <a:latin typeface="Linux Libertine"/>
              </a:rPr>
              <a:t>Novověké překlady</a:t>
            </a:r>
          </a:p>
          <a:p>
            <a:pPr marL="0" indent="0" algn="l">
              <a:buNone/>
            </a:pPr>
            <a:r>
              <a:rPr lang="cs-CZ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 Prvním samostatným překladem, dokonce z původních biblických jazyků, byl </a:t>
            </a:r>
            <a:r>
              <a:rPr lang="cs-CZ" sz="15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Nový zákon </a:t>
            </a:r>
            <a:r>
              <a:rPr lang="cs-CZ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Jana Blahoslava (1564)</a:t>
            </a:r>
            <a:r>
              <a:rPr lang="cs-CZ" sz="15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 následná (šestidílná) </a:t>
            </a:r>
            <a:r>
              <a:rPr lang="cs-CZ" sz="15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Bible kralická </a:t>
            </a:r>
            <a:r>
              <a:rPr lang="cs-CZ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(1579-1594; 1613 </a:t>
            </a:r>
            <a:r>
              <a:rPr lang="cs-CZ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jednodílka</a:t>
            </a:r>
            <a:r>
              <a:rPr lang="cs-CZ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l">
              <a:buFontTx/>
              <a:buChar char="-"/>
            </a:pPr>
            <a:r>
              <a:rPr lang="cs-CZ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Částečně konkurenční bylo katolické (jezuitské) vydání nového českého překladu </a:t>
            </a:r>
            <a:r>
              <a:rPr lang="cs-CZ" sz="15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Bible svatováclavská </a:t>
            </a:r>
            <a:r>
              <a:rPr lang="cs-CZ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(1677-1715). V novozákonní části vycházela z Bible kralické, starozákonní část je víc samostatná.</a:t>
            </a:r>
          </a:p>
          <a:p>
            <a:pPr algn="l">
              <a:buFontTx/>
              <a:buChar char="-"/>
            </a:pP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Tato bible byla oficiální biblí používanou od té doby v česky mluvících zemích Rakouské monarchie. (Její 3., lidové vydání vzniklé na popud Marie Terezie, se nazývá </a:t>
            </a:r>
            <a:r>
              <a:rPr lang="cs-CZ" sz="13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Bible císařská</a:t>
            </a: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1778-1780; 4. vydání </a:t>
            </a:r>
            <a:r>
              <a:rPr lang="cs-CZ" sz="13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Zlatá bible</a:t>
            </a: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1884-1894.) Proto lze hovořit o jisté dlouhodobé kontinuitě podoby biblického textu.</a:t>
            </a:r>
            <a:endParaRPr lang="cs-CZ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538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sz="3600" dirty="0"/>
              <a:t> Literatura k tématu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6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HESLO Bible in: 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Slovník světových literárních děl I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Ed. Vladimír Macura a kol. Praha: 1988, s. 108-111, autorka hesla Daniela Hodrová.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FOUILLOUX, Danielle et al. [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eds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.].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Slovník biblické kultury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Praha: EWA, 2002.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MERELL, Jan a kol.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Malý bohovědný slovník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Praha: Česká katolická charita, 1963.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NOVOTNÝ, Petr.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Biblický slovník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Praha: Ústřední církevní nakladatelství, 1956. 2 svazky. (Kalich).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POKORNÝ PETR. 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Literární a teologický úvod do Nového zákona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Praha: Vyšehrad, 1993. 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495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CDA61-778F-409E-B761-F399C9495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Práce s biblickými texty (zdroje)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93B77D-C648-4E42-A24A-6318C790A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NOVOTNÝ, Petr.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Biblický slovník </a:t>
            </a:r>
            <a:r>
              <a:rPr lang="cs-CZ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https://obohu.cz/bible/index.php?pism=S&amp;styl=NOV&amp;lang=cz&amp;k=L&amp;kap=1&amp;kap=1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i="1" dirty="0">
                <a:solidFill>
                  <a:srgbClr val="002060"/>
                </a:solidFill>
              </a:rPr>
              <a:t>Vyhledávání podle konkordance (</a:t>
            </a:r>
            <a:r>
              <a:rPr lang="cs-CZ" i="1" dirty="0" err="1">
                <a:solidFill>
                  <a:srgbClr val="002060"/>
                </a:solidFill>
              </a:rPr>
              <a:t>ekum</a:t>
            </a:r>
            <a:r>
              <a:rPr lang="cs-CZ" i="1" dirty="0">
                <a:solidFill>
                  <a:srgbClr val="002060"/>
                </a:solidFill>
              </a:rPr>
              <a:t>. překlad)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http://biblenet.cz/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i="1" dirty="0">
                <a:solidFill>
                  <a:srgbClr val="002060"/>
                </a:solidFill>
              </a:rPr>
              <a:t>Vyhledávání v textu šestidílné Bible kralické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https://www.digitale-sammlungen.de/en/view/bsb10861202?page=12,13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550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CDA61-778F-409E-B761-F399C9495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Témata testu: alternativy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93B77D-C648-4E42-A24A-6318C790A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>
              <a:buNone/>
              <a:tabLst>
                <a:tab pos="457200" algn="l"/>
              </a:tabLst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Periodizace  starší literatury a jejich částí  (např.  běžně uváděné mezníky, tj. počáteční a konečný; periodizace českého renesančního humanismu).</a:t>
            </a:r>
          </a:p>
          <a:p>
            <a:pPr marL="0" indent="0">
              <a:buNone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Základní literatura předmětu (např. poslední akademické dějiny).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Odlišnosti starší literatury a novodobé.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Bible a starší literatura (Vulgáta; apokryf).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Středověká milostná lyrika: vysvětlení termínů (např. alba; traktát).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cs-CZ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Středověká epika: Příklady s díly (např. </a:t>
            </a:r>
            <a:r>
              <a:rPr lang="cs-CZ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rytířská epika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Charakteristika základních osobností (Jan Hus a Petr  z Chelčic).</a:t>
            </a:r>
          </a:p>
          <a:p>
            <a:pPr marL="0" indent="0">
              <a:buNone/>
            </a:pP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Charakteristika základních probraných děl (např. Kronika t. ř. Dalimila;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Siet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viery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pravé; </a:t>
            </a:r>
            <a:r>
              <a:rPr lang="cs-CZ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Blahoslav: Musica; Filipika). </a:t>
            </a:r>
          </a:p>
          <a:p>
            <a:pPr marL="0" indent="0">
              <a:buNone/>
            </a:pP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 Specifika vývojových období (literatury doby husitské; renesančního humanismu).</a:t>
            </a:r>
          </a:p>
          <a:p>
            <a:pPr marL="0" indent="0">
              <a:buNone/>
            </a:pP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Téma, které mě na přednáškách zaujalo, a proč.</a:t>
            </a:r>
          </a:p>
          <a:p>
            <a:pPr marL="0" indent="0">
              <a:buNone/>
            </a:pP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8521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F3684EF-B534-40B7-B80E-C359293072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Děkuji Vám za pozornost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58203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Osnova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55576" y="1268760"/>
            <a:ext cx="69847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cs-CZ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2060"/>
                </a:solidFill>
              </a:rPr>
              <a:t>Bible</a:t>
            </a:r>
            <a:r>
              <a:rPr lang="cs-CZ" dirty="0"/>
              <a:t>: význam slova; její části.</a:t>
            </a:r>
          </a:p>
          <a:p>
            <a:pPr>
              <a:lnSpc>
                <a:spcPct val="150000"/>
              </a:lnSpc>
            </a:pPr>
            <a:r>
              <a:rPr lang="cs-CZ" dirty="0"/>
              <a:t>Charakteristika časová a jazyková. </a:t>
            </a:r>
          </a:p>
          <a:p>
            <a:pPr>
              <a:lnSpc>
                <a:spcPct val="150000"/>
              </a:lnSpc>
            </a:pPr>
            <a:r>
              <a:rPr lang="cs-CZ" dirty="0"/>
              <a:t>Starý a Nový zákon.</a:t>
            </a:r>
          </a:p>
          <a:p>
            <a:pPr>
              <a:lnSpc>
                <a:spcPct val="150000"/>
              </a:lnSpc>
            </a:pPr>
            <a:r>
              <a:rPr lang="cs-CZ" dirty="0"/>
              <a:t>Vývoj biblických překladů I.</a:t>
            </a:r>
          </a:p>
          <a:p>
            <a:pPr>
              <a:lnSpc>
                <a:spcPct val="150000"/>
              </a:lnSpc>
            </a:pPr>
            <a:r>
              <a:rPr lang="cs-CZ" dirty="0"/>
              <a:t>Vývoj biblických překladů II.</a:t>
            </a:r>
          </a:p>
          <a:p>
            <a:pPr>
              <a:lnSpc>
                <a:spcPct val="150000"/>
              </a:lnSpc>
            </a:pPr>
            <a:r>
              <a:rPr lang="cs-CZ" dirty="0"/>
              <a:t>Literatura k tématu.</a:t>
            </a:r>
          </a:p>
          <a:p>
            <a:pPr>
              <a:lnSpc>
                <a:spcPct val="150000"/>
              </a:lnSpc>
            </a:pPr>
            <a:r>
              <a:rPr lang="cs-CZ" dirty="0"/>
              <a:t>Práce s odkazy.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DCBC62-6A57-4295-9B61-753CBE519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solidFill>
                  <a:srgbClr val="FF0000"/>
                </a:solidFill>
              </a:rPr>
              <a:t>Bible – význam slova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D92EF6-D268-45CD-B604-C36BB639A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0" dirty="0">
                <a:effectLst/>
                <a:latin typeface="Arial" panose="020B0604020202020204" pitchFamily="34" charset="0"/>
              </a:rPr>
              <a:t>Bible</a:t>
            </a:r>
            <a:r>
              <a:rPr lang="cs-CZ" b="0" i="0" dirty="0">
                <a:effectLst/>
                <a:latin typeface="Arial" panose="020B0604020202020204" pitchFamily="34" charset="0"/>
              </a:rPr>
              <a:t> (z řečtiny </a:t>
            </a:r>
            <a:r>
              <a:rPr lang="el-GR" b="0" i="0" dirty="0">
                <a:effectLst/>
                <a:latin typeface="Arial" panose="020B0604020202020204" pitchFamily="34" charset="0"/>
              </a:rPr>
              <a:t>τὰ βιβλ</a:t>
            </a:r>
            <a:r>
              <a:rPr lang="cs-CZ" b="0" i="0" dirty="0">
                <a:effectLst/>
                <a:latin typeface="Arial" panose="020B0604020202020204" pitchFamily="34" charset="0"/>
              </a:rPr>
              <a:t>í</a:t>
            </a:r>
            <a:r>
              <a:rPr lang="el-GR" b="0" i="0" dirty="0">
                <a:effectLst/>
                <a:latin typeface="Arial" panose="020B0604020202020204" pitchFamily="34" charset="0"/>
              </a:rPr>
              <a:t>α </a:t>
            </a:r>
            <a:r>
              <a:rPr lang="cs-CZ" b="0" i="1" dirty="0">
                <a:effectLst/>
                <a:latin typeface="Arial" panose="020B0604020202020204" pitchFamily="34" charset="0"/>
              </a:rPr>
              <a:t>ta </a:t>
            </a:r>
            <a:r>
              <a:rPr lang="cs-CZ" b="0" i="1" dirty="0" err="1">
                <a:effectLst/>
                <a:latin typeface="Arial" panose="020B0604020202020204" pitchFamily="34" charset="0"/>
              </a:rPr>
              <a:t>biblia</a:t>
            </a:r>
            <a:r>
              <a:rPr lang="cs-CZ" b="0" i="0" dirty="0">
                <a:effectLst/>
                <a:latin typeface="Arial" panose="020B0604020202020204" pitchFamily="34" charset="0"/>
              </a:rPr>
              <a:t> - knihy, svitky) je soubor starověkých textů, které  křesťanství (a zčásti i judaismus) považují za posvátné a (</a:t>
            </a:r>
            <a:r>
              <a:rPr lang="cs-CZ" b="0" i="0" dirty="0" err="1">
                <a:effectLst/>
                <a:latin typeface="Arial" panose="020B0604020202020204" pitchFamily="34" charset="0"/>
              </a:rPr>
              <a:t>insirované</a:t>
            </a:r>
            <a:r>
              <a:rPr lang="cs-CZ" b="0" i="0" dirty="0">
                <a:effectLst/>
                <a:latin typeface="Arial" panose="020B0604020202020204" pitchFamily="34" charset="0"/>
              </a:rPr>
              <a:t> Bohem). </a:t>
            </a:r>
          </a:p>
          <a:p>
            <a:r>
              <a:rPr lang="cs-CZ" b="0" i="0" dirty="0">
                <a:effectLst/>
                <a:latin typeface="Arial" panose="020B0604020202020204" pitchFamily="34" charset="0"/>
              </a:rPr>
              <a:t>Proto se nazývá také </a:t>
            </a:r>
            <a:r>
              <a:rPr lang="cs-CZ" b="1" i="0" dirty="0">
                <a:effectLst/>
                <a:latin typeface="Arial" panose="020B0604020202020204" pitchFamily="34" charset="0"/>
              </a:rPr>
              <a:t>Písmo svaté</a:t>
            </a:r>
            <a:r>
              <a:rPr lang="cs-CZ" b="0" i="0" dirty="0">
                <a:effectLst/>
                <a:latin typeface="Arial" panose="020B0604020202020204" pitchFamily="34" charset="0"/>
              </a:rPr>
              <a:t> (latinsky </a:t>
            </a:r>
            <a:r>
              <a:rPr lang="cs-CZ" b="0" i="1" dirty="0" err="1">
                <a:effectLst/>
                <a:latin typeface="Arial" panose="020B0604020202020204" pitchFamily="34" charset="0"/>
              </a:rPr>
              <a:t>Scriptura</a:t>
            </a:r>
            <a:r>
              <a:rPr lang="cs-CZ" b="0" i="1" dirty="0"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effectLst/>
                <a:latin typeface="Arial" panose="020B0604020202020204" pitchFamily="34" charset="0"/>
              </a:rPr>
              <a:t>sacra</a:t>
            </a:r>
            <a:r>
              <a:rPr lang="cs-CZ" b="0" i="0" dirty="0">
                <a:effectLst/>
                <a:latin typeface="Arial" panose="020B0604020202020204" pitchFamily="34" charset="0"/>
              </a:rPr>
              <a:t> nebo </a:t>
            </a:r>
            <a:r>
              <a:rPr lang="cs-CZ" b="0" i="1" dirty="0" err="1">
                <a:effectLst/>
                <a:latin typeface="Arial" panose="020B0604020202020204" pitchFamily="34" charset="0"/>
              </a:rPr>
              <a:t>Scriptura</a:t>
            </a:r>
            <a:r>
              <a:rPr lang="cs-CZ" b="0" i="1" dirty="0"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effectLst/>
                <a:latin typeface="Arial" panose="020B0604020202020204" pitchFamily="34" charset="0"/>
              </a:rPr>
              <a:t>sancta</a:t>
            </a:r>
            <a:r>
              <a:rPr lang="cs-CZ" b="0" i="0" dirty="0">
                <a:effectLst/>
                <a:latin typeface="Arial" panose="020B0604020202020204" pitchFamily="34" charset="0"/>
              </a:rPr>
              <a:t>) nebo krátce jen </a:t>
            </a:r>
            <a:r>
              <a:rPr lang="cs-CZ" b="1" i="0" dirty="0">
                <a:effectLst/>
                <a:latin typeface="Arial" panose="020B0604020202020204" pitchFamily="34" charset="0"/>
              </a:rPr>
              <a:t>Písmo</a:t>
            </a:r>
            <a:r>
              <a:rPr lang="cs-CZ" b="0" i="0" dirty="0"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cs-CZ" b="0" i="0" dirty="0">
                <a:effectLst/>
                <a:latin typeface="Arial" panose="020B0604020202020204" pitchFamily="34" charset="0"/>
              </a:rPr>
              <a:t>Přezdívá se jí také </a:t>
            </a:r>
            <a:r>
              <a:rPr lang="cs-CZ" b="1" i="0" dirty="0">
                <a:effectLst/>
                <a:latin typeface="Arial" panose="020B0604020202020204" pitchFamily="34" charset="0"/>
              </a:rPr>
              <a:t>Kniha knih</a:t>
            </a:r>
            <a:r>
              <a:rPr lang="cs-CZ" b="0" i="0" dirty="0">
                <a:effectLst/>
                <a:latin typeface="Arial" panose="020B0604020202020204" pitchFamily="34" charset="0"/>
              </a:rPr>
              <a:t>. Křesťanská bible se skládá ze dvou částí, které se označují jako Starý  a Nový zákon.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654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C2A4FC-38DC-4C0A-AFF4-7A8BA00C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tx1"/>
                </a:solidFill>
              </a:rPr>
              <a:t>Charakteristika: časová, Jazyková.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A78651-4B3A-4426-A2E7-3DA990457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cs-CZ" sz="1900" dirty="0"/>
          </a:p>
          <a:p>
            <a:pPr algn="l"/>
            <a:r>
              <a:rPr lang="cs-CZ" sz="1400" dirty="0">
                <a:solidFill>
                  <a:srgbClr val="202122"/>
                </a:solidFill>
                <a:latin typeface="Arial" panose="020B0604020202020204" pitchFamily="34" charset="0"/>
              </a:rPr>
              <a:t>N</a:t>
            </a: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ejstarší části Starého zákona snad pocházejí až z 9. − 12. století před naším letopočtem, ale vznik pevného kánonu židovské bible (v zásadě Starého zákona) se obvykle klade do počátku 2. století.  Psán především hebrejsky (s aramejskými částmi).</a:t>
            </a:r>
          </a:p>
          <a:p>
            <a:pPr algn="l"/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Nejstarší doklad kánonu Nového zákona  se klade do počátku 3. století. Psán řecky.</a:t>
            </a:r>
          </a:p>
          <a:p>
            <a:pPr algn="l"/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Oficiální křesťanský kánon byl nejspíš vyhlášen z podnětu císaře </a:t>
            </a:r>
            <a:r>
              <a:rPr lang="cs-CZ" sz="1400" dirty="0">
                <a:solidFill>
                  <a:srgbClr val="202122"/>
                </a:solidFill>
                <a:latin typeface="Arial" panose="020B0604020202020204" pitchFamily="34" charset="0"/>
              </a:rPr>
              <a:t>K</a:t>
            </a: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onstantina I. r.</a:t>
            </a:r>
            <a:r>
              <a:rPr lang="cs-CZ" sz="1400" b="0" i="0" dirty="0">
                <a:solidFill>
                  <a:srgbClr val="3366C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325 ve snaze sjednotit různé náboženské proudy.</a:t>
            </a:r>
          </a:p>
          <a:p>
            <a:pPr algn="l"/>
            <a:r>
              <a:rPr lang="cs-CZ" sz="1400" dirty="0">
                <a:solidFill>
                  <a:srgbClr val="202122"/>
                </a:solidFill>
                <a:latin typeface="Arial" panose="020B0604020202020204" pitchFamily="34" charset="0"/>
              </a:rPr>
              <a:t>Překlad celé bible do řečtiny: Septuaginta (3. až 1. stol. př. n. l.). Slovo pochází z latiny a znamená 70.</a:t>
            </a:r>
          </a:p>
          <a:p>
            <a:pPr algn="l"/>
            <a:r>
              <a:rPr lang="cs-CZ" sz="1400" dirty="0">
                <a:solidFill>
                  <a:srgbClr val="202122"/>
                </a:solidFill>
                <a:latin typeface="Arial" panose="020B0604020202020204" pitchFamily="34" charset="0"/>
              </a:rPr>
              <a:t>Překlad celé bible do latiny: Vulgáta (</a:t>
            </a:r>
            <a:r>
              <a:rPr lang="cs-CZ" sz="105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dílo církevního otce Jeronýma, tedy jednoho z vykladačů Písma, přijatého jako závazné z přelomu 4. a 5. století)</a:t>
            </a:r>
            <a:r>
              <a:rPr lang="cs-CZ" sz="1400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cs-CZ" sz="14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Bible je nejpřekládanější a nejvydávanější knihou, Gutenbergovo vydání z roku 1452 je první tištěnou knihou na Západě.</a:t>
            </a:r>
          </a:p>
          <a:p>
            <a:pPr algn="l"/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Nejstarší překlady biblických textů do národního jazyka, církví oficiálně uznané, pocházejí z moravského území a jsou to překlady z Vulgáty do staroslověnštiny  související s cyrilometodějskou  misí v 9. století.</a:t>
            </a:r>
          </a:p>
          <a:p>
            <a:r>
              <a:rPr lang="cs-CZ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První český úplný překlad  vznikl kolem roku 1360.</a:t>
            </a:r>
          </a:p>
          <a:p>
            <a:pPr algn="l"/>
            <a:endParaRPr lang="cs-CZ" sz="14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239528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BF2C6-1BC0-431D-89FC-A934CE5B5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45264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FF0000"/>
                </a:solidFill>
              </a:rPr>
              <a:t>PETR z CHELČIC (1390</a:t>
            </a:r>
            <a: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1470):</a:t>
            </a: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četba textů:</a:t>
            </a: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86D99C-DDB8-47E0-B5A7-25820B7BB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0"/>
            <a:ext cx="7239000" cy="64557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3100" dirty="0">
                <a:solidFill>
                  <a:srgbClr val="FF0000"/>
                </a:solidFill>
              </a:rPr>
              <a:t>STARÝ ZÁKON</a:t>
            </a:r>
            <a:endParaRPr lang="cs-CZ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Základ Starého zákona je </a:t>
            </a:r>
            <a:r>
              <a:rPr lang="cs-CZ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pět knih Mojžíšových 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neboli </a:t>
            </a:r>
            <a:r>
              <a:rPr lang="cs-CZ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Pentateuch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(vypráví o dějinách světa od stvoření; vyvedení Izraelitů z egyptského otroctví; jeho pouti do Palestiny; přijetí Desatera) a dalších zákonů. 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Dějepisné knihy (</a:t>
            </a:r>
            <a:r>
              <a:rPr lang="cs-CZ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královské knihy</a:t>
            </a:r>
            <a:r>
              <a:rPr lang="cs-CZ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pojednávají o historických událostech, zejména z období od příchodu do Země zaslíbené po babylonské zajetí.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Prorocké spisy 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nesou jméno daného proroka</a:t>
            </a:r>
            <a:r>
              <a:rPr lang="cs-CZ" b="0" i="0" dirty="0">
                <a:solidFill>
                  <a:srgbClr val="3366C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prostředníka přinášejícího Boží poselství); dělí se  na 4 obsáhlejší (tzv. větší proroky: 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Izaiáš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Jeremiáš, Ezechiel, Daniel) </a:t>
            </a:r>
            <a:r>
              <a:rPr lang="cs-CZ" dirty="0">
                <a:solidFill>
                  <a:srgbClr val="3366CC"/>
                </a:solidFill>
                <a:latin typeface="Arial" panose="020B0604020202020204" pitchFamily="34" charset="0"/>
              </a:rPr>
              <a:t> 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12 tzv. menších proroků (např. Amos,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Abakuk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Mudroslovné knihy (Knihy moudrosti; Žalmy) 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obsahují sdělení obecnějšího charakteru, poučné a písňové texty.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(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Žánrové zařazení však zpravidla není ostré.)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2491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115DB-0500-095A-BE5B-8AF000481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Nový zákon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47E497-FDC3-F337-94F2-D0A352574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solidFill>
                  <a:srgbClr val="202122"/>
                </a:solidFill>
                <a:latin typeface="Arial" panose="020B0604020202020204" pitchFamily="34" charset="0"/>
              </a:rPr>
              <a:t>L</a:t>
            </a: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íčí život a učení Ježíše Nazaretského a první dobu</a:t>
            </a:r>
          </a:p>
          <a:p>
            <a:pPr marL="0" indent="0">
              <a:buNone/>
            </a:pP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křesťanské církve. </a:t>
            </a:r>
          </a:p>
          <a:p>
            <a:pPr marL="0" indent="0">
              <a:buNone/>
            </a:pP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- Nejvýznamnější částí Nového zákona jsou </a:t>
            </a:r>
            <a:r>
              <a:rPr lang="cs-CZ" sz="22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evangelia </a:t>
            </a: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(popisují život, působení, smrt a zmrtvýchvstání Ježíše, který je ústřední postavou křesťanství). </a:t>
            </a:r>
          </a:p>
          <a:p>
            <a:pPr>
              <a:buFontTx/>
              <a:buChar char="-"/>
            </a:pP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 evangelia bezprostředně navazují </a:t>
            </a:r>
            <a:r>
              <a:rPr lang="cs-CZ" sz="22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Skutky apoštolů</a:t>
            </a: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Další významnou částí Nového zákona jsou </a:t>
            </a:r>
            <a:r>
              <a:rPr lang="cs-CZ" sz="22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epištoly</a:t>
            </a: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(listy), dopisy apoštolů adresované různým skupinám souvěrců či jednotlivcům (Pavlovy epištoly a ostatní listy). </a:t>
            </a:r>
          </a:p>
          <a:p>
            <a:pPr>
              <a:buFontTx/>
              <a:buChar char="-"/>
            </a:pPr>
            <a:r>
              <a:rPr lang="cs-CZ" sz="2200" dirty="0">
                <a:solidFill>
                  <a:srgbClr val="202122"/>
                </a:solidFill>
                <a:latin typeface="Arial" panose="020B0604020202020204" pitchFamily="34" charset="0"/>
              </a:rPr>
              <a:t>Nový zákon uzavírá </a:t>
            </a:r>
            <a:r>
              <a:rPr lang="cs-CZ" sz="2200" i="1" dirty="0">
                <a:solidFill>
                  <a:srgbClr val="0070C0"/>
                </a:solidFill>
                <a:latin typeface="Arial" panose="020B0604020202020204" pitchFamily="34" charset="0"/>
              </a:rPr>
              <a:t>Zjevení Janovo</a:t>
            </a: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cs-CZ" sz="2200" b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Apokalypsa</a:t>
            </a:r>
            <a:r>
              <a:rPr lang="cs-CZ" sz="2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 spis s alegorickými a symbolickými obrazy.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56DB601-E38B-B22A-A26F-7CB1FDE26ECA}"/>
              </a:ext>
            </a:extLst>
          </p:cNvPr>
          <p:cNvSpPr txBox="1"/>
          <p:nvPr/>
        </p:nvSpPr>
        <p:spPr>
          <a:xfrm>
            <a:off x="2286000" y="19734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cs-CZ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l"/>
            <a:endParaRPr lang="cs-CZ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cs-CZ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075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2EB97-2A85-F13B-C8D2-6696A3C40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kumimoji="0" lang="cs-CZ" alt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BDFC362-9206-457D-5727-8257A29B7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184731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600" dirty="0"/>
          </a:p>
        </p:txBody>
      </p:sp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CEFD86FE-4481-B440-2139-2A95E73B64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209588"/>
              </p:ext>
            </p:extLst>
          </p:nvPr>
        </p:nvGraphicFramePr>
        <p:xfrm>
          <a:off x="683568" y="0"/>
          <a:ext cx="6876764" cy="127777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76764">
                  <a:extLst>
                    <a:ext uri="{9D8B030D-6E8A-4147-A177-3AD203B41FA5}">
                      <a16:colId xmlns:a16="http://schemas.microsoft.com/office/drawing/2014/main" val="1532540555"/>
                    </a:ext>
                  </a:extLst>
                </a:gridCol>
              </a:tblGrid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 dirty="0">
                          <a:effectLst/>
                        </a:rPr>
                        <a:t> Genesis, Exodus, </a:t>
                      </a:r>
                      <a:r>
                        <a:rPr lang="cs-CZ" sz="1200" u="sng" kern="0" dirty="0" err="1">
                          <a:effectLst/>
                        </a:rPr>
                        <a:t>Leviticus</a:t>
                      </a:r>
                      <a:r>
                        <a:rPr lang="cs-CZ" sz="1200" u="sng" kern="0" dirty="0">
                          <a:effectLst/>
                        </a:rPr>
                        <a:t>, </a:t>
                      </a:r>
                      <a:r>
                        <a:rPr lang="cs-CZ" sz="1200" u="sng" kern="0" dirty="0" err="1">
                          <a:effectLst/>
                        </a:rPr>
                        <a:t>Numeri</a:t>
                      </a:r>
                      <a:r>
                        <a:rPr lang="cs-CZ" sz="1200" u="sng" kern="0" dirty="0">
                          <a:effectLst/>
                        </a:rPr>
                        <a:t>, Deuteronomium /Pentateuch/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720229038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Jozue, Kniha soudců, Kniha Rút,  1. Královská (1. Samuelova), 2. Královská (2. Samuelova), 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714248705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Královská (1. Královská), 4. Královská (2. Samuelova),  1. Kniha letopisů (1. Paralipomenon),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272866486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Kniha letopisů (2. Paralipomenon),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Ezdráš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Nehemiáš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Ester /Knihy královské/</a:t>
                      </a: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618808367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Job, Žaltář, Přísloví, Kazatel, Píseň Šalomounova /Knihy mravokárné/</a:t>
                      </a: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773925207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Izaiáš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Jeremiáš, Pláč Jeremiášův, Ezechiel, Daniel;  </a:t>
                      </a: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111733587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Ozeáš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Joel, Amos,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Abdiáš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Jonáš,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Micheáš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Náhum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Abakuk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Sofoniáš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Aggeus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Zachariáš, </a:t>
                      </a:r>
                      <a:r>
                        <a:rPr lang="cs-CZ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Malachiáš</a:t>
                      </a:r>
                      <a:r>
                        <a:rPr lang="cs-CZ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/proroci/</a:t>
                      </a: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6987501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790227984"/>
                  </a:ext>
                </a:extLst>
              </a:tr>
              <a:tr h="366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843864748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926550057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000853358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933136291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370494646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467460309"/>
                  </a:ext>
                </a:extLst>
              </a:tr>
              <a:tr h="220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946269087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68142630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r>
                        <a:rPr lang="cs-CZ" sz="1200" u="sng" kern="0" dirty="0">
                          <a:effectLst/>
                        </a:rPr>
                        <a:t>(*)¨=  apokryf </a:t>
                      </a:r>
                      <a:r>
                        <a:rPr kumimoji="0"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v protestantských církvích apokryf, v katolické církvi deuterokanonický spis (v pravoslaví </a:t>
                      </a:r>
                      <a:r>
                        <a:rPr kumimoji="0" lang="cs-CZ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anaginoskomenon</a:t>
                      </a:r>
                      <a:r>
                        <a:rPr kumimoji="0"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r>
                        <a:rPr kumimoji="0"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(**) = spis uznávaný pouze ve východních církvích</a:t>
                      </a:r>
                    </a:p>
                    <a:p>
                      <a:r>
                        <a:rPr kumimoji="0"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(***) = spis neuznávaný žádnou církví.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180734939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</a:rPr>
                        <a:t>(*) </a:t>
                      </a:r>
                      <a:r>
                        <a:rPr lang="cs-CZ" sz="1200" u="sng" kern="0">
                          <a:effectLst/>
                          <a:hlinkClick r:id="rId3" tooltip="Kniha Júdit"/>
                        </a:rPr>
                        <a:t>Kniha Júdit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59398305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</a:rPr>
                        <a:t>(*) </a:t>
                      </a:r>
                      <a:r>
                        <a:rPr lang="cs-CZ" sz="1200" u="sng" kern="0">
                          <a:effectLst/>
                          <a:hlinkClick r:id="rId4" tooltip="Kniha Tóbijáš"/>
                        </a:rPr>
                        <a:t>Kniha Tóbijáš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664732953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</a:rPr>
                        <a:t>(*) </a:t>
                      </a:r>
                      <a:r>
                        <a:rPr lang="cs-CZ" sz="1200" u="sng" kern="0">
                          <a:effectLst/>
                          <a:hlinkClick r:id="rId5" tooltip="1. Makabejská"/>
                        </a:rPr>
                        <a:t>1. Makabejská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808877021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</a:rPr>
                        <a:t>(*) </a:t>
                      </a:r>
                      <a:r>
                        <a:rPr lang="cs-CZ" sz="1200" u="sng" kern="0">
                          <a:effectLst/>
                          <a:hlinkClick r:id="rId6" tooltip="2. Makabejská"/>
                        </a:rPr>
                        <a:t>2. Makabejská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694768107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</a:rPr>
                        <a:t>(**) </a:t>
                      </a:r>
                      <a:r>
                        <a:rPr lang="cs-CZ" sz="1200" u="sng" kern="0">
                          <a:effectLst/>
                          <a:hlinkClick r:id="rId7" tooltip="3. kniha Makabejská"/>
                        </a:rPr>
                        <a:t>3. Makabejská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890827112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</a:rPr>
                        <a:t>(***) </a:t>
                      </a:r>
                      <a:r>
                        <a:rPr lang="cs-CZ" sz="1200" u="sng" kern="0">
                          <a:effectLst/>
                          <a:hlinkClick r:id="rId8" tooltip="4. Makabejská"/>
                        </a:rPr>
                        <a:t>4. Makabejská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292317641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234153255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920587990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431263716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03182547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306068660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831801570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281013091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078248684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668238279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733324395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580781951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275868664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403391178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137919669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485942470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096972545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 dirty="0">
                          <a:effectLst/>
                          <a:hlinkClick r:id="rId9" tooltip="Kniha Abakuk"/>
                        </a:rPr>
                        <a:t>Kniha </a:t>
                      </a:r>
                      <a:r>
                        <a:rPr lang="cs-CZ" sz="1200" u="sng" kern="0" dirty="0" err="1">
                          <a:effectLst/>
                          <a:hlinkClick r:id="rId9" tooltip="Kniha Abakuk"/>
                        </a:rPr>
                        <a:t>Abakuk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836433639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0" tooltip="Kniha Sofonjáš"/>
                        </a:rPr>
                        <a:t>Kniha Sofonjáš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581766054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1" tooltip="Kniha Ageus"/>
                        </a:rPr>
                        <a:t>Kniha Ageus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503442859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2" tooltip="Kniha Zacharjáš"/>
                        </a:rPr>
                        <a:t>Kniha Zacharjáš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195513292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3" tooltip="Kniha Malachiáš"/>
                        </a:rPr>
                        <a:t>Kniha Malachiáš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867624511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4" tooltip="Kniha Izajáš"/>
                        </a:rPr>
                        <a:t>Kniha Izajáš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6550385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5" tooltip="Kniha Jeremjáš"/>
                        </a:rPr>
                        <a:t>Kniha Jeremjáš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252482467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0">
                          <a:effectLst/>
                        </a:rPr>
                        <a:t>(*) </a:t>
                      </a:r>
                      <a:r>
                        <a:rPr lang="cs-CZ" sz="1200" u="sng" kern="0">
                          <a:effectLst/>
                          <a:hlinkClick r:id="rId16" tooltip="Kniha Báruk"/>
                        </a:rPr>
                        <a:t>Kniha Báruk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49256092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7" tooltip="Pláč Jeremjášův"/>
                        </a:rPr>
                        <a:t>Pláč Jeremjášův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3295679789"/>
                  </a:ext>
                </a:extLst>
              </a:tr>
              <a:tr h="220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kern="0">
                          <a:effectLst/>
                        </a:rPr>
                        <a:t>(*) </a:t>
                      </a:r>
                      <a:r>
                        <a:rPr lang="cs-CZ" sz="1200" u="sng" kern="0">
                          <a:effectLst/>
                          <a:hlinkClick r:id="rId18" tooltip="List Jeremjášův"/>
                        </a:rPr>
                        <a:t>List Jeremjášův</a:t>
                      </a:r>
                      <a:r>
                        <a:rPr lang="cs-CZ" sz="1200" kern="0">
                          <a:effectLst/>
                        </a:rPr>
                        <a:t> (v katolictví: Báruk, 6. kapitola)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4051568324"/>
                  </a:ext>
                </a:extLst>
              </a:tr>
              <a:tr h="21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u="sng" kern="0">
                          <a:effectLst/>
                          <a:hlinkClick r:id="rId19" tooltip="Kniha Ezechiel"/>
                        </a:rPr>
                        <a:t>Kniha Ezechiel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430570475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2097837130"/>
                  </a:ext>
                </a:extLst>
              </a:tr>
              <a:tr h="220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1020311735"/>
                  </a:ext>
                </a:extLst>
              </a:tr>
              <a:tr h="214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9" marR="5279" marT="5279" marB="5279" anchor="ctr"/>
                </a:tc>
                <a:extLst>
                  <a:ext uri="{0D108BD9-81ED-4DB2-BD59-A6C34878D82A}">
                    <a16:rowId xmlns:a16="http://schemas.microsoft.com/office/drawing/2014/main" val="529139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469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0CA4F3-1D8C-C897-9F42-078B610E1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 apoštolů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9E9AC4-0062-A3B6-6D72-224C01BA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Apoštol</a:t>
            </a:r>
            <a:r>
              <a:rPr lang="cs-C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(z řečtiny = </a:t>
            </a:r>
            <a:r>
              <a:rPr lang="el-GR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sz="20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apostolos</a:t>
            </a:r>
            <a:r>
              <a:rPr lang="cs-C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poslaný) je v křesťanském pojetí ten, koho Kristus</a:t>
            </a:r>
            <a:r>
              <a:rPr lang="cs-CZ" sz="2000" dirty="0">
                <a:solidFill>
                  <a:srgbClr val="3366CC"/>
                </a:solidFill>
                <a:latin typeface="Arial" panose="020B0604020202020204" pitchFamily="34" charset="0"/>
              </a:rPr>
              <a:t> </a:t>
            </a:r>
            <a:r>
              <a:rPr lang="cs-C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vyslal, aby hlásal evangelium (z řečtiny: radostná zvěst). V užším slova smyslu se jím rozumí 12 Ježíšových učedníků.</a:t>
            </a: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3" tooltip="Petr (apošto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Šimon Petr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4" tooltip="Jakub Větší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Jakub</a:t>
            </a:r>
            <a:r>
              <a:rPr lang="cs-CZ" sz="1400" b="0" i="0" dirty="0">
                <a:effectLst/>
                <a:latin typeface="Arial" panose="020B0604020202020204" pitchFamily="34" charset="0"/>
              </a:rPr>
              <a:t>, syn </a:t>
            </a:r>
            <a:r>
              <a:rPr lang="cs-CZ" sz="1400" b="0" i="0" strike="noStrike" dirty="0" err="1">
                <a:effectLst/>
                <a:latin typeface="Arial" panose="020B0604020202020204" pitchFamily="34" charset="0"/>
                <a:hlinkClick r:id="rId5" tooltip="Zebede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Zebedeův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6" tooltip="Jan Evangelist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</a:t>
            </a:r>
            <a:r>
              <a:rPr lang="cs-CZ" sz="1400" b="0" i="0" dirty="0">
                <a:effectLst/>
                <a:latin typeface="Arial" panose="020B0604020202020204" pitchFamily="34" charset="0"/>
              </a:rPr>
              <a:t>, syn </a:t>
            </a:r>
            <a:r>
              <a:rPr lang="cs-CZ" sz="1400" b="0" i="0" dirty="0" err="1">
                <a:effectLst/>
                <a:latin typeface="Arial" panose="020B0604020202020204" pitchFamily="34" charset="0"/>
              </a:rPr>
              <a:t>Zebedeův</a:t>
            </a:r>
            <a:r>
              <a:rPr lang="cs-CZ" sz="14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7" tooltip="Svatý Ondřej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Ondřej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8" tooltip="Filip (apošto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Filip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9" tooltip="Bartoloměj (apošto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Bartoloměj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10" tooltip="Matouš (evangelista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Matouš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11" tooltip="Tomáš (apošto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Tomáš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12" tooltip="Jakub Alfeů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Jakub, syn </a:t>
            </a:r>
            <a:r>
              <a:rPr lang="cs-CZ" sz="1400" b="0" i="0" strike="noStrike" dirty="0" err="1">
                <a:effectLst/>
                <a:latin typeface="Arial" panose="020B0604020202020204" pitchFamily="34" charset="0"/>
                <a:hlinkClick r:id="rId12" tooltip="Jakub Alfeů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Alfeův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13" tooltip="Juda Tadeáš (apoštol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Tadeáš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14" tooltip="Šimon Kananejsk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Šimon Kananejský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cs-CZ" sz="1400" b="0" i="0" strike="noStrike" dirty="0">
                <a:effectLst/>
                <a:latin typeface="Arial" panose="020B0604020202020204" pitchFamily="34" charset="0"/>
                <a:hlinkClick r:id="rId15" tooltip="Jidáš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Jidáš Iškariotský</a:t>
            </a:r>
            <a:r>
              <a:rPr lang="cs-CZ" sz="1400" b="0" i="0" strike="noStrike" dirty="0">
                <a:effectLst/>
                <a:latin typeface="Arial" panose="020B0604020202020204" pitchFamily="34" charset="0"/>
              </a:rPr>
              <a:t>.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614450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FBBE7A-71E1-4D99-B7F0-FA8C1C09A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</a:rPr>
              <a:t>Vývoj biblických překladů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na českém území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BC9A3-35CF-47C3-959D-25DAF0D52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b="0" i="0" dirty="0">
                <a:solidFill>
                  <a:srgbClr val="0070C0"/>
                </a:solidFill>
                <a:effectLst/>
                <a:latin typeface="Linux Libertine"/>
              </a:rPr>
              <a:t>Středověké </a:t>
            </a:r>
            <a:r>
              <a:rPr lang="cs-CZ" sz="2400" b="0" i="0" dirty="0">
                <a:solidFill>
                  <a:srgbClr val="0070C0"/>
                </a:solidFill>
                <a:effectLst/>
                <a:latin typeface="Linux Libertine"/>
              </a:rPr>
              <a:t>překlady</a:t>
            </a:r>
          </a:p>
          <a:p>
            <a:pPr marL="0" indent="0" algn="l">
              <a:buNone/>
            </a:pPr>
            <a:r>
              <a:rPr lang="cs-CZ" sz="2400" dirty="0">
                <a:solidFill>
                  <a:srgbClr val="0070C0"/>
                </a:solidFill>
                <a:latin typeface="Linux Libertine"/>
              </a:rPr>
              <a:t>- </a:t>
            </a:r>
            <a:r>
              <a:rPr lang="cs-CZ" sz="2400" dirty="0" err="1">
                <a:solidFill>
                  <a:srgbClr val="FF0000"/>
                </a:solidFill>
                <a:latin typeface="Linux Libertine"/>
              </a:rPr>
              <a:t>stsl</a:t>
            </a:r>
            <a:r>
              <a:rPr lang="cs-CZ" sz="2400" dirty="0">
                <a:solidFill>
                  <a:srgbClr val="FF0000"/>
                </a:solidFill>
                <a:latin typeface="Linux Libertine"/>
              </a:rPr>
              <a:t>. překlady 9. stol.</a:t>
            </a:r>
            <a:endParaRPr lang="cs-CZ" sz="2400" b="0" i="0" dirty="0">
              <a:solidFill>
                <a:srgbClr val="FF0000"/>
              </a:solidFill>
              <a:effectLst/>
              <a:latin typeface="Linux Libertine"/>
            </a:endParaRPr>
          </a:p>
          <a:p>
            <a:pPr algn="l"/>
            <a:r>
              <a:rPr lang="cs-CZ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Nejstarší dochované české překlady nejsou celé bible, ale překlady různých úryvků (tzv. zlomkové překlady).</a:t>
            </a:r>
          </a:p>
          <a:p>
            <a:pPr algn="l"/>
            <a:r>
              <a:rPr lang="cs-CZ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Z 11. a 12. století pocházejí tzv. </a:t>
            </a:r>
            <a:r>
              <a:rPr lang="cs-CZ" sz="24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staročeské glosy</a:t>
            </a:r>
            <a:r>
              <a:rPr lang="cs-CZ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(tedy poznámky vpisované mezi řádky latinské bible, které se v případě tzv. Vídeňských glos ještě prolínají s církevní slovanštinou). </a:t>
            </a:r>
          </a:p>
          <a:p>
            <a:pPr algn="l"/>
            <a:r>
              <a:rPr lang="cs-CZ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První souvislé překlady biblických textů (evangelia  a žalmy) vznikaly ve 13. a 14. století (zvláště v ženských klášterech).</a:t>
            </a:r>
            <a:endParaRPr lang="cs-CZ" sz="24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9B3F8C0-52F5-4375-AAB8-16EC075A6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0" y="1584943"/>
            <a:ext cx="48090" cy="2019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4761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30000" dirty="0">
                <a:ln>
                  <a:noFill/>
                </a:ln>
                <a:solidFill>
                  <a:srgbClr val="0645A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4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793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1126</TotalTime>
  <Words>1844</Words>
  <Application>Microsoft Office PowerPoint</Application>
  <PresentationFormat>Předvádění na obrazovce (4:3)</PresentationFormat>
  <Paragraphs>162</Paragraphs>
  <Slides>14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2" baseType="lpstr">
      <vt:lpstr>Arial</vt:lpstr>
      <vt:lpstr>Calibri</vt:lpstr>
      <vt:lpstr>Linux Libertine</vt:lpstr>
      <vt:lpstr>Times New Roman</vt:lpstr>
      <vt:lpstr>Trebuchet MS</vt:lpstr>
      <vt:lpstr>Wingdings</vt:lpstr>
      <vt:lpstr>Wingdings 2</vt:lpstr>
      <vt:lpstr>Bohatý</vt:lpstr>
      <vt:lpstr>Bible a její čeSké překlady</vt:lpstr>
      <vt:lpstr>Osnova</vt:lpstr>
      <vt:lpstr>Bible – význam slova</vt:lpstr>
      <vt:lpstr>Charakteristika: časová, Jazyková. </vt:lpstr>
      <vt:lpstr>PETR z CHELČIC (1390 – 1470): četba textů:       </vt:lpstr>
      <vt:lpstr>Nový zákon</vt:lpstr>
      <vt:lpstr> </vt:lpstr>
      <vt:lpstr>12 apoštolů</vt:lpstr>
      <vt:lpstr>Vývoj biblických překladů  na českém území I.</vt:lpstr>
      <vt:lpstr>PETR z CHELČIC (1390 – 1470): četba textů:       </vt:lpstr>
      <vt:lpstr> Literatura k tématu</vt:lpstr>
      <vt:lpstr>Práce s biblickými texty (zdroje)</vt:lpstr>
      <vt:lpstr>Témata testu: alternativy</vt:lpstr>
      <vt:lpstr>Děkuji Vám za pozornost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Vídeňská CyrilometodĚjská kázání 18. století</dc:title>
  <dc:creator>user</dc:creator>
  <cp:lastModifiedBy>Michaela Soleiman pour Hashemi</cp:lastModifiedBy>
  <cp:revision>159</cp:revision>
  <dcterms:created xsi:type="dcterms:W3CDTF">2013-11-03T13:13:35Z</dcterms:created>
  <dcterms:modified xsi:type="dcterms:W3CDTF">2026-02-24T07:51:28Z</dcterms:modified>
</cp:coreProperties>
</file>