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57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77738" autoAdjust="0"/>
  </p:normalViewPr>
  <p:slideViewPr>
    <p:cSldViewPr snapToGrid="0">
      <p:cViewPr varScale="1">
        <p:scale>
          <a:sx n="70" d="100"/>
          <a:sy n="70" d="100"/>
        </p:scale>
        <p:origin x="-93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8627-66BF-45E5-B8D8-BD4AD4D49540}" type="datetimeFigureOut">
              <a:rPr lang="cs-CZ" smtClean="0"/>
              <a:pPr/>
              <a:t>6.11.2019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CF2C-9DB7-4488-8497-3D8895619D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46622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8627-66BF-45E5-B8D8-BD4AD4D49540}" type="datetimeFigureOut">
              <a:rPr lang="cs-CZ" smtClean="0"/>
              <a:pPr/>
              <a:t>6.11.2019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CF2C-9DB7-4488-8497-3D8895619D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82392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8627-66BF-45E5-B8D8-BD4AD4D49540}" type="datetimeFigureOut">
              <a:rPr lang="cs-CZ" smtClean="0"/>
              <a:pPr/>
              <a:t>6.11.2019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CF2C-9DB7-4488-8497-3D8895619D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9096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8627-66BF-45E5-B8D8-BD4AD4D49540}" type="datetimeFigureOut">
              <a:rPr lang="cs-CZ" smtClean="0"/>
              <a:pPr/>
              <a:t>6.11.2019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CF2C-9DB7-4488-8497-3D8895619D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8930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8627-66BF-45E5-B8D8-BD4AD4D49540}" type="datetimeFigureOut">
              <a:rPr lang="cs-CZ" smtClean="0"/>
              <a:pPr/>
              <a:t>6.11.2019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CF2C-9DB7-4488-8497-3D8895619D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7037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8627-66BF-45E5-B8D8-BD4AD4D49540}" type="datetimeFigureOut">
              <a:rPr lang="cs-CZ" smtClean="0"/>
              <a:pPr/>
              <a:t>6.11.2019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CF2C-9DB7-4488-8497-3D8895619D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9076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8627-66BF-45E5-B8D8-BD4AD4D49540}" type="datetimeFigureOut">
              <a:rPr lang="cs-CZ" smtClean="0"/>
              <a:pPr/>
              <a:t>6.11.2019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CF2C-9DB7-4488-8497-3D8895619D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61123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8627-66BF-45E5-B8D8-BD4AD4D49540}" type="datetimeFigureOut">
              <a:rPr lang="cs-CZ" smtClean="0"/>
              <a:pPr/>
              <a:t>6.11.2019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CF2C-9DB7-4488-8497-3D8895619D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22321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8627-66BF-45E5-B8D8-BD4AD4D49540}" type="datetimeFigureOut">
              <a:rPr lang="cs-CZ" smtClean="0"/>
              <a:pPr/>
              <a:t>6.11.2019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CF2C-9DB7-4488-8497-3D8895619D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8806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8627-66BF-45E5-B8D8-BD4AD4D49540}" type="datetimeFigureOut">
              <a:rPr lang="cs-CZ" smtClean="0"/>
              <a:pPr/>
              <a:t>6.11.2019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CF2C-9DB7-4488-8497-3D8895619D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684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8627-66BF-45E5-B8D8-BD4AD4D49540}" type="datetimeFigureOut">
              <a:rPr lang="cs-CZ" smtClean="0"/>
              <a:pPr/>
              <a:t>6.11.2019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CF2C-9DB7-4488-8497-3D8895619D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71894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38627-66BF-45E5-B8D8-BD4AD4D49540}" type="datetimeFigureOut">
              <a:rPr lang="cs-CZ" smtClean="0"/>
              <a:pPr/>
              <a:t>6.11.2019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BCF2C-9DB7-4488-8497-3D8895619D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8961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ovnikceskeliteratury.cz/showContent.jsp?docId=593" TargetMode="External"/><Relationship Id="rId2" Type="http://schemas.openxmlformats.org/officeDocument/2006/relationships/hyperlink" Target="http://www.slovnikceskeliteratury.cz/showContent.jsp?docId=51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lovnikceskeliteratury.cz/showContent.jsp?docId=249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Karel </a:t>
            </a:r>
            <a:r>
              <a:rPr lang="cs-CZ" dirty="0" err="1" smtClean="0"/>
              <a:t>Hausenblas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1923–2003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47506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íšou se texty </a:t>
            </a:r>
            <a:r>
              <a:rPr lang="cs-CZ" dirty="0"/>
              <a:t>„záměrně nezachovávající stylovou ucelenost a výrazně ji porušující“; kdy se autoři snaží dokonce „zastřít styl textu“; kdy je nezbytné v textech sledovat hlavně „odstředivé síly“, „rozpornosti, nesourodosti, rozdíly až extrémní“. </a:t>
            </a:r>
            <a:endParaRPr lang="cs-CZ" dirty="0" smtClean="0"/>
          </a:p>
          <a:p>
            <a:r>
              <a:rPr lang="cs-CZ" dirty="0" smtClean="0"/>
              <a:t>Karel </a:t>
            </a:r>
            <a:r>
              <a:rPr lang="cs-CZ" dirty="0" err="1"/>
              <a:t>Hausenblas</a:t>
            </a:r>
            <a:r>
              <a:rPr lang="cs-CZ" dirty="0"/>
              <a:t> uvažoval o tom, </a:t>
            </a:r>
            <a:r>
              <a:rPr lang="cs-CZ" dirty="0" smtClean="0"/>
              <a:t>že </a:t>
            </a:r>
            <a:r>
              <a:rPr lang="cs-CZ" dirty="0"/>
              <a:t>v těchto uměleckých textech (např. u koláží a jiných „postmodernistických výtvorů“) můžeme a musíme „zjišťovat rysy, které složky celku spojují, sjednocují, ucelují“, mezi kterými lze „prokázat stylovou příbuznost“; hledat, jak se „styl celku projevuje v rytmu jejich </a:t>
            </a:r>
            <a:r>
              <a:rPr lang="cs-CZ" dirty="0" smtClean="0"/>
              <a:t>střídání“ apod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732327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Pamatovat si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Knížka o jazyce a stylu soudobé české </a:t>
            </a:r>
            <a:r>
              <a:rPr lang="cs-CZ" dirty="0" smtClean="0"/>
              <a:t>literatury, 1961</a:t>
            </a:r>
          </a:p>
          <a:p>
            <a:r>
              <a:rPr lang="cs-CZ" dirty="0" smtClean="0"/>
              <a:t>Výstavba jazykových projevů a styl, 1971</a:t>
            </a:r>
          </a:p>
          <a:p>
            <a:r>
              <a:rPr lang="cs-CZ" dirty="0" smtClean="0"/>
              <a:t>Práce s textem ve stylistice, 1987</a:t>
            </a:r>
          </a:p>
          <a:p>
            <a:r>
              <a:rPr lang="cs-CZ" dirty="0" smtClean="0"/>
              <a:t>Od tvaru ke smyslu textu – stylistické reflexe a interpretace, 1996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1808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Mareš, P.: Jak </a:t>
            </a:r>
            <a:r>
              <a:rPr lang="cs-CZ" dirty="0"/>
              <a:t>Karel </a:t>
            </a:r>
            <a:r>
              <a:rPr lang="cs-CZ" dirty="0" err="1"/>
              <a:t>Hausenblas</a:t>
            </a:r>
            <a:r>
              <a:rPr lang="cs-CZ" dirty="0"/>
              <a:t> </a:t>
            </a:r>
            <a:r>
              <a:rPr lang="cs-CZ" dirty="0" smtClean="0"/>
              <a:t>vymezoval </a:t>
            </a:r>
            <a:r>
              <a:rPr lang="cs-CZ" dirty="0"/>
              <a:t>styl. Cesty </a:t>
            </a:r>
            <a:r>
              <a:rPr lang="cs-CZ" dirty="0" smtClean="0"/>
              <a:t>k precizaci pojmu. JA, 84</a:t>
            </a:r>
            <a:r>
              <a:rPr lang="cs-CZ" smtClean="0"/>
              <a:t>, 2014, 3-4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31409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72345" y="631767"/>
            <a:ext cx="4447309" cy="6226233"/>
          </a:xfrm>
        </p:spPr>
      </p:pic>
    </p:spTree>
    <p:extLst>
      <p:ext uri="{BB962C8B-B14F-4D97-AF65-F5344CB8AC3E}">
        <p14:creationId xmlns:p14="http://schemas.microsoft.com/office/powerpoint/2010/main" xmlns="" val="3536477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žák Vladimíra Šmilauera, Bohuslava Havránka, Vladimíra Skaličky, </a:t>
            </a:r>
            <a:r>
              <a:rPr lang="cs-CZ" dirty="0">
                <a:hlinkClick r:id="rId2"/>
              </a:rPr>
              <a:t>Jana Mukařovského</a:t>
            </a:r>
            <a:r>
              <a:rPr lang="cs-CZ" dirty="0"/>
              <a:t> a </a:t>
            </a:r>
            <a:r>
              <a:rPr lang="cs-CZ" dirty="0">
                <a:hlinkClick r:id="rId3"/>
              </a:rPr>
              <a:t>Felixe Vodičky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diplomová práce</a:t>
            </a:r>
            <a:r>
              <a:rPr lang="cs-CZ" i="1" dirty="0" smtClean="0"/>
              <a:t> </a:t>
            </a:r>
            <a:r>
              <a:rPr lang="cs-CZ" i="1" dirty="0" smtClean="0"/>
              <a:t>Jazyk </a:t>
            </a:r>
            <a:r>
              <a:rPr lang="cs-CZ" i="1" dirty="0"/>
              <a:t>poezie Jiřího </a:t>
            </a:r>
            <a:r>
              <a:rPr lang="cs-CZ" i="1" dirty="0" smtClean="0"/>
              <a:t>Wolkra</a:t>
            </a:r>
          </a:p>
          <a:p>
            <a:r>
              <a:rPr lang="cs-CZ" dirty="0"/>
              <a:t>V letech 1967–1968 byl odpovědným redaktorem časopisu Klubu spřízněných duší při divadle Semafor </a:t>
            </a:r>
            <a:r>
              <a:rPr lang="cs-CZ" dirty="0">
                <a:hlinkClick r:id="rId4"/>
              </a:rPr>
              <a:t>Jonáš</a:t>
            </a:r>
            <a:r>
              <a:rPr lang="cs-CZ" dirty="0"/>
              <a:t>. 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xmlns="" val="2011029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psal o 50. letech 20. </a:t>
            </a:r>
            <a:r>
              <a:rPr lang="pl-PL" dirty="0" smtClean="0"/>
              <a:t>století;</a:t>
            </a:r>
          </a:p>
          <a:p>
            <a:r>
              <a:rPr lang="cs-CZ" dirty="0"/>
              <a:t>strukturně – a brzy pak i komunikačně – orientovaná </a:t>
            </a:r>
            <a:r>
              <a:rPr lang="cs-CZ" dirty="0" smtClean="0"/>
              <a:t>lingvistika.</a:t>
            </a:r>
          </a:p>
          <a:p>
            <a:r>
              <a:rPr lang="cs-CZ" dirty="0" smtClean="0"/>
              <a:t>Přes zájem </a:t>
            </a:r>
            <a:r>
              <a:rPr lang="cs-CZ" dirty="0"/>
              <a:t>od ‚nižších‘, </a:t>
            </a:r>
            <a:r>
              <a:rPr lang="cs-CZ" dirty="0" smtClean="0"/>
              <a:t>jednodušších </a:t>
            </a:r>
            <a:r>
              <a:rPr lang="cs-CZ" dirty="0"/>
              <a:t>jednotek k vyšším, složitějším, totiž k větné syntaxi, </a:t>
            </a:r>
            <a:r>
              <a:rPr lang="cs-CZ" dirty="0" smtClean="0"/>
              <a:t>se začal obracet </a:t>
            </a:r>
            <a:r>
              <a:rPr lang="cs-CZ" dirty="0"/>
              <a:t>k celkové výstavbě nejvyššího útvaru – </a:t>
            </a:r>
            <a:r>
              <a:rPr lang="cs-CZ" b="1" dirty="0"/>
              <a:t>komunikátu, textu</a:t>
            </a:r>
            <a:r>
              <a:rPr lang="cs-CZ" dirty="0" smtClean="0"/>
              <a:t>.</a:t>
            </a:r>
          </a:p>
          <a:p>
            <a:r>
              <a:rPr lang="cs-CZ" dirty="0"/>
              <a:t>Od 60. let </a:t>
            </a:r>
            <a:r>
              <a:rPr lang="cs-CZ" dirty="0" smtClean="0"/>
              <a:t>tíhl </a:t>
            </a:r>
            <a:r>
              <a:rPr lang="cs-CZ" dirty="0"/>
              <a:t>k tomu, co opakovaně postuloval ve svých statích jako (obecnou) nauku o verbálních (řečových) komunikátech (textech); a zaměřoval se hlavně na </a:t>
            </a:r>
            <a:r>
              <a:rPr lang="cs-CZ" b="1" dirty="0"/>
              <a:t>styl</a:t>
            </a:r>
            <a:r>
              <a:rPr lang="cs-CZ" dirty="0"/>
              <a:t> jako jeden z principů výstavby (strukturace) komunikátu, textu, promluvy, promluvového celku.</a:t>
            </a:r>
          </a:p>
        </p:txBody>
      </p:sp>
    </p:spTree>
    <p:extLst>
      <p:ext uri="{BB962C8B-B14F-4D97-AF65-F5344CB8AC3E}">
        <p14:creationId xmlns:p14="http://schemas.microsoft.com/office/powerpoint/2010/main" xmlns="" val="343058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Spojoval syntax gramatickou a textovou: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stati jako </a:t>
            </a:r>
            <a:r>
              <a:rPr lang="cs-CZ" i="1" dirty="0" smtClean="0"/>
              <a:t>Syntaktická </a:t>
            </a:r>
            <a:r>
              <a:rPr lang="cs-CZ" i="1" dirty="0"/>
              <a:t>konstrukce ve výstavbě promluvy, </a:t>
            </a:r>
            <a:r>
              <a:rPr lang="cs-CZ" dirty="0" smtClean="0"/>
              <a:t>1977;</a:t>
            </a:r>
          </a:p>
          <a:p>
            <a:pPr marL="0" indent="0">
              <a:buNone/>
            </a:pPr>
            <a:r>
              <a:rPr lang="cs-CZ" i="1" dirty="0" smtClean="0"/>
              <a:t>                     Gramatická </a:t>
            </a:r>
            <a:r>
              <a:rPr lang="cs-CZ" i="1" dirty="0"/>
              <a:t>syntax v textu, </a:t>
            </a:r>
            <a:r>
              <a:rPr lang="cs-CZ" dirty="0" smtClean="0"/>
              <a:t>1979</a:t>
            </a:r>
          </a:p>
          <a:p>
            <a:pPr marL="0" indent="0">
              <a:buNone/>
            </a:pPr>
            <a:r>
              <a:rPr lang="cs-CZ" dirty="0" smtClean="0"/>
              <a:t>2. Také syntax mluvená: </a:t>
            </a:r>
          </a:p>
          <a:p>
            <a:pPr marL="0" indent="0">
              <a:buNone/>
            </a:pPr>
            <a:r>
              <a:rPr lang="cs-CZ" dirty="0"/>
              <a:t>stať </a:t>
            </a:r>
            <a:r>
              <a:rPr lang="cs-CZ" i="1" dirty="0"/>
              <a:t>O studiu syntaxe běžně mluvených </a:t>
            </a:r>
            <a:r>
              <a:rPr lang="cs-CZ" i="1" dirty="0" smtClean="0"/>
              <a:t>projevů, </a:t>
            </a:r>
            <a:r>
              <a:rPr lang="cs-CZ" dirty="0" smtClean="0"/>
              <a:t>1962, </a:t>
            </a:r>
            <a:r>
              <a:rPr lang="cs-CZ" dirty="0"/>
              <a:t>razantně předznamenala rozvoj tohoto bádání v následujícím období u nás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3. Tvar </a:t>
            </a:r>
            <a:r>
              <a:rPr lang="cs-CZ" dirty="0"/>
              <a:t>a význam, ztvárnění (utváření) textu a </a:t>
            </a:r>
            <a:r>
              <a:rPr lang="cs-CZ" dirty="0" smtClean="0"/>
              <a:t>textová sémantika:</a:t>
            </a:r>
            <a:endParaRPr lang="cs-CZ" dirty="0"/>
          </a:p>
          <a:p>
            <a:pPr marL="0" indent="0">
              <a:buNone/>
            </a:pPr>
            <a:r>
              <a:rPr lang="cs-CZ" b="1" i="1" dirty="0" smtClean="0"/>
              <a:t>Od </a:t>
            </a:r>
            <a:r>
              <a:rPr lang="cs-CZ" b="1" i="1" dirty="0"/>
              <a:t>tvaru k smyslu </a:t>
            </a:r>
            <a:r>
              <a:rPr lang="cs-CZ" b="1" i="1" dirty="0" smtClean="0"/>
              <a:t>textu, 1996 </a:t>
            </a:r>
            <a:r>
              <a:rPr lang="cs-CZ" i="1" dirty="0" smtClean="0"/>
              <a:t>– </a:t>
            </a:r>
            <a:r>
              <a:rPr lang="cs-CZ" dirty="0" smtClean="0"/>
              <a:t>zde</a:t>
            </a:r>
            <a:r>
              <a:rPr lang="cs-CZ" i="1" dirty="0" smtClean="0"/>
              <a:t> </a:t>
            </a:r>
            <a:r>
              <a:rPr lang="cs-CZ" dirty="0" smtClean="0"/>
              <a:t>věnoval </a:t>
            </a:r>
            <a:r>
              <a:rPr lang="cs-CZ" dirty="0" smtClean="0"/>
              <a:t>pozornost </a:t>
            </a:r>
            <a:r>
              <a:rPr lang="cs-CZ" dirty="0"/>
              <a:t>právě konceptům jako téma, smysl, sémantické </a:t>
            </a:r>
            <a:r>
              <a:rPr lang="cs-CZ" dirty="0" smtClean="0"/>
              <a:t>kontexty atd.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5944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</a:t>
            </a:r>
            <a:r>
              <a:rPr lang="cs-CZ" dirty="0" smtClean="0"/>
              <a:t>astolil </a:t>
            </a:r>
            <a:r>
              <a:rPr lang="cs-CZ" dirty="0"/>
              <a:t>integrovaný pohled na výstavbu textu a na jeho styl ve všech vrstvách; dodnes se můžeme setkat v přístupu některých stylistiků s pozitivistickým „škatulkováním“, s tím, že od sebe izolují popis jednotlivých rovin nebo vycházejí od náhodných jednotlivostí, ale K. </a:t>
            </a:r>
            <a:r>
              <a:rPr lang="cs-CZ" dirty="0" err="1"/>
              <a:t>Hausenblas</a:t>
            </a:r>
            <a:r>
              <a:rPr lang="cs-CZ" dirty="0"/>
              <a:t> důrazně doporučoval probírat jednotlivé vrstvy výstavby textu v jejich symbióze, prostoupení, </a:t>
            </a:r>
            <a:r>
              <a:rPr lang="cs-CZ" dirty="0" smtClean="0"/>
              <a:t>spolupůsobení.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33294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2008504"/>
            <a:ext cx="10472651" cy="4392295"/>
          </a:xfrm>
        </p:spPr>
        <p:txBody>
          <a:bodyPr/>
          <a:lstStyle/>
          <a:p>
            <a:r>
              <a:rPr lang="cs-CZ" dirty="0"/>
              <a:t>Některým vrstvám a složkám této výstavby věnoval pozornost speciální: tak např. významovému kontextu </a:t>
            </a:r>
            <a:r>
              <a:rPr lang="cs-CZ" dirty="0" smtClean="0"/>
              <a:t>prostoru</a:t>
            </a:r>
            <a:r>
              <a:rPr lang="cs-CZ" dirty="0"/>
              <a:t> </a:t>
            </a:r>
            <a:r>
              <a:rPr lang="cs-CZ" dirty="0" smtClean="0"/>
              <a:t>(Zobrazení </a:t>
            </a:r>
            <a:r>
              <a:rPr lang="cs-CZ" dirty="0"/>
              <a:t>prostoru v Máchově Máji ve sborníku </a:t>
            </a:r>
            <a:r>
              <a:rPr lang="cs-CZ" i="1" dirty="0"/>
              <a:t>Realita slova Máchova</a:t>
            </a:r>
            <a:r>
              <a:rPr lang="cs-CZ" dirty="0"/>
              <a:t>)</a:t>
            </a:r>
            <a:r>
              <a:rPr lang="cs-CZ" i="1" dirty="0" smtClean="0"/>
              <a:t>; </a:t>
            </a:r>
          </a:p>
          <a:p>
            <a:r>
              <a:rPr lang="pl-PL" dirty="0" smtClean="0"/>
              <a:t>stylizaci </a:t>
            </a:r>
            <a:r>
              <a:rPr lang="pl-PL" dirty="0"/>
              <a:t>komunikačních jevů v </a:t>
            </a:r>
            <a:r>
              <a:rPr lang="pl-PL" dirty="0" smtClean="0"/>
              <a:t>textu, </a:t>
            </a:r>
            <a:r>
              <a:rPr lang="pl-PL" i="1" dirty="0" smtClean="0"/>
              <a:t>Povídky malostranské (U tří lilií</a:t>
            </a:r>
            <a:r>
              <a:rPr lang="pl-PL" dirty="0" smtClean="0"/>
              <a:t>) –  i</a:t>
            </a:r>
            <a:r>
              <a:rPr lang="cs-CZ" dirty="0" err="1" smtClean="0"/>
              <a:t>nterpretace</a:t>
            </a:r>
            <a:r>
              <a:rPr lang="cs-CZ" dirty="0" smtClean="0"/>
              <a:t> </a:t>
            </a:r>
            <a:r>
              <a:rPr lang="cs-CZ" dirty="0"/>
              <a:t>této povídky jsou mistrovskou ukázkou</a:t>
            </a:r>
            <a:r>
              <a:rPr lang="cs-CZ" b="1" dirty="0"/>
              <a:t>, jak vyložit styl a smysl povídky především „z ní samé“; </a:t>
            </a:r>
            <a:r>
              <a:rPr lang="cs-CZ" dirty="0" smtClean="0"/>
              <a:t>všímá si podílu drbů, </a:t>
            </a:r>
            <a:r>
              <a:rPr lang="cs-CZ" dirty="0"/>
              <a:t>pomluv (a na nich založeného veřejného mínění</a:t>
            </a:r>
            <a:r>
              <a:rPr lang="cs-CZ" dirty="0" smtClean="0"/>
              <a:t>).</a:t>
            </a:r>
          </a:p>
          <a:p>
            <a:r>
              <a:rPr lang="cs-CZ" dirty="0"/>
              <a:t>O stylu jednotlivých autorů (Jan Neruda, Karel Poláček, Jaroslav Hašek, Jiří Wolker, Rainer Maria Rilke, Božena Němcová, František Šimáček</a:t>
            </a:r>
            <a:r>
              <a:rPr lang="cs-CZ" dirty="0" smtClean="0"/>
              <a:t>). 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xmlns="" val="2864297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Celá řada pojmů</a:t>
            </a:r>
          </a:p>
          <a:p>
            <a:pPr marL="0" indent="0">
              <a:buNone/>
            </a:pPr>
            <a:r>
              <a:rPr lang="cs-CZ" dirty="0" smtClean="0"/>
              <a:t> - klasifikace stylů, </a:t>
            </a:r>
            <a:r>
              <a:rPr lang="cs-CZ" b="1" dirty="0" smtClean="0"/>
              <a:t>styly simplexní a komplexní</a:t>
            </a:r>
            <a:r>
              <a:rPr lang="cs-CZ" dirty="0" smtClean="0"/>
              <a:t>;</a:t>
            </a:r>
          </a:p>
          <a:p>
            <a:pPr marL="0" indent="0">
              <a:buNone/>
            </a:pPr>
            <a:r>
              <a:rPr lang="cs-CZ" dirty="0" smtClean="0"/>
              <a:t> - </a:t>
            </a:r>
            <a:r>
              <a:rPr lang="cs-CZ" b="1" dirty="0" smtClean="0"/>
              <a:t>učební styl</a:t>
            </a:r>
          </a:p>
          <a:p>
            <a:pPr marL="0" indent="0">
              <a:buNone/>
            </a:pPr>
            <a:r>
              <a:rPr lang="cs-CZ" dirty="0" smtClean="0"/>
              <a:t> - jemná analýza </a:t>
            </a:r>
            <a:r>
              <a:rPr lang="cs-CZ" dirty="0"/>
              <a:t>„explicitnosti a implicitnosti jazykového vyjadřování</a:t>
            </a:r>
            <a:r>
              <a:rPr lang="cs-CZ" dirty="0" smtClean="0"/>
              <a:t>“ (1972) – rozhodl se, </a:t>
            </a:r>
            <a:r>
              <a:rPr lang="cs-CZ" dirty="0"/>
              <a:t>že je třeba „dát těmto </a:t>
            </a:r>
            <a:r>
              <a:rPr lang="cs-CZ" dirty="0" err="1"/>
              <a:t>polotermínům</a:t>
            </a:r>
            <a:r>
              <a:rPr lang="cs-CZ" dirty="0"/>
              <a:t> plněji terminologický </a:t>
            </a:r>
            <a:r>
              <a:rPr lang="cs-CZ" dirty="0" smtClean="0"/>
              <a:t>charakter</a:t>
            </a:r>
          </a:p>
        </p:txBody>
      </p:sp>
    </p:spTree>
    <p:extLst>
      <p:ext uri="{BB962C8B-B14F-4D97-AF65-F5344CB8AC3E}">
        <p14:creationId xmlns:p14="http://schemas.microsoft.com/office/powerpoint/2010/main" xmlns="" val="2719562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Tvrdil, že „jednotu </a:t>
            </a:r>
            <a:r>
              <a:rPr lang="cs-CZ" dirty="0"/>
              <a:t>stylu“ nelze absolutizovat; vždy jde jen o „ujednocovanou mnohotvárnost“, a dílo stylově jednotné neznamená „</a:t>
            </a:r>
            <a:r>
              <a:rPr lang="cs-CZ" dirty="0" err="1"/>
              <a:t>uni</a:t>
            </a:r>
            <a:r>
              <a:rPr lang="cs-CZ" dirty="0"/>
              <a:t>-formované“, bez vnitřního napětí. Uvědomoval si, že „v některých dílech současného umění jde stylová různorodost složek tak daleko, že je pochybné, zda ji stačí integrační síly překlenout“; že „je asi třeba počítat s případy, kdy jednota smyslu není doprovázena jednotou stylu</a:t>
            </a:r>
            <a:r>
              <a:rPr lang="cs-CZ" dirty="0" smtClean="0"/>
              <a:t>“;</a:t>
            </a:r>
          </a:p>
          <a:p>
            <a:pPr marL="0" indent="0">
              <a:buNone/>
            </a:pPr>
            <a:r>
              <a:rPr lang="cs-CZ" dirty="0" smtClean="0"/>
              <a:t>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5851560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539</Words>
  <Application>Microsoft Office PowerPoint</Application>
  <PresentationFormat>Vlastní</PresentationFormat>
  <Paragraphs>34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Office</vt:lpstr>
      <vt:lpstr>Karel Hausenblas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Pamatovat si</vt:lpstr>
      <vt:lpstr>Snímek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Karel Hausenblas</dc:title>
  <dc:creator>Sonja</dc:creator>
  <cp:lastModifiedBy>Schneiderova</cp:lastModifiedBy>
  <cp:revision>10</cp:revision>
  <dcterms:created xsi:type="dcterms:W3CDTF">2017-11-11T19:00:19Z</dcterms:created>
  <dcterms:modified xsi:type="dcterms:W3CDTF">2019-11-06T08:08:14Z</dcterms:modified>
</cp:coreProperties>
</file>