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65" r:id="rId5"/>
    <p:sldId id="259" r:id="rId6"/>
    <p:sldId id="260" r:id="rId7"/>
    <p:sldId id="261" r:id="rId8"/>
    <p:sldId id="262" r:id="rId9"/>
    <p:sldId id="263" r:id="rId10"/>
    <p:sldId id="268" r:id="rId11"/>
    <p:sldId id="264" r:id="rId12"/>
    <p:sldId id="266" r:id="rId13"/>
    <p:sldId id="267"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0" d="100"/>
          <a:sy n="90" d="100"/>
        </p:scale>
        <p:origin x="16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4057013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3507345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670619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80347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2482679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D651200-7F0F-4339-9369-BB3FF1BE7651}" type="datetimeFigureOut">
              <a:rPr lang="cs-CZ" smtClean="0"/>
              <a:t>08.04.2025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44870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D651200-7F0F-4339-9369-BB3FF1BE7651}" type="datetimeFigureOut">
              <a:rPr lang="cs-CZ" smtClean="0"/>
              <a:t>08.04.2025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586536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AD651200-7F0F-4339-9369-BB3FF1BE7651}" type="datetimeFigureOut">
              <a:rPr lang="cs-CZ" smtClean="0"/>
              <a:t>08.04.2025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370203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AD651200-7F0F-4339-9369-BB3FF1BE7651}" type="datetimeFigureOut">
              <a:rPr lang="cs-CZ" smtClean="0"/>
              <a:t>08.04.2025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165497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651200-7F0F-4339-9369-BB3FF1BE7651}" type="datetimeFigureOut">
              <a:rPr lang="cs-CZ" smtClean="0"/>
              <a:t>08.04.2025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3885118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651200-7F0F-4339-9369-BB3FF1BE7651}" type="datetimeFigureOut">
              <a:rPr lang="cs-CZ" smtClean="0"/>
              <a:t>08.04.2025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D63CB97-A1A0-4D8F-8159-83BB255DB164}" type="slidenum">
              <a:rPr lang="cs-CZ" smtClean="0"/>
              <a:t>‹#›</a:t>
            </a:fld>
            <a:endParaRPr lang="cs-CZ"/>
          </a:p>
        </p:txBody>
      </p:sp>
    </p:spTree>
    <p:extLst>
      <p:ext uri="{BB962C8B-B14F-4D97-AF65-F5344CB8AC3E}">
        <p14:creationId xmlns:p14="http://schemas.microsoft.com/office/powerpoint/2010/main" val="271811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51200-7F0F-4339-9369-BB3FF1BE7651}" type="datetimeFigureOut">
              <a:rPr lang="cs-CZ" smtClean="0"/>
              <a:t>08.04.2025</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3CB97-A1A0-4D8F-8159-83BB255DB164}" type="slidenum">
              <a:rPr lang="cs-CZ" smtClean="0"/>
              <a:t>‹#›</a:t>
            </a:fld>
            <a:endParaRPr lang="cs-CZ"/>
          </a:p>
        </p:txBody>
      </p:sp>
    </p:spTree>
    <p:extLst>
      <p:ext uri="{BB962C8B-B14F-4D97-AF65-F5344CB8AC3E}">
        <p14:creationId xmlns:p14="http://schemas.microsoft.com/office/powerpoint/2010/main" val="2138407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s.ujc.cas.cz/archiv.php?art=684#139"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Miloš Dokulil</a:t>
            </a:r>
          </a:p>
        </p:txBody>
      </p:sp>
      <p:sp>
        <p:nvSpPr>
          <p:cNvPr id="3" name="Podnadpis 2"/>
          <p:cNvSpPr>
            <a:spLocks noGrp="1"/>
          </p:cNvSpPr>
          <p:nvPr>
            <p:ph type="subTitle" idx="1"/>
          </p:nvPr>
        </p:nvSpPr>
        <p:spPr/>
        <p:txBody>
          <a:bodyPr/>
          <a:lstStyle/>
          <a:p>
            <a:r>
              <a:rPr lang="cs-CZ" dirty="0"/>
              <a:t>1912–2002</a:t>
            </a:r>
          </a:p>
        </p:txBody>
      </p:sp>
    </p:spTree>
    <p:extLst>
      <p:ext uri="{BB962C8B-B14F-4D97-AF65-F5344CB8AC3E}">
        <p14:creationId xmlns:p14="http://schemas.microsoft.com/office/powerpoint/2010/main" val="3024880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Onomaziologické kategorie</a:t>
            </a:r>
          </a:p>
        </p:txBody>
      </p:sp>
      <p:sp>
        <p:nvSpPr>
          <p:cNvPr id="3" name="Zástupný symbol pro obsah 2"/>
          <p:cNvSpPr>
            <a:spLocks noGrp="1"/>
          </p:cNvSpPr>
          <p:nvPr>
            <p:ph idx="1"/>
          </p:nvPr>
        </p:nvSpPr>
        <p:spPr/>
        <p:txBody>
          <a:bodyPr/>
          <a:lstStyle/>
          <a:p>
            <a:r>
              <a:rPr lang="cs-CZ" dirty="0"/>
              <a:t>Mutační</a:t>
            </a:r>
          </a:p>
          <a:p>
            <a:r>
              <a:rPr lang="cs-CZ" dirty="0"/>
              <a:t>Modifikační</a:t>
            </a:r>
          </a:p>
          <a:p>
            <a:r>
              <a:rPr lang="cs-CZ" dirty="0"/>
              <a:t>Transpoziční</a:t>
            </a:r>
          </a:p>
          <a:p>
            <a:r>
              <a:rPr lang="cs-CZ" dirty="0">
                <a:solidFill>
                  <a:srgbClr val="FF0000"/>
                </a:solidFill>
              </a:rPr>
              <a:t>U Dokulila ještě – reprodukční </a:t>
            </a:r>
            <a:r>
              <a:rPr lang="cs-CZ" dirty="0"/>
              <a:t>(u sloves odvozených od citoslovcí;</a:t>
            </a:r>
            <a:r>
              <a:rPr lang="cs-CZ" i="1" dirty="0"/>
              <a:t> cink − cinkat</a:t>
            </a:r>
            <a:r>
              <a:rPr lang="cs-CZ" dirty="0"/>
              <a:t>, </a:t>
            </a:r>
            <a:r>
              <a:rPr lang="cs-CZ" i="1" dirty="0"/>
              <a:t>bú − bučet</a:t>
            </a:r>
            <a:r>
              <a:rPr lang="cs-CZ" dirty="0"/>
              <a:t>, </a:t>
            </a:r>
            <a:r>
              <a:rPr lang="cs-CZ" i="1" dirty="0"/>
              <a:t>hrome! − hromovat</a:t>
            </a:r>
            <a:r>
              <a:rPr lang="cs-CZ" dirty="0"/>
              <a:t> atd.);</a:t>
            </a:r>
          </a:p>
          <a:p>
            <a:r>
              <a:rPr lang="cs-CZ" dirty="0" err="1"/>
              <a:t>reflexivizace</a:t>
            </a:r>
            <a:r>
              <a:rPr lang="cs-CZ" dirty="0"/>
              <a:t> (specifický prostředek </a:t>
            </a:r>
            <a:r>
              <a:rPr lang="cs-CZ" dirty="0" err="1"/>
              <a:t>vnitroslovesného</a:t>
            </a:r>
            <a:r>
              <a:rPr lang="cs-CZ" dirty="0"/>
              <a:t> odvozování) – rozbít/rozbít se; umazat/umazat se (není součástí kategorií, ESČ).</a:t>
            </a:r>
          </a:p>
        </p:txBody>
      </p:sp>
    </p:spTree>
    <p:extLst>
      <p:ext uri="{BB962C8B-B14F-4D97-AF65-F5344CB8AC3E}">
        <p14:creationId xmlns:p14="http://schemas.microsoft.com/office/powerpoint/2010/main" val="1756875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i="1"/>
              <a:t>Obsah, výraz, význam (Výbor </a:t>
            </a:r>
            <a:r>
              <a:rPr lang="cs-CZ" i="1" dirty="0"/>
              <a:t>z lingvistického díla Miloše Dokulila</a:t>
            </a:r>
            <a:r>
              <a:rPr lang="cs-CZ" i="1"/>
              <a:t>, I), </a:t>
            </a:r>
            <a:r>
              <a:rPr lang="cs-CZ" dirty="0"/>
              <a:t>1997</a:t>
            </a:r>
          </a:p>
        </p:txBody>
      </p:sp>
      <p:sp>
        <p:nvSpPr>
          <p:cNvPr id="3" name="Zástupný symbol pro obsah 2"/>
          <p:cNvSpPr>
            <a:spLocks noGrp="1"/>
          </p:cNvSpPr>
          <p:nvPr>
            <p:ph idx="1"/>
          </p:nvPr>
        </p:nvSpPr>
        <p:spPr/>
        <p:txBody>
          <a:bodyPr/>
          <a:lstStyle/>
          <a:p>
            <a:r>
              <a:rPr lang="cs-CZ" dirty="0"/>
              <a:t>1997 vydala Filozofická fakulta UK dvě knižní publikace </a:t>
            </a:r>
            <a:r>
              <a:rPr lang="cs-CZ" i="1" dirty="0"/>
              <a:t>Obsah, výraz, význam (Výbor z lingvistického díla Miloše Dokulila, I </a:t>
            </a:r>
            <a:r>
              <a:rPr lang="cs-CZ" dirty="0"/>
              <a:t>a </a:t>
            </a:r>
            <a:r>
              <a:rPr lang="cs-CZ" i="1" dirty="0"/>
              <a:t>Miloši Dokulilovi k 85. narozeninám</a:t>
            </a:r>
            <a:r>
              <a:rPr lang="cs-CZ" dirty="0"/>
              <a:t>), které obsahují reprezentativní výběr jeho statí a pocty předem vybraných osobností M. Dokulilovi.</a:t>
            </a:r>
          </a:p>
        </p:txBody>
      </p:sp>
    </p:spTree>
    <p:extLst>
      <p:ext uri="{BB962C8B-B14F-4D97-AF65-F5344CB8AC3E}">
        <p14:creationId xmlns:p14="http://schemas.microsoft.com/office/powerpoint/2010/main" val="1300808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Vztah ke kodifikaci a češtině</a:t>
            </a:r>
          </a:p>
        </p:txBody>
      </p:sp>
      <p:sp>
        <p:nvSpPr>
          <p:cNvPr id="3" name="Zástupný symbol pro obsah 2"/>
          <p:cNvSpPr>
            <a:spLocks noGrp="1"/>
          </p:cNvSpPr>
          <p:nvPr>
            <p:ph idx="1"/>
          </p:nvPr>
        </p:nvSpPr>
        <p:spPr/>
        <p:txBody>
          <a:bodyPr>
            <a:normAutofit fontScale="92500"/>
          </a:bodyPr>
          <a:lstStyle/>
          <a:p>
            <a:r>
              <a:rPr lang="cs-CZ" dirty="0">
                <a:solidFill>
                  <a:srgbClr val="FF0000"/>
                </a:solidFill>
              </a:rPr>
              <a:t>„Jsem vůbec toho názoru, že kodifikace by měla sestoupit s koturnů a méně přikazovat a zakazovat a více vykládat. </a:t>
            </a:r>
            <a:r>
              <a:rPr lang="cs-CZ" dirty="0"/>
              <a:t>Nikoli jen: toto je správné a ono nesprávné. Nýbrž: to či ono je v soudobé češtině zákonné, je noremní.</a:t>
            </a:r>
            <a:r>
              <a:rPr lang="cs-CZ" dirty="0">
                <a:solidFill>
                  <a:srgbClr val="FF0000"/>
                </a:solidFill>
              </a:rPr>
              <a:t> </a:t>
            </a:r>
            <a:r>
              <a:rPr lang="cs-CZ" dirty="0"/>
              <a:t>To je obvyklé, častější. Tento tvar dosud převládá, je však postupně zatlačován živelně pronikajícím tvarem jiným, systémovým. Tento tvar je produktivní, onen neproduktivní. Tato vazba je progresívní, ona ustupuje. Apod. Kodifikace by tedy měla mít při své statičnosti i jistou perspektivní hloubku.“ (</a:t>
            </a:r>
            <a:r>
              <a:rPr lang="cs-CZ" dirty="0" err="1">
                <a:hlinkClick r:id="rId2"/>
              </a:rPr>
              <a:t>SaS</a:t>
            </a:r>
            <a:r>
              <a:rPr lang="cs-CZ" dirty="0">
                <a:hlinkClick r:id="rId2"/>
              </a:rPr>
              <a:t> 13, 1951, s. 130</a:t>
            </a:r>
            <a:r>
              <a:rPr lang="cs-CZ" dirty="0"/>
              <a:t>).</a:t>
            </a:r>
          </a:p>
          <a:p>
            <a:r>
              <a:rPr lang="cs-CZ" dirty="0">
                <a:solidFill>
                  <a:srgbClr val="FF0000"/>
                </a:solidFill>
              </a:rPr>
              <a:t>Toho dosáhla IJP. </a:t>
            </a:r>
          </a:p>
          <a:p>
            <a:r>
              <a:rPr lang="cs-CZ" dirty="0">
                <a:solidFill>
                  <a:srgbClr val="FF0000"/>
                </a:solidFill>
              </a:rPr>
              <a:t>Dokulilův pojem „perspektivní hloubky kodifikace“ se stal evergreenem české teorie jazykové kultury.</a:t>
            </a:r>
          </a:p>
        </p:txBody>
      </p:sp>
    </p:spTree>
    <p:extLst>
      <p:ext uri="{BB962C8B-B14F-4D97-AF65-F5344CB8AC3E}">
        <p14:creationId xmlns:p14="http://schemas.microsoft.com/office/powerpoint/2010/main" val="225958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Dokulilovy termíny</a:t>
            </a:r>
          </a:p>
        </p:txBody>
      </p:sp>
      <p:sp>
        <p:nvSpPr>
          <p:cNvPr id="3" name="Zástupný symbol pro obsah 2"/>
          <p:cNvSpPr>
            <a:spLocks noGrp="1"/>
          </p:cNvSpPr>
          <p:nvPr>
            <p:ph idx="1"/>
          </p:nvPr>
        </p:nvSpPr>
        <p:spPr/>
        <p:txBody>
          <a:bodyPr/>
          <a:lstStyle/>
          <a:p>
            <a:r>
              <a:rPr lang="cs-CZ" dirty="0"/>
              <a:t>Mnohé z pojmů a termínů, které Miloš Dokulil ve svých studiích uplatnil, jmenujme namátkou  – pojmy-termíny onomaziologické a slovotvorné kategorie, slovotvorného typu, odvozovacího základu, slovotvorného formantu, slovotvorné produktivity a mnohé jiné, se jako málokteré z nově zaváděných pojmů nebo termínů staly rychle a trvale </a:t>
            </a:r>
            <a:r>
              <a:rPr lang="cs-CZ" dirty="0">
                <a:solidFill>
                  <a:srgbClr val="FF0000"/>
                </a:solidFill>
              </a:rPr>
              <a:t>všeobecným majetkem české i zahraniční lingvistiky.</a:t>
            </a:r>
          </a:p>
        </p:txBody>
      </p:sp>
    </p:spTree>
    <p:extLst>
      <p:ext uri="{BB962C8B-B14F-4D97-AF65-F5344CB8AC3E}">
        <p14:creationId xmlns:p14="http://schemas.microsoft.com/office/powerpoint/2010/main" val="85085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21741" y="1606146"/>
            <a:ext cx="3141681" cy="4210500"/>
          </a:xfrm>
        </p:spPr>
      </p:pic>
    </p:spTree>
    <p:extLst>
      <p:ext uri="{BB962C8B-B14F-4D97-AF65-F5344CB8AC3E}">
        <p14:creationId xmlns:p14="http://schemas.microsoft.com/office/powerpoint/2010/main" val="3463354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Hlavní oblastí zájmu: </a:t>
            </a:r>
            <a:r>
              <a:rPr lang="cs-CZ" dirty="0">
                <a:solidFill>
                  <a:srgbClr val="FF0000"/>
                </a:solidFill>
              </a:rPr>
              <a:t>slovotvorba</a:t>
            </a:r>
            <a:r>
              <a:rPr lang="cs-CZ" dirty="0"/>
              <a:t>; klasický strukturalista.</a:t>
            </a:r>
          </a:p>
          <a:p>
            <a:r>
              <a:rPr lang="cs-CZ" dirty="0"/>
              <a:t>V roce 1931 začal studovat na Masarykově univerzitě v Brně.</a:t>
            </a:r>
            <a:r>
              <a:rPr lang="cs-CZ" baseline="30000" dirty="0"/>
              <a:t> </a:t>
            </a:r>
            <a:r>
              <a:rPr lang="cs-CZ" dirty="0"/>
              <a:t>Spolu s ním studovali lingvista Alois Jedlička a literární vědec Josef Hrabák. </a:t>
            </a:r>
          </a:p>
          <a:p>
            <a:r>
              <a:rPr lang="cs-CZ" dirty="0"/>
              <a:t>Nadchl se pro studium latiny a řečtiny, češtiny i pro studium mnohých jazyků germánských, slovanských a románských.</a:t>
            </a:r>
          </a:p>
          <a:p>
            <a:endParaRPr lang="cs-CZ" dirty="0"/>
          </a:p>
          <a:p>
            <a:r>
              <a:rPr lang="pl-PL" dirty="0"/>
              <a:t>V roce 1936 odešel do Kodaně.</a:t>
            </a:r>
          </a:p>
          <a:p>
            <a:r>
              <a:rPr lang="cs-CZ" dirty="0"/>
              <a:t>V roce 1948 začal na pozvání Bohuslava Havránka pracovat </a:t>
            </a:r>
            <a:r>
              <a:rPr lang="cs-CZ" dirty="0">
                <a:solidFill>
                  <a:srgbClr val="FF0000"/>
                </a:solidFill>
              </a:rPr>
              <a:t>v ÚJČ.</a:t>
            </a:r>
          </a:p>
          <a:p>
            <a:r>
              <a:rPr lang="cs-CZ" dirty="0"/>
              <a:t>Na univerzitě se pak vlivem svých učitelů přikláněl k levicovým intelektuálům sdruženým kolem časopisu Index. Byl nadšený čtenář Jindřicha Šimona </a:t>
            </a:r>
            <a:r>
              <a:rPr lang="cs-CZ" dirty="0" err="1"/>
              <a:t>Baara</a:t>
            </a:r>
            <a:r>
              <a:rPr lang="cs-CZ" dirty="0"/>
              <a:t>, Jakuba Demla, Jaroslava </a:t>
            </a:r>
            <a:r>
              <a:rPr lang="cs-CZ" dirty="0" err="1"/>
              <a:t>Durycha</a:t>
            </a:r>
            <a:r>
              <a:rPr lang="cs-CZ" dirty="0"/>
              <a:t>, Jana Čarka atd.</a:t>
            </a:r>
          </a:p>
          <a:p>
            <a:r>
              <a:rPr lang="cs-CZ" dirty="0"/>
              <a:t>Byl velmi nemocný a postupem času neviděl. </a:t>
            </a:r>
          </a:p>
          <a:p>
            <a:r>
              <a:rPr lang="cs-CZ" dirty="0"/>
              <a:t>Přestože moravský patriot, je pohřben na Strašnickém hřbitově v Praze.</a:t>
            </a:r>
            <a:r>
              <a:rPr lang="cs-CZ" baseline="30000" dirty="0"/>
              <a:t> </a:t>
            </a:r>
            <a:r>
              <a:rPr lang="cs-CZ" dirty="0"/>
              <a:t> </a:t>
            </a:r>
          </a:p>
        </p:txBody>
      </p:sp>
    </p:spTree>
    <p:extLst>
      <p:ext uri="{BB962C8B-B14F-4D97-AF65-F5344CB8AC3E}">
        <p14:creationId xmlns:p14="http://schemas.microsoft.com/office/powerpoint/2010/main" val="17372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a:t>Po srpnu 1968 byl z funkce ředitele Ústavu pro jazyk český odvolán František Daneš, který byl tehdy hostujícím profesorem v Kolíně nad Rýnem, a Miloš Dokulil byl prezídiem Akademie vyzván, aby se ujal vedení ústavu. Nejprve to sice odmítl, ale pak na Havránkovo naléhání i naléhání jiných pracovníků ústavu prozatímní vedení ústavu přijal. </a:t>
            </a:r>
          </a:p>
          <a:p>
            <a:r>
              <a:rPr lang="cs-CZ" dirty="0"/>
              <a:t>Uvítal však, jak říkal, jako vysvobození, když ho ve funkci ředitele Ústavu vystřídal Karel Horálek.</a:t>
            </a:r>
          </a:p>
          <a:p>
            <a:r>
              <a:rPr lang="cs-CZ" dirty="0"/>
              <a:t>V době, kdy byly oslavovány Stalinovy stati o jazyce a jazykovědě, o nich Miloš Dokulil veřejně prohlásil, že pro jazykovědu neznamenají nic nového.</a:t>
            </a:r>
          </a:p>
        </p:txBody>
      </p:sp>
    </p:spTree>
    <p:extLst>
      <p:ext uri="{BB962C8B-B14F-4D97-AF65-F5344CB8AC3E}">
        <p14:creationId xmlns:p14="http://schemas.microsoft.com/office/powerpoint/2010/main" val="3381969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800" dirty="0"/>
              <a:t>Stať</a:t>
            </a:r>
            <a:r>
              <a:rPr lang="cs-CZ" dirty="0"/>
              <a:t> K povaze vztahu slova a pojmu, věty a myšlenky (1958)</a:t>
            </a:r>
          </a:p>
        </p:txBody>
      </p:sp>
      <p:sp>
        <p:nvSpPr>
          <p:cNvPr id="3" name="Zástupný symbol pro obsah 2"/>
          <p:cNvSpPr>
            <a:spLocks noGrp="1"/>
          </p:cNvSpPr>
          <p:nvPr>
            <p:ph idx="1"/>
          </p:nvPr>
        </p:nvSpPr>
        <p:spPr/>
        <p:txBody>
          <a:bodyPr>
            <a:normAutofit fontScale="92500" lnSpcReduction="10000"/>
          </a:bodyPr>
          <a:lstStyle/>
          <a:p>
            <a:r>
              <a:rPr lang="cs-CZ" dirty="0"/>
              <a:t>1958 </a:t>
            </a:r>
            <a:r>
              <a:rPr lang="cs-CZ" i="1" dirty="0"/>
              <a:t>K povaze vztahu slova a pojmu, věty a myšlenky </a:t>
            </a:r>
            <a:r>
              <a:rPr lang="cs-CZ" dirty="0"/>
              <a:t>(ve sb. O vědeckém poznání soudobých jazyků, Praha 1958, s. 108–112), </a:t>
            </a:r>
            <a:r>
              <a:rPr lang="cs-CZ" dirty="0">
                <a:solidFill>
                  <a:srgbClr val="FF0000"/>
                </a:solidFill>
              </a:rPr>
              <a:t>patří k průkopnickým pracím, na jejichž konci byla MČ. </a:t>
            </a:r>
          </a:p>
          <a:p>
            <a:r>
              <a:rPr lang="cs-CZ" dirty="0"/>
              <a:t>Dotýká se problematiky vztahů slovní zásoba – gramatika, gramatika – sémantika, </a:t>
            </a:r>
            <a:r>
              <a:rPr lang="cs-CZ" dirty="0" err="1"/>
              <a:t>langue</a:t>
            </a:r>
            <a:r>
              <a:rPr lang="cs-CZ" dirty="0"/>
              <a:t> – </a:t>
            </a:r>
            <a:r>
              <a:rPr lang="cs-CZ" dirty="0" err="1"/>
              <a:t>parole</a:t>
            </a:r>
            <a:r>
              <a:rPr lang="cs-CZ" dirty="0"/>
              <a:t>, jazyk – myšlení. </a:t>
            </a:r>
          </a:p>
          <a:p>
            <a:r>
              <a:rPr lang="cs-CZ" dirty="0"/>
              <a:t>Stať je založena polemicky: vychází z jistých závěrů F. Trávníčka, které se týkaly vztahu slova a pojmu, věty a myšlenky. Trávníček předpokládal paralelismus slovo – pojem, věta – myšlenka. </a:t>
            </a:r>
          </a:p>
          <a:p>
            <a:pPr marL="0" indent="0">
              <a:buNone/>
            </a:pPr>
            <a:r>
              <a:rPr lang="cs-CZ" dirty="0"/>
              <a:t>Věta= výraz myšlenky, tj. myšlení jako </a:t>
            </a:r>
            <a:r>
              <a:rPr lang="cs-CZ" i="1" dirty="0"/>
              <a:t>procesu</a:t>
            </a:r>
            <a:r>
              <a:rPr lang="cs-CZ" dirty="0"/>
              <a:t>. </a:t>
            </a:r>
          </a:p>
          <a:p>
            <a:pPr marL="0" indent="0">
              <a:buNone/>
            </a:pPr>
            <a:r>
              <a:rPr lang="cs-CZ" dirty="0"/>
              <a:t>Naproti tomu slovo=výraz pojmu jakožto </a:t>
            </a:r>
            <a:r>
              <a:rPr lang="cs-CZ" i="1" dirty="0"/>
              <a:t>výsledku myšlení</a:t>
            </a:r>
            <a:r>
              <a:rPr lang="cs-CZ" dirty="0"/>
              <a:t>, týkajícího se jednotlivých předmětů.</a:t>
            </a:r>
          </a:p>
        </p:txBody>
      </p:sp>
    </p:spTree>
    <p:extLst>
      <p:ext uri="{BB962C8B-B14F-4D97-AF65-F5344CB8AC3E}">
        <p14:creationId xmlns:p14="http://schemas.microsoft.com/office/powerpoint/2010/main" val="141362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r>
              <a:rPr lang="cs-CZ" dirty="0"/>
              <a:t>M. Dokulil tento paralelismus neodmítá, pouze ho </a:t>
            </a:r>
            <a:r>
              <a:rPr lang="cs-CZ" i="1" dirty="0"/>
              <a:t>relativizuje</a:t>
            </a:r>
            <a:r>
              <a:rPr lang="cs-CZ" dirty="0"/>
              <a:t> v tom smyslu, že </a:t>
            </a:r>
            <a:r>
              <a:rPr lang="cs-CZ" dirty="0">
                <a:solidFill>
                  <a:srgbClr val="FF0000"/>
                </a:solidFill>
              </a:rPr>
              <a:t>slovo označuje za obvyklý, </a:t>
            </a:r>
            <a:r>
              <a:rPr lang="cs-CZ" b="1" dirty="0">
                <a:solidFill>
                  <a:srgbClr val="FF0000"/>
                </a:solidFill>
              </a:rPr>
              <a:t>dominantní</a:t>
            </a:r>
            <a:r>
              <a:rPr lang="cs-CZ" dirty="0">
                <a:solidFill>
                  <a:srgbClr val="FF0000"/>
                </a:solidFill>
              </a:rPr>
              <a:t>, specifický prostředek vyjádření pojmu a větu za obvyklý, </a:t>
            </a:r>
            <a:r>
              <a:rPr lang="cs-CZ" b="1" dirty="0">
                <a:solidFill>
                  <a:srgbClr val="FF0000"/>
                </a:solidFill>
              </a:rPr>
              <a:t>dominantní</a:t>
            </a:r>
            <a:r>
              <a:rPr lang="cs-CZ" dirty="0">
                <a:solidFill>
                  <a:srgbClr val="FF0000"/>
                </a:solidFill>
              </a:rPr>
              <a:t>, specifický prostředek vyjádření myšlenky. Příčinou relativity</a:t>
            </a:r>
            <a:r>
              <a:rPr lang="cs-CZ" dirty="0"/>
              <a:t>, která způsobuje, že pojem může nalézt svůj výraz nejen ve slově, ale i v syntagmatu (větném i nevětném), stejně tak jako ve spojení více vět, a naproti tomu může slovo vyjadřovat „méně“ než pojem, nebo naopak celou myšlenku, je skutečnost, </a:t>
            </a:r>
            <a:r>
              <a:rPr lang="cs-CZ" dirty="0">
                <a:solidFill>
                  <a:srgbClr val="FF0000"/>
                </a:solidFill>
              </a:rPr>
              <a:t>že jak slovo, tak i věta jsou jazykové útvary vyčleněné na základě jejich formy, nikoli na základě funkce v jazykovém projevu.</a:t>
            </a:r>
          </a:p>
        </p:txBody>
      </p:sp>
    </p:spTree>
    <p:extLst>
      <p:ext uri="{BB962C8B-B14F-4D97-AF65-F5344CB8AC3E}">
        <p14:creationId xmlns:p14="http://schemas.microsoft.com/office/powerpoint/2010/main" val="788025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Pojmenování a výpověď</a:t>
            </a:r>
          </a:p>
        </p:txBody>
      </p:sp>
      <p:sp>
        <p:nvSpPr>
          <p:cNvPr id="3" name="Zástupný symbol pro obsah 2"/>
          <p:cNvSpPr>
            <a:spLocks noGrp="1"/>
          </p:cNvSpPr>
          <p:nvPr>
            <p:ph idx="1"/>
          </p:nvPr>
        </p:nvSpPr>
        <p:spPr/>
        <p:txBody>
          <a:bodyPr/>
          <a:lstStyle/>
          <a:p>
            <a:pPr marL="0" indent="0">
              <a:buNone/>
            </a:pPr>
            <a:endParaRPr lang="cs-CZ" dirty="0"/>
          </a:p>
          <a:p>
            <a:r>
              <a:rPr lang="cs-CZ" dirty="0"/>
              <a:t>Dokulil zavádí koncepty </a:t>
            </a:r>
            <a:r>
              <a:rPr lang="cs-CZ" b="1" dirty="0"/>
              <a:t>pojmenování</a:t>
            </a:r>
            <a:r>
              <a:rPr lang="cs-CZ" dirty="0"/>
              <a:t> a </a:t>
            </a:r>
            <a:r>
              <a:rPr lang="cs-CZ" b="1" dirty="0"/>
              <a:t>výpověď</a:t>
            </a:r>
            <a:r>
              <a:rPr lang="cs-CZ" dirty="0"/>
              <a:t>. Jde o systémové struktury vymezené svou </a:t>
            </a:r>
            <a:r>
              <a:rPr lang="cs-CZ" b="1" dirty="0"/>
              <a:t>funkcí </a:t>
            </a:r>
            <a:r>
              <a:rPr lang="cs-CZ" dirty="0"/>
              <a:t>v jazykovém projevu. </a:t>
            </a:r>
          </a:p>
          <a:p>
            <a:r>
              <a:rPr lang="cs-CZ" dirty="0"/>
              <a:t>Odkazuje se tu na </a:t>
            </a:r>
            <a:r>
              <a:rPr lang="cs-CZ" dirty="0" err="1"/>
              <a:t>Mathesiův</a:t>
            </a:r>
            <a:r>
              <a:rPr lang="cs-CZ" dirty="0"/>
              <a:t> akt pojmenovací a </a:t>
            </a:r>
            <a:r>
              <a:rPr lang="cs-CZ" dirty="0" err="1"/>
              <a:t>usouvztažňovací</a:t>
            </a:r>
            <a:r>
              <a:rPr lang="cs-CZ" dirty="0"/>
              <a:t>.</a:t>
            </a:r>
          </a:p>
          <a:p>
            <a:r>
              <a:rPr lang="cs-CZ" b="1" dirty="0"/>
              <a:t>Systém jazykových prostředků je vlastně výrazová paradigmatika forem, zatímco vše podstatné z hlediska funkčního se děje mimo tento systém, řekněme v teorii vyjadřování.</a:t>
            </a:r>
          </a:p>
        </p:txBody>
      </p:sp>
    </p:spTree>
    <p:extLst>
      <p:ext uri="{BB962C8B-B14F-4D97-AF65-F5344CB8AC3E}">
        <p14:creationId xmlns:p14="http://schemas.microsoft.com/office/powerpoint/2010/main" val="2479561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Na malé ploše jsou řešeny zásadní noetické, konceptuální i terminologické otázky. </a:t>
            </a:r>
          </a:p>
          <a:p>
            <a:r>
              <a:rPr lang="cs-CZ" dirty="0"/>
              <a:t>Dokulilova stať (viz výše)a Danešova stať </a:t>
            </a:r>
            <a:r>
              <a:rPr lang="cs-CZ" i="1" dirty="0"/>
              <a:t>K významové a mluvnické stavbě věty </a:t>
            </a:r>
            <a:r>
              <a:rPr lang="cs-CZ" dirty="0"/>
              <a:t>položily základy syntakticko-sémantického bádání v 60. a 70. letech u nás a vedly k lingvistickým postojům vyjádřených v MČ.  </a:t>
            </a:r>
          </a:p>
        </p:txBody>
      </p:sp>
    </p:spTree>
    <p:extLst>
      <p:ext uri="{BB962C8B-B14F-4D97-AF65-F5344CB8AC3E}">
        <p14:creationId xmlns:p14="http://schemas.microsoft.com/office/powerpoint/2010/main" val="2188148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Teorie onomaziologických kategorií</a:t>
            </a:r>
          </a:p>
        </p:txBody>
      </p:sp>
      <p:sp>
        <p:nvSpPr>
          <p:cNvPr id="3" name="Zástupný symbol pro obsah 2"/>
          <p:cNvSpPr>
            <a:spLocks noGrp="1"/>
          </p:cNvSpPr>
          <p:nvPr>
            <p:ph idx="1"/>
          </p:nvPr>
        </p:nvSpPr>
        <p:spPr/>
        <p:txBody>
          <a:bodyPr>
            <a:normAutofit fontScale="92500" lnSpcReduction="20000"/>
          </a:bodyPr>
          <a:lstStyle/>
          <a:p>
            <a:r>
              <a:rPr lang="cs-CZ" dirty="0"/>
              <a:t>Vyložená v monografii </a:t>
            </a:r>
            <a:r>
              <a:rPr lang="cs-CZ" i="1" dirty="0"/>
              <a:t>Teorie odvozování slov (Tvoření slov v češtině, </a:t>
            </a:r>
            <a:r>
              <a:rPr lang="cs-CZ" dirty="0"/>
              <a:t>I. Praha 1962), přeložena také do polštiny.</a:t>
            </a:r>
          </a:p>
          <a:p>
            <a:r>
              <a:rPr lang="cs-CZ" dirty="0"/>
              <a:t>Odtud vedla cesta k originální, dnes obecně přijímané </a:t>
            </a:r>
            <a:r>
              <a:rPr lang="cs-CZ" b="1" dirty="0"/>
              <a:t>teorii tvoření slov</a:t>
            </a:r>
            <a:r>
              <a:rPr lang="cs-CZ" dirty="0"/>
              <a:t>, která byla v 60. letech velkým týmovým úkolem, jenž byl nakonec prezentován v relativní úplnosti v prvním svazku MČ.</a:t>
            </a:r>
          </a:p>
          <a:p>
            <a:endParaRPr lang="cs-CZ" dirty="0"/>
          </a:p>
          <a:p>
            <a:pPr marL="0" indent="0">
              <a:buNone/>
            </a:pPr>
            <a:r>
              <a:rPr lang="cs-CZ" dirty="0">
                <a:solidFill>
                  <a:srgbClr val="FF0000"/>
                </a:solidFill>
              </a:rPr>
              <a:t>Hlavní práce – dvoudílná monografie o české slovotvorbě: </a:t>
            </a:r>
          </a:p>
          <a:p>
            <a:r>
              <a:rPr lang="cs-CZ" i="1" dirty="0"/>
              <a:t>Tvoření slov v češtině 1</a:t>
            </a:r>
            <a:r>
              <a:rPr lang="cs-CZ" dirty="0"/>
              <a:t> (</a:t>
            </a:r>
            <a:r>
              <a:rPr lang="cs-CZ" i="1" dirty="0"/>
              <a:t>Teorie odvozování slov</a:t>
            </a:r>
            <a:r>
              <a:rPr lang="cs-CZ" dirty="0"/>
              <a:t>), Praha 1962; spíše v rovině obecné lingvistiky  </a:t>
            </a:r>
          </a:p>
          <a:p>
            <a:r>
              <a:rPr lang="cs-CZ" i="1" dirty="0"/>
              <a:t>Tvoření slov v češtině 2</a:t>
            </a:r>
            <a:r>
              <a:rPr lang="cs-CZ" dirty="0"/>
              <a:t> (</a:t>
            </a:r>
            <a:r>
              <a:rPr lang="cs-CZ" i="1" dirty="0"/>
              <a:t>Odvozování podstatných jmen</a:t>
            </a:r>
            <a:r>
              <a:rPr lang="cs-CZ" dirty="0"/>
              <a:t>), Praha, 1967; praktická; podává slovotvorný rozbor téměř úplného materiálu současné spisovné češtiny</a:t>
            </a:r>
          </a:p>
          <a:p>
            <a:endParaRPr lang="cs-CZ" dirty="0"/>
          </a:p>
        </p:txBody>
      </p:sp>
    </p:spTree>
    <p:extLst>
      <p:ext uri="{BB962C8B-B14F-4D97-AF65-F5344CB8AC3E}">
        <p14:creationId xmlns:p14="http://schemas.microsoft.com/office/powerpoint/2010/main" val="1195692306"/>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1012</Words>
  <Application>Microsoft Office PowerPoint</Application>
  <PresentationFormat>Širokoúhlá obrazovka</PresentationFormat>
  <Paragraphs>49</Paragraphs>
  <Slides>13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Arial</vt:lpstr>
      <vt:lpstr>Calibri</vt:lpstr>
      <vt:lpstr>Calibri Light</vt:lpstr>
      <vt:lpstr>Motiv Office</vt:lpstr>
      <vt:lpstr>Miloš Dokulil</vt:lpstr>
      <vt:lpstr>Prezentace aplikace PowerPoint</vt:lpstr>
      <vt:lpstr>Prezentace aplikace PowerPoint</vt:lpstr>
      <vt:lpstr>Prezentace aplikace PowerPoint</vt:lpstr>
      <vt:lpstr>Stať K povaze vztahu slova a pojmu, věty a myšlenky (1958)</vt:lpstr>
      <vt:lpstr>Prezentace aplikace PowerPoint</vt:lpstr>
      <vt:lpstr>Pojmenování a výpověď</vt:lpstr>
      <vt:lpstr>Prezentace aplikace PowerPoint</vt:lpstr>
      <vt:lpstr>Teorie onomaziologických kategorií</vt:lpstr>
      <vt:lpstr>Onomaziologické kategorie</vt:lpstr>
      <vt:lpstr>Obsah, výraz, význam (Výbor z lingvistického díla Miloše Dokulila, I), 1997</vt:lpstr>
      <vt:lpstr>Vztah ke kodifikaci a češtině</vt:lpstr>
      <vt:lpstr>Dokulilovy termíny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Miloš Dokulil</dc:title>
  <dc:creator>Sonja</dc:creator>
  <cp:lastModifiedBy>Soňa Schneiderová</cp:lastModifiedBy>
  <cp:revision>15</cp:revision>
  <dcterms:created xsi:type="dcterms:W3CDTF">2017-11-07T16:23:29Z</dcterms:created>
  <dcterms:modified xsi:type="dcterms:W3CDTF">2025-04-08T07:25:05Z</dcterms:modified>
</cp:coreProperties>
</file>