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6" r:id="rId9"/>
    <p:sldId id="265" r:id="rId10"/>
    <p:sldId id="267" r:id="rId11"/>
    <p:sldId id="271" r:id="rId12"/>
    <p:sldId id="270" r:id="rId13"/>
    <p:sldId id="269" r:id="rId14"/>
    <p:sldId id="272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B3EF-97F3-4D75-ABCC-CE9130FDC48C}" type="datetimeFigureOut">
              <a:rPr lang="cs-CZ" smtClean="0"/>
              <a:pPr/>
              <a:t>29.04.2025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4F149-8976-4E01-876A-B3354D9123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1998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B3EF-97F3-4D75-ABCC-CE9130FDC48C}" type="datetimeFigureOut">
              <a:rPr lang="cs-CZ" smtClean="0"/>
              <a:pPr/>
              <a:t>29.04.2025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4F149-8976-4E01-876A-B3354D9123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3885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B3EF-97F3-4D75-ABCC-CE9130FDC48C}" type="datetimeFigureOut">
              <a:rPr lang="cs-CZ" smtClean="0"/>
              <a:pPr/>
              <a:t>29.04.2025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4F149-8976-4E01-876A-B3354D9123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0620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B3EF-97F3-4D75-ABCC-CE9130FDC48C}" type="datetimeFigureOut">
              <a:rPr lang="cs-CZ" smtClean="0"/>
              <a:pPr/>
              <a:t>29.04.2025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4F149-8976-4E01-876A-B3354D9123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90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B3EF-97F3-4D75-ABCC-CE9130FDC48C}" type="datetimeFigureOut">
              <a:rPr lang="cs-CZ" smtClean="0"/>
              <a:pPr/>
              <a:t>29.04.2025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4F149-8976-4E01-876A-B3354D9123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659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B3EF-97F3-4D75-ABCC-CE9130FDC48C}" type="datetimeFigureOut">
              <a:rPr lang="cs-CZ" smtClean="0"/>
              <a:pPr/>
              <a:t>29.04.2025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4F149-8976-4E01-876A-B3354D9123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6205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B3EF-97F3-4D75-ABCC-CE9130FDC48C}" type="datetimeFigureOut">
              <a:rPr lang="cs-CZ" smtClean="0"/>
              <a:pPr/>
              <a:t>29.04.2025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4F149-8976-4E01-876A-B3354D9123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430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B3EF-97F3-4D75-ABCC-CE9130FDC48C}" type="datetimeFigureOut">
              <a:rPr lang="cs-CZ" smtClean="0"/>
              <a:pPr/>
              <a:t>29.04.2025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4F149-8976-4E01-876A-B3354D9123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906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B3EF-97F3-4D75-ABCC-CE9130FDC48C}" type="datetimeFigureOut">
              <a:rPr lang="cs-CZ" smtClean="0"/>
              <a:pPr/>
              <a:t>29.04.2025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4F149-8976-4E01-876A-B3354D9123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5316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B3EF-97F3-4D75-ABCC-CE9130FDC48C}" type="datetimeFigureOut">
              <a:rPr lang="cs-CZ" smtClean="0"/>
              <a:pPr/>
              <a:t>29.04.2025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4F149-8976-4E01-876A-B3354D9123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362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B3EF-97F3-4D75-ABCC-CE9130FDC48C}" type="datetimeFigureOut">
              <a:rPr lang="cs-CZ" smtClean="0"/>
              <a:pPr/>
              <a:t>29.04.2025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4F149-8976-4E01-876A-B3354D9123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402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3B3EF-97F3-4D75-ABCC-CE9130FDC48C}" type="datetimeFigureOut">
              <a:rPr lang="cs-CZ" smtClean="0"/>
              <a:pPr/>
              <a:t>29.04.2025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4F149-8976-4E01-876A-B3354D9123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43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Miroslav Komárek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/>
          <a:lstStyle/>
          <a:p>
            <a:r>
              <a:rPr lang="cs-CZ" dirty="0" smtClean="0"/>
              <a:t>1924–2013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149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přičemž u každého z nich dominuje jiný klasifikační rys. V </a:t>
            </a:r>
            <a:r>
              <a:rPr lang="cs-CZ" dirty="0" smtClean="0">
                <a:effectLst/>
              </a:rPr>
              <a:t>české</a:t>
            </a:r>
            <a:r>
              <a:rPr lang="cs-CZ" dirty="0" smtClean="0"/>
              <a:t> funkčně strukturalistické morfologii se projevuje snaha realizovaná např. v MČ 2 (1986), aby celkově vystoupilo do popředí kritérium druhé; pak je účelné rozlišovat </a:t>
            </a:r>
            <a:r>
              <a:rPr lang="cs-CZ" b="1" dirty="0" smtClean="0">
                <a:solidFill>
                  <a:srgbClr val="FF0000"/>
                </a:solidFill>
              </a:rPr>
              <a:t>slovní druhy</a:t>
            </a:r>
            <a:endParaRPr lang="cs-CZ" b="1" dirty="0" smtClean="0">
              <a:solidFill>
                <a:srgbClr val="FF0000"/>
              </a:solidFill>
            </a:endParaRPr>
          </a:p>
          <a:p>
            <a:r>
              <a:rPr lang="cs-CZ" dirty="0" smtClean="0"/>
              <a:t>(1) </a:t>
            </a:r>
            <a:r>
              <a:rPr lang="cs-CZ" i="1" dirty="0" smtClean="0"/>
              <a:t> </a:t>
            </a:r>
            <a:r>
              <a:rPr lang="cs-CZ" b="1" i="1" dirty="0" smtClean="0">
                <a:solidFill>
                  <a:srgbClr val="FF0000"/>
                </a:solidFill>
              </a:rPr>
              <a:t>základní</a:t>
            </a:r>
            <a:r>
              <a:rPr lang="cs-CZ" dirty="0" smtClean="0"/>
              <a:t>: substantiva, adjektiva, verba, adverbia, </a:t>
            </a:r>
            <a:endParaRPr lang="cs-CZ" dirty="0" smtClean="0"/>
          </a:p>
          <a:p>
            <a:r>
              <a:rPr lang="cs-CZ" dirty="0" smtClean="0"/>
              <a:t>(</a:t>
            </a:r>
            <a:r>
              <a:rPr lang="cs-CZ" dirty="0" smtClean="0"/>
              <a:t>2) </a:t>
            </a:r>
            <a:r>
              <a:rPr lang="cs-CZ" b="1" dirty="0" smtClean="0">
                <a:solidFill>
                  <a:srgbClr val="FF0000"/>
                </a:solidFill>
              </a:rPr>
              <a:t>nezákladní</a:t>
            </a:r>
            <a:r>
              <a:rPr lang="cs-CZ" dirty="0" smtClean="0"/>
              <a:t>, a to (2.1) </a:t>
            </a:r>
            <a:r>
              <a:rPr lang="cs-CZ" b="1" i="1" dirty="0" err="1" smtClean="0">
                <a:effectLst/>
              </a:rPr>
              <a:t>s.d</a:t>
            </a:r>
            <a:r>
              <a:rPr lang="cs-CZ" b="1" i="1" dirty="0" smtClean="0">
                <a:effectLst/>
              </a:rPr>
              <a:t>. nástavbové</a:t>
            </a:r>
            <a:r>
              <a:rPr lang="cs-CZ" dirty="0" smtClean="0"/>
              <a:t>: </a:t>
            </a:r>
            <a:r>
              <a:rPr lang="cs-CZ" dirty="0" err="1" smtClean="0"/>
              <a:t>pronomina</a:t>
            </a:r>
            <a:r>
              <a:rPr lang="cs-CZ" dirty="0" smtClean="0"/>
              <a:t>, </a:t>
            </a:r>
            <a:r>
              <a:rPr lang="cs-CZ" dirty="0" err="1" smtClean="0"/>
              <a:t>numerália</a:t>
            </a:r>
            <a:r>
              <a:rPr lang="cs-CZ" dirty="0" smtClean="0"/>
              <a:t>, (2.2) citoslovce, (2.3) tzv. </a:t>
            </a:r>
            <a:r>
              <a:rPr lang="cs-CZ" b="1" i="1" dirty="0" err="1" smtClean="0">
                <a:effectLst/>
              </a:rPr>
              <a:t>s.d</a:t>
            </a:r>
            <a:r>
              <a:rPr lang="cs-CZ" b="1" i="1" dirty="0" smtClean="0">
                <a:effectLst/>
              </a:rPr>
              <a:t>. nesamostatné</a:t>
            </a:r>
            <a:r>
              <a:rPr lang="cs-CZ" dirty="0" smtClean="0"/>
              <a:t>: prepozice, konjunkce, partikule.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713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Prefixace a </a:t>
            </a:r>
            <a:r>
              <a:rPr lang="cs-CZ" dirty="0" smtClean="0">
                <a:solidFill>
                  <a:srgbClr val="FF0000"/>
                </a:solidFill>
              </a:rPr>
              <a:t>slovesný vid </a:t>
            </a:r>
            <a:r>
              <a:rPr lang="cs-CZ" dirty="0" smtClean="0"/>
              <a:t>(K prefixům prostě vidovým a subsumpci). </a:t>
            </a:r>
            <a:r>
              <a:rPr lang="cs-CZ" i="1" dirty="0" smtClean="0"/>
              <a:t>Slovo a slovesnost </a:t>
            </a:r>
            <a:r>
              <a:rPr lang="cs-CZ" dirty="0" smtClean="0"/>
              <a:t>45, 1984, s. 257–267.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762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/>
              <a:t>Dějiny českého jazyka</a:t>
            </a:r>
            <a:r>
              <a:rPr lang="cs-CZ" dirty="0" smtClean="0"/>
              <a:t>. Host 2012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Kniha Dějiny českého jazyka obsahuje Komárkovy práce, které byly publikovány zatím v užším okruhu jako učebnice nebo skripta: přehled tzv. vnějších dějin češtiny, napsaný koncem 60. let pro knižní řadu Československá vlastivěda (její vydání bylo za normalizace zastaveno) a zveřejněný v učebnici češtiny pro slovenské vysoké školy, a dále příručky Nástin fonologického vývoje českého jazyka (1982) a Nástin morfologického vývoje českého jazyka (1981). Od doby svého vzniku jsou stále vyhledávány a citovány. Podrobněji se tu popisuje vývoj češtiny ve 13. až 15. století, ale sledují se i jeho důsledky pro současný spisovný jazyk i pro česká a moravská nářečí.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374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499" y="2602662"/>
            <a:ext cx="15049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7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K vydání připravil např. </a:t>
            </a:r>
            <a:r>
              <a:rPr lang="cs-CZ" dirty="0" err="1" smtClean="0"/>
              <a:t>Durdíkovu</a:t>
            </a:r>
            <a:r>
              <a:rPr lang="cs-CZ" dirty="0" smtClean="0"/>
              <a:t> Kalilogii (Kalilogie čili O výslovnosti, 1873, první zásady výslovnosti), byl </a:t>
            </a:r>
            <a:r>
              <a:rPr lang="cs-CZ" dirty="0"/>
              <a:t>editorem </a:t>
            </a:r>
            <a:r>
              <a:rPr lang="cs-CZ" dirty="0" smtClean="0"/>
              <a:t>autorů</a:t>
            </a:r>
            <a:r>
              <a:rPr lang="cs-CZ" dirty="0"/>
              <a:t>, jako např. F. X. Šalda, J. Mahen nebo V. K. </a:t>
            </a:r>
            <a:r>
              <a:rPr lang="cs-CZ" dirty="0" smtClean="0"/>
              <a:t>Klicpera; přeložil z němčiny román atd. </a:t>
            </a:r>
          </a:p>
          <a:p>
            <a:r>
              <a:rPr lang="cs-CZ" dirty="0" smtClean="0"/>
              <a:t>Kalilogie  = nauka o dokonalém přednesu</a:t>
            </a:r>
          </a:p>
          <a:p>
            <a:r>
              <a:rPr lang="cs-CZ" dirty="0" smtClean="0"/>
              <a:t>Josef Durdík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280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Maturoval v r. 1943 na gymnáziu v Olomouci a do konce druhé světové války byl totálně nasazen jako pomocný dělník. Po osvobození se zapsal na filozofickou fakultu Karlovy univerzity, kde studoval obor čeština a ruština.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150" y="3108369"/>
            <a:ext cx="31750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91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V průběhu studia i po něm na něj působili </a:t>
            </a:r>
            <a:r>
              <a:rPr lang="cs-CZ" dirty="0" smtClean="0"/>
              <a:t>akademik B. Havránek, </a:t>
            </a:r>
            <a:r>
              <a:rPr lang="cs-CZ" dirty="0" err="1" smtClean="0"/>
              <a:t>Vl</a:t>
            </a:r>
            <a:r>
              <a:rPr lang="cs-CZ" dirty="0" smtClean="0"/>
              <a:t>. Šmilauer, z literárních vědců J. Mukařovský a O. Králík. </a:t>
            </a:r>
          </a:p>
          <a:p>
            <a:r>
              <a:rPr lang="cs-CZ" dirty="0" smtClean="0"/>
              <a:t>Později, v novodobé historii, člen PLK. </a:t>
            </a:r>
          </a:p>
          <a:p>
            <a:r>
              <a:rPr lang="cs-CZ" dirty="0" smtClean="0"/>
              <a:t>Po r. 1945 činnost „kroužku“ probíhala, ale pozvolna. </a:t>
            </a: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 smtClean="0"/>
              <a:t>r. 1952 došlo k nahrazení Pražského lingvistického kroužku Jazykovědným sdružením při ČSAV. Prvním předsedou se stal B. Havránek.</a:t>
            </a:r>
          </a:p>
          <a:p>
            <a:r>
              <a:rPr lang="cs-CZ" dirty="0" smtClean="0"/>
              <a:t>Činnost Pražského lingvistického kroužku byla obnovena 15. 2. 1990 a je rozvíjena dodnes</a:t>
            </a:r>
            <a:r>
              <a:rPr lang="cs-CZ" dirty="0" smtClean="0"/>
              <a:t>. M. Komárek byl stále členem. 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586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5169" y="1838504"/>
            <a:ext cx="10515600" cy="4351338"/>
          </a:xfrm>
        </p:spPr>
        <p:txBody>
          <a:bodyPr/>
          <a:lstStyle/>
          <a:p>
            <a:r>
              <a:rPr lang="cs-CZ" dirty="0" smtClean="0"/>
              <a:t>Zajímal ho historický vývoj českého jazyka, zejména fonologie a morfematická stavba: </a:t>
            </a:r>
          </a:p>
          <a:p>
            <a:r>
              <a:rPr lang="cs-CZ" i="1" dirty="0" smtClean="0"/>
              <a:t>Historická </a:t>
            </a:r>
            <a:r>
              <a:rPr lang="cs-CZ" i="1" dirty="0"/>
              <a:t>mluvnice česká</a:t>
            </a:r>
            <a:r>
              <a:rPr lang="cs-CZ" dirty="0"/>
              <a:t>. I. díl (Hláskosloví</a:t>
            </a:r>
            <a:r>
              <a:rPr lang="cs-CZ" dirty="0" smtClean="0"/>
              <a:t>). </a:t>
            </a:r>
            <a:r>
              <a:rPr lang="cs-CZ" dirty="0"/>
              <a:t>Praha, SPN, 1958, 177 s.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Tato práce je považována za jedno z nejlepších zpracování hláskoslovného vývoje jazyka v oboru celé slavistiky.</a:t>
            </a:r>
          </a:p>
          <a:p>
            <a:r>
              <a:rPr lang="cs-CZ" i="1" dirty="0"/>
              <a:t>Nástin morfologického vývoje českého </a:t>
            </a:r>
            <a:r>
              <a:rPr lang="cs-CZ" i="1" dirty="0" smtClean="0"/>
              <a:t>jazyka</a:t>
            </a:r>
            <a:r>
              <a:rPr lang="cs-CZ" dirty="0" smtClean="0"/>
              <a:t>. Praha</a:t>
            </a:r>
            <a:r>
              <a:rPr lang="cs-CZ" dirty="0"/>
              <a:t>, SPN, 1976, 169 </a:t>
            </a:r>
            <a:r>
              <a:rPr lang="cs-CZ" dirty="0" smtClean="0"/>
              <a:t>s.</a:t>
            </a:r>
          </a:p>
          <a:p>
            <a:r>
              <a:rPr lang="cs-CZ" i="1" dirty="0"/>
              <a:t>Nástin fonologického vývoje českého </a:t>
            </a:r>
            <a:r>
              <a:rPr lang="cs-CZ" i="1" dirty="0" smtClean="0"/>
              <a:t>jazyka</a:t>
            </a:r>
            <a:r>
              <a:rPr lang="cs-CZ" dirty="0" smtClean="0"/>
              <a:t>. </a:t>
            </a:r>
            <a:r>
              <a:rPr lang="cs-CZ" dirty="0"/>
              <a:t>Praha, SPN, 1982, 193 s.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16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 odkazem Jana Gebauera souvisí rozsáhlá studie </a:t>
            </a:r>
            <a:r>
              <a:rPr lang="cs-CZ" i="1" dirty="0" smtClean="0"/>
              <a:t>Jazykovědná problematika Rukopisu královédvorského a zelenohorského </a:t>
            </a:r>
            <a:r>
              <a:rPr lang="cs-CZ" dirty="0" smtClean="0"/>
              <a:t>(Sborník Národního muzea, řada C, Praha 1969, s. 197—274), v níž posoudil z hlediska dnešní jazykovědné situace argumenty proti pravosti Rukopisu.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523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Slovní druhy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Jeho názory na slovní druhy byly v letech 1955—1958 impulzem k živé diskusi.</a:t>
            </a:r>
          </a:p>
          <a:p>
            <a:r>
              <a:rPr lang="cs-CZ" dirty="0"/>
              <a:t>D</a:t>
            </a:r>
            <a:r>
              <a:rPr lang="cs-CZ" dirty="0" smtClean="0"/>
              <a:t>o značné míry ovlivnily koncepci morfologie v akademické mluvnici (Miroslav Komárek je také jedním z autorů a redaktorů svazku věnovaného morfologii). </a:t>
            </a:r>
          </a:p>
          <a:p>
            <a:r>
              <a:rPr lang="cs-CZ" i="1" dirty="0"/>
              <a:t>Mluvnice češtiny </a:t>
            </a:r>
            <a:r>
              <a:rPr lang="cs-CZ" dirty="0"/>
              <a:t>2 (Tvarosloví</a:t>
            </a:r>
            <a:r>
              <a:rPr lang="cs-CZ" dirty="0" smtClean="0"/>
              <a:t>).Praha</a:t>
            </a:r>
            <a:r>
              <a:rPr lang="cs-CZ" dirty="0"/>
              <a:t>, Academia, 1986, 536 s</a:t>
            </a:r>
            <a:r>
              <a:rPr lang="cs-CZ" dirty="0" smtClean="0"/>
              <a:t>.</a:t>
            </a:r>
          </a:p>
          <a:p>
            <a:r>
              <a:rPr lang="cs-CZ" i="1" dirty="0">
                <a:solidFill>
                  <a:srgbClr val="FF0000"/>
                </a:solidFill>
              </a:rPr>
              <a:t>Příspěvky k české </a:t>
            </a:r>
            <a:r>
              <a:rPr lang="cs-CZ" i="1" dirty="0" smtClean="0">
                <a:solidFill>
                  <a:srgbClr val="FF0000"/>
                </a:solidFill>
              </a:rPr>
              <a:t>morfologii</a:t>
            </a:r>
            <a:r>
              <a:rPr lang="cs-CZ" dirty="0" smtClean="0">
                <a:solidFill>
                  <a:srgbClr val="FF0000"/>
                </a:solidFill>
              </a:rPr>
              <a:t>. </a:t>
            </a:r>
            <a:r>
              <a:rPr lang="cs-CZ" dirty="0">
                <a:solidFill>
                  <a:srgbClr val="FF0000"/>
                </a:solidFill>
              </a:rPr>
              <a:t>Praha, SPN, 1978, 152 s</a:t>
            </a:r>
            <a:r>
              <a:rPr lang="cs-CZ" dirty="0" smtClean="0">
                <a:solidFill>
                  <a:srgbClr val="FF0000"/>
                </a:solidFill>
              </a:rPr>
              <a:t>. </a:t>
            </a:r>
            <a:r>
              <a:rPr lang="cs-CZ" dirty="0" smtClean="0"/>
              <a:t>(2. doplněné vydání z r. 2006 bylo vyprodáno) 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052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Příspěvky k české morfologii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Soubor čtyř samostatných, ale vnitřně navzájem spjatých kapitol: </a:t>
            </a:r>
          </a:p>
          <a:p>
            <a:r>
              <a:rPr lang="cs-CZ" dirty="0" smtClean="0"/>
              <a:t>Systém autosémantických slovních druhů v češtině </a:t>
            </a:r>
          </a:p>
          <a:p>
            <a:r>
              <a:rPr lang="cs-CZ" dirty="0" smtClean="0"/>
              <a:t>K základním pojmům formální morfologie a morfonologie </a:t>
            </a:r>
          </a:p>
          <a:p>
            <a:r>
              <a:rPr lang="cs-CZ" dirty="0" smtClean="0"/>
              <a:t>Formační pravidla české konjugace </a:t>
            </a:r>
          </a:p>
          <a:p>
            <a:r>
              <a:rPr lang="cs-CZ" dirty="0" smtClean="0"/>
              <a:t>Stavba tvarů adjektivní a pronominální flexe v spisovné češtině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884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Morfologie je stále pokládána za teorii slovních druhů a popis „paradigmat“ jednotlivých deklinačních a konjugačních tříd („vzorů“).</a:t>
            </a:r>
          </a:p>
          <a:p>
            <a:r>
              <a:rPr lang="cs-CZ" dirty="0" smtClean="0"/>
              <a:t>Zcela výjimečnou pozici v oblasti bádání české morfologie zaujímá jen </a:t>
            </a:r>
            <a:r>
              <a:rPr lang="cs-CZ" dirty="0" smtClean="0">
                <a:solidFill>
                  <a:srgbClr val="FF0000"/>
                </a:solidFill>
              </a:rPr>
              <a:t>Komárkova koncepce formální morfologie. Má světový význam</a:t>
            </a:r>
            <a:r>
              <a:rPr lang="cs-CZ" dirty="0" smtClean="0"/>
              <a:t>, ale není doceněna, protože je psána česky. </a:t>
            </a:r>
          </a:p>
          <a:p>
            <a:r>
              <a:rPr lang="cs-CZ" dirty="0" smtClean="0"/>
              <a:t>Nebyla použita pro analýzu morfologicky chudé angličtiny, nýbrž morfologicky bohaté češtiny. </a:t>
            </a:r>
          </a:p>
          <a:p>
            <a:r>
              <a:rPr lang="cs-CZ" dirty="0" smtClean="0"/>
              <a:t>Byla představená na analýze č. konjugace (a v obrysech na deklinaci zájmen a adjektiv); </a:t>
            </a:r>
            <a:r>
              <a:rPr lang="cs-CZ" dirty="0" smtClean="0">
                <a:solidFill>
                  <a:srgbClr val="FF0000"/>
                </a:solidFill>
              </a:rPr>
              <a:t>je teorií </a:t>
            </a:r>
            <a:r>
              <a:rPr lang="cs-CZ" dirty="0" err="1" smtClean="0">
                <a:solidFill>
                  <a:srgbClr val="FF0000"/>
                </a:solidFill>
              </a:rPr>
              <a:t>generativistickou</a:t>
            </a:r>
            <a:r>
              <a:rPr lang="cs-CZ" dirty="0" smtClean="0"/>
              <a:t>; M. Komárek tu chápe </a:t>
            </a:r>
            <a:r>
              <a:rPr lang="cs-CZ" dirty="0" smtClean="0">
                <a:solidFill>
                  <a:srgbClr val="FF0000"/>
                </a:solidFill>
              </a:rPr>
              <a:t>morfologii jako soubor pravidel a posloupnost operací</a:t>
            </a:r>
            <a:r>
              <a:rPr lang="cs-CZ" dirty="0" smtClean="0"/>
              <a:t>, jejichž aplikací jsou derivovány morfologické tvary sloves.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151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Klasifikace slovních druhů je založena na třech kritériích: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dirty="0" smtClean="0"/>
              <a:t>Plnovýznamové, neplnovýznamové</a:t>
            </a:r>
          </a:p>
          <a:p>
            <a:pPr marL="514350" indent="-514350">
              <a:buAutoNum type="arabicPeriod"/>
            </a:pPr>
            <a:r>
              <a:rPr lang="cs-CZ" dirty="0" smtClean="0"/>
              <a:t>Ohebné, neohebné.</a:t>
            </a:r>
          </a:p>
          <a:p>
            <a:pPr marL="514350" indent="-514350">
              <a:buAutoNum type="arabicPeriod"/>
            </a:pPr>
            <a:r>
              <a:rPr lang="cs-CZ" dirty="0" smtClean="0">
                <a:solidFill>
                  <a:srgbClr val="FF0000"/>
                </a:solidFill>
              </a:rPr>
              <a:t>Vlastnosti syntaktické. 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63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817</Words>
  <Application>Microsoft Office PowerPoint</Application>
  <PresentationFormat>Širokoúhlá obrazovka</PresentationFormat>
  <Paragraphs>44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Motiv Office</vt:lpstr>
      <vt:lpstr>Miroslav Komárek</vt:lpstr>
      <vt:lpstr>Prezentace aplikace PowerPoint</vt:lpstr>
      <vt:lpstr>Prezentace aplikace PowerPoint</vt:lpstr>
      <vt:lpstr>Prezentace aplikace PowerPoint</vt:lpstr>
      <vt:lpstr>Prezentace aplikace PowerPoint</vt:lpstr>
      <vt:lpstr>Slovní druhy</vt:lpstr>
      <vt:lpstr>Příspěvky k české morfologii</vt:lpstr>
      <vt:lpstr>Prezentace aplikace PowerPoint</vt:lpstr>
      <vt:lpstr>Klasifikace slovních druhů je založena na třech kritériích:</vt:lpstr>
      <vt:lpstr>Prezentace aplikace PowerPoint</vt:lpstr>
      <vt:lpstr>Prezentace aplikace PowerPoint</vt:lpstr>
      <vt:lpstr>Dějiny českého jazyka. Host 2012</vt:lpstr>
      <vt:lpstr>Prezentace aplikace PowerPoint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Miroslav Komárek</dc:title>
  <dc:creator>Sonja</dc:creator>
  <cp:lastModifiedBy>h6</cp:lastModifiedBy>
  <cp:revision>13</cp:revision>
  <dcterms:created xsi:type="dcterms:W3CDTF">2017-10-28T16:05:03Z</dcterms:created>
  <dcterms:modified xsi:type="dcterms:W3CDTF">2025-04-29T07:13:05Z</dcterms:modified>
</cp:coreProperties>
</file>