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  <p:sldMasterId id="2147483809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73" r:id="rId15"/>
    <p:sldId id="274" r:id="rId16"/>
    <p:sldId id="275" r:id="rId17"/>
    <p:sldId id="268" r:id="rId18"/>
    <p:sldId id="269" r:id="rId19"/>
    <p:sldId id="276" r:id="rId20"/>
    <p:sldId id="278" r:id="rId21"/>
    <p:sldId id="279" r:id="rId22"/>
    <p:sldId id="270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59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7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3DCD-40CF-447A-A922-C65E90239933}" type="datetimeFigureOut">
              <a:rPr lang="cs-CZ" smtClean="0"/>
              <a:t>22. 10. 2019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588E-C4D1-40FC-87AC-4216114A52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23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3DCD-40CF-447A-A922-C65E90239933}" type="datetimeFigureOut">
              <a:rPr lang="cs-CZ" smtClean="0"/>
              <a:t>22. 10. 2019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588E-C4D1-40FC-87AC-4216114A52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48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3DCD-40CF-447A-A922-C65E90239933}" type="datetimeFigureOut">
              <a:rPr lang="cs-CZ" smtClean="0"/>
              <a:t>22. 10. 2019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588E-C4D1-40FC-87AC-4216114A52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449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3DCD-40CF-447A-A922-C65E90239933}" type="datetimeFigureOut">
              <a:rPr lang="cs-CZ" smtClean="0"/>
              <a:t>22. 10. 2019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1C73588E-C4D1-40FC-87AC-4216114A52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642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3DCD-40CF-447A-A922-C65E90239933}" type="datetimeFigureOut">
              <a:rPr lang="cs-CZ" smtClean="0"/>
              <a:t>22. 10. 2019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588E-C4D1-40FC-87AC-4216114A52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343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8413DCD-40CF-447A-A922-C65E90239933}" type="datetimeFigureOut">
              <a:rPr lang="cs-CZ" smtClean="0"/>
              <a:t>22. 10. 2019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1C73588E-C4D1-40FC-87AC-4216114A52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561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3DCD-40CF-447A-A922-C65E90239933}" type="datetimeFigureOut">
              <a:rPr lang="cs-CZ" smtClean="0"/>
              <a:t>22. 10. 2019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588E-C4D1-40FC-87AC-4216114A52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06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3DCD-40CF-447A-A922-C65E90239933}" type="datetimeFigureOut">
              <a:rPr lang="cs-CZ" smtClean="0"/>
              <a:t>22. 10. 2019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588E-C4D1-40FC-87AC-4216114A52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425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8413DCD-40CF-447A-A922-C65E90239933}" type="datetimeFigureOut">
              <a:rPr lang="cs-CZ" smtClean="0"/>
              <a:t>22. 10. 2019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588E-C4D1-40FC-87AC-4216114A52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903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3DCD-40CF-447A-A922-C65E90239933}" type="datetimeFigureOut">
              <a:rPr lang="cs-CZ" smtClean="0"/>
              <a:t>22. 10. 2019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588E-C4D1-40FC-87AC-4216114A52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573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3DCD-40CF-447A-A922-C65E90239933}" type="datetimeFigureOut">
              <a:rPr lang="cs-CZ" smtClean="0"/>
              <a:t>22. 10. 2019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588E-C4D1-40FC-87AC-4216114A52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81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3DCD-40CF-447A-A922-C65E90239933}" type="datetimeFigureOut">
              <a:rPr lang="cs-CZ" smtClean="0"/>
              <a:t>22. 10. 2019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588E-C4D1-40FC-87AC-4216114A52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989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3DCD-40CF-447A-A922-C65E90239933}" type="datetimeFigureOut">
              <a:rPr lang="cs-CZ" smtClean="0"/>
              <a:t>22. 10. 2019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588E-C4D1-40FC-87AC-4216114A52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01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3DCD-40CF-447A-A922-C65E90239933}" type="datetimeFigureOut">
              <a:rPr lang="cs-CZ" smtClean="0"/>
              <a:t>22. 10. 2019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588E-C4D1-40FC-87AC-4216114A52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787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3DCD-40CF-447A-A922-C65E90239933}" type="datetimeFigureOut">
              <a:rPr lang="cs-CZ" smtClean="0"/>
              <a:t>22. 10. 2019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588E-C4D1-40FC-87AC-4216114A52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43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3DCD-40CF-447A-A922-C65E90239933}" type="datetimeFigureOut">
              <a:rPr lang="cs-CZ" smtClean="0"/>
              <a:t>22. 10. 2019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588E-C4D1-40FC-87AC-4216114A52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29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3DCD-40CF-447A-A922-C65E90239933}" type="datetimeFigureOut">
              <a:rPr lang="cs-CZ" smtClean="0"/>
              <a:t>22. 10. 2019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588E-C4D1-40FC-87AC-4216114A52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13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3DCD-40CF-447A-A922-C65E90239933}" type="datetimeFigureOut">
              <a:rPr lang="cs-CZ" smtClean="0"/>
              <a:t>22. 10. 2019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588E-C4D1-40FC-87AC-4216114A528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89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3DCD-40CF-447A-A922-C65E90239933}" type="datetimeFigureOut">
              <a:rPr lang="cs-CZ" smtClean="0"/>
              <a:t>22. 10. 2019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588E-C4D1-40FC-87AC-4216114A5289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0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3DCD-40CF-447A-A922-C65E90239933}" type="datetimeFigureOut">
              <a:rPr lang="cs-CZ" smtClean="0"/>
              <a:t>22. 10. 2019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588E-C4D1-40FC-87AC-4216114A52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97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3DCD-40CF-447A-A922-C65E90239933}" type="datetimeFigureOut">
              <a:rPr lang="cs-CZ" smtClean="0"/>
              <a:t>22. 10. 2019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588E-C4D1-40FC-87AC-4216114A52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24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3DCD-40CF-447A-A922-C65E90239933}" type="datetimeFigureOut">
              <a:rPr lang="cs-CZ" smtClean="0"/>
              <a:t>22. 10. 2019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588E-C4D1-40FC-87AC-4216114A52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1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8413DCD-40CF-447A-A922-C65E90239933}" type="datetimeFigureOut">
              <a:rPr lang="cs-CZ" smtClean="0"/>
              <a:t>22. 10. 2019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3588E-C4D1-40FC-87AC-4216114A52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52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8413DCD-40CF-447A-A922-C65E90239933}" type="datetimeFigureOut">
              <a:rPr lang="cs-CZ" smtClean="0"/>
              <a:t>22. 10. 2019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C73588E-C4D1-40FC-87AC-4216114A52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19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ZqMIUoeubLI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JkjD1AiavcU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iaoBLxSElJ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-XKjgCugrT0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TYPOLOGIE DIVADLA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Druhy divadla a divadelní žánry</a:t>
            </a:r>
          </a:p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1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6605"/>
            <a:ext cx="8229600" cy="694123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MUZIKÁL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muzikál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zkrácení anglického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musical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comedy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 1. pol. 20. st.)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revue s humoristickými a pěveckými čísly, mnohdy chyběl souvislý děj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syntetický žánr →  spojuje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herectví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hudbu, zpěv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tanec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vznikl v USA v New Yorku na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Brodwayi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různorodé kořeny (z operety, singspielu, revue...) </a:t>
            </a:r>
          </a:p>
          <a:p>
            <a:pPr lvl="1">
              <a:spcBef>
                <a:spcPts val="0"/>
              </a:spcBef>
            </a:pP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hudebně ovlivňován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jazzem, klasickou hudbou, rockem a pop music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počátky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- 1927: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Loď komediantů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(Show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Boat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→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Jerome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Kern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40. do 60. let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zlatá éra muzikálu na Broadwayi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Divotvorný hrnec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Burton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Y.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Harburg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Fair Lady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Frederic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Loewe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J.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Lerner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cs-CZ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West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Story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(Leonard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Bernstein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Stephen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Sondheim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od 60. let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konkurence v Londýně</a:t>
            </a:r>
            <a:endParaRPr lang="cs-CZ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1964: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Hello, Dolly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1965: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Oliver!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1966: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Kabaret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1968: </a:t>
            </a:r>
            <a:r>
              <a:rPr lang="cs-CZ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70. a 80. léta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oscilace mezi výpravným muzikálem a rockovou operou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1971: </a:t>
            </a:r>
            <a:r>
              <a:rPr lang="cs-CZ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Christ Superstar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(A. L.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Webber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Kočky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Evita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Fantom opery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aj.   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ojediněle kvalitní i populární díla ve Francii a Německu</a:t>
            </a:r>
          </a:p>
        </p:txBody>
      </p:sp>
    </p:spTree>
    <p:extLst>
      <p:ext uri="{BB962C8B-B14F-4D97-AF65-F5344CB8AC3E}">
        <p14:creationId xmlns:p14="http://schemas.microsoft.com/office/powerpoint/2010/main" val="4050750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32656"/>
            <a:ext cx="7886700" cy="792088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cs-CZ" sz="3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Pohybové divadlo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2950" y="1484784"/>
            <a:ext cx="7772400" cy="469886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balet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taneční divadlo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pantomima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89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1630" y="404665"/>
            <a:ext cx="8480737" cy="576063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BALET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1631" y="1124744"/>
            <a:ext cx="8480738" cy="532859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800" spc="-3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forma scénického tance → využívá choreografii a náročnou baletní techniku</a:t>
            </a:r>
          </a:p>
          <a:p>
            <a:pPr>
              <a:spcBef>
                <a:spcPts val="0"/>
              </a:spcBef>
            </a:pPr>
            <a:r>
              <a:rPr lang="cs-CZ" sz="1800" spc="-3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může vyprávět příběh, vyjadřovat pocity či reflektovat hudbu</a:t>
            </a:r>
          </a:p>
          <a:p>
            <a:pPr>
              <a:spcBef>
                <a:spcPts val="0"/>
              </a:spcBef>
            </a:pPr>
            <a:r>
              <a:rPr lang="cs-CZ" sz="1800" spc="-3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samostatné dílo nebo součást opery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b="1" i="1" spc="-3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vývoj baletu</a:t>
            </a:r>
            <a:endParaRPr lang="cs-CZ" sz="1800" spc="-3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800" b="1" u="sng" spc="-3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15. stol. </a:t>
            </a:r>
            <a:r>
              <a:rPr lang="cs-CZ" sz="1800" spc="-3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→ Itálie – okázalé slavnosti s tanečními vstupy = urození tančili pro obdiv</a:t>
            </a:r>
          </a:p>
          <a:p>
            <a:pPr>
              <a:spcBef>
                <a:spcPts val="0"/>
              </a:spcBef>
            </a:pPr>
            <a:r>
              <a:rPr lang="cs-CZ" sz="1800" b="1" u="sng" spc="-3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pol. 16. stol. </a:t>
            </a:r>
            <a:r>
              <a:rPr lang="cs-CZ" sz="1800" spc="-3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→ Kateřina Medicejské se provdala za krále Jindřicha II. → produkce přeneseny na francouzský dvůr = přivedla např. tanečníka </a:t>
            </a:r>
            <a:r>
              <a:rPr lang="cs-CZ" sz="1800" b="1" spc="-3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Belgiosa</a:t>
            </a:r>
            <a:r>
              <a:rPr lang="cs-CZ" sz="1800" b="1" spc="-3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spc="-3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Baltazariniho</a:t>
            </a:r>
            <a:r>
              <a:rPr lang="cs-CZ" sz="1800" spc="-3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cs-CZ" sz="1800" spc="-3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Balthasar</a:t>
            </a:r>
            <a:r>
              <a:rPr lang="cs-CZ" sz="1800" spc="-3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spc="-3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Beaujoyeulx</a:t>
            </a:r>
            <a:r>
              <a:rPr lang="cs-CZ" sz="1800" spc="-3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→ </a:t>
            </a:r>
            <a:r>
              <a:rPr lang="cs-CZ" sz="1800" b="1" i="1" spc="-3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Balet de </a:t>
            </a:r>
            <a:r>
              <a:rPr lang="cs-CZ" sz="1800" b="1" i="1" spc="-3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Comique</a:t>
            </a:r>
            <a:r>
              <a:rPr lang="cs-CZ" sz="1800" b="1" i="1" spc="-3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de la </a:t>
            </a:r>
            <a:r>
              <a:rPr lang="cs-CZ" sz="1800" b="1" i="1" spc="-3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Reine</a:t>
            </a:r>
            <a:r>
              <a:rPr lang="cs-CZ" sz="1800" spc="-3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→ první baletní představení</a:t>
            </a:r>
            <a:endParaRPr lang="cs-CZ" sz="1800" b="1" spc="-3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Francie </a:t>
            </a:r>
            <a:r>
              <a:rPr lang="cs-CZ" sz="1800" b="1" u="sng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pol. 16. stol.</a:t>
            </a:r>
            <a:r>
              <a:rPr lang="cs-CZ"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1800" b="1" i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ballet</a:t>
            </a:r>
            <a:r>
              <a:rPr lang="cs-CZ" sz="1800" b="1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cour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(dvorský balet) </a:t>
            </a:r>
            <a:r>
              <a:rPr lang="cs-CZ" sz="1800" spc="-3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→ 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nová jevištní forma – spojuje hudbu, recitaci, zpěv a tanec + pestré kostýmy, výprava, rekvizity a jevištní technika</a:t>
            </a:r>
          </a:p>
          <a:p>
            <a:pPr>
              <a:spcBef>
                <a:spcPts val="0"/>
              </a:spcBef>
            </a:pP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technika: kroky společenských tanců + i různé skoky, akrobatické prvky a groteskní tance</a:t>
            </a:r>
          </a:p>
          <a:p>
            <a:pPr>
              <a:spcBef>
                <a:spcPts val="0"/>
              </a:spcBef>
            </a:pP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tanec → postupně si vydobyl dominantní postavení = samostatná umělecká forma </a:t>
            </a:r>
          </a:p>
          <a:p>
            <a:pPr>
              <a:spcBef>
                <a:spcPts val="0"/>
              </a:spcBef>
            </a:pPr>
            <a:r>
              <a:rPr lang="cs-CZ"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Ludvík XIV.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(1643–1715) = příznivce baletu = „král Slunce“ (tančil v baletu </a:t>
            </a:r>
            <a:r>
              <a:rPr lang="cs-CZ"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Jeana-Baptisty </a:t>
            </a:r>
            <a:r>
              <a:rPr lang="cs-CZ" sz="1800" b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Lullyho</a:t>
            </a:r>
            <a:r>
              <a:rPr lang="cs-CZ"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1800" b="1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Noc</a:t>
            </a:r>
            <a:r>
              <a:rPr lang="cs-CZ" sz="1800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cs-CZ" sz="18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Nuite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role boha Slunce Apollona)</a:t>
            </a:r>
          </a:p>
          <a:p>
            <a:pPr>
              <a:spcBef>
                <a:spcPts val="0"/>
              </a:spcBef>
            </a:pP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1661: založil </a:t>
            </a:r>
            <a:r>
              <a:rPr lang="cs-CZ" sz="1800" b="1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Královskou akademii tance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Académie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Royale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cs-CZ" sz="18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Danse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spcBef>
                <a:spcPts val="0"/>
              </a:spcBef>
            </a:pP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příprava účinkujících + schvalovali nové baletní prvky + uzákonili 5 základních pozic nohou, zabývali se zápisem tance</a:t>
            </a:r>
          </a:p>
          <a:p>
            <a:pPr>
              <a:spcBef>
                <a:spcPts val="0"/>
              </a:spcBef>
            </a:pP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1661: </a:t>
            </a:r>
            <a:r>
              <a:rPr lang="cs-CZ"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Jean-</a:t>
            </a:r>
            <a:r>
              <a:rPr lang="cs-CZ" sz="1800" b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Baptist</a:t>
            </a:r>
            <a:r>
              <a:rPr lang="cs-CZ"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Lully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tzv. </a:t>
            </a:r>
            <a:r>
              <a:rPr lang="cs-CZ" sz="1800" b="1" i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comédie-ballet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jednotlivé scény oddělované tanci</a:t>
            </a:r>
          </a:p>
          <a:p>
            <a:pPr>
              <a:spcBef>
                <a:spcPts val="0"/>
              </a:spcBef>
            </a:pP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r. 1681 = balet výsadou mužů X první žena </a:t>
            </a:r>
            <a:r>
              <a:rPr lang="cs-CZ" sz="1800" b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Masmasell</a:t>
            </a:r>
            <a:r>
              <a:rPr lang="cs-CZ"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cs-CZ" sz="1800" b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Fontaine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1800" b="1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Vítězství lásky</a:t>
            </a:r>
          </a:p>
          <a:p>
            <a:pPr>
              <a:spcBef>
                <a:spcPts val="0"/>
              </a:spcBef>
            </a:pP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podobné baletní soubory i v ostatních zemích Evropy → např. </a:t>
            </a:r>
            <a:r>
              <a:rPr lang="cs-CZ" sz="1800" b="1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Ruský císařský balet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Petrohrad + 1738: škola </a:t>
            </a:r>
          </a:p>
          <a:p>
            <a:pPr marL="0" indent="0">
              <a:spcBef>
                <a:spcPts val="0"/>
              </a:spcBef>
              <a:buNone/>
            </a:pPr>
            <a:endParaRPr lang="cs-CZ" sz="1350" spc="-2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143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CEA92-C4F3-48D5-8DB5-E3E052102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4" cy="636165"/>
          </a:xfrm>
        </p:spPr>
        <p:txBody>
          <a:bodyPr>
            <a:normAutofit/>
          </a:bodyPr>
          <a:lstStyle/>
          <a:p>
            <a:pPr algn="ctr"/>
            <a:r>
              <a:rPr lang="cs-CZ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 tančí </a:t>
            </a:r>
            <a:r>
              <a:rPr lang="cs-CZ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cs-CZ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cs-CZ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danse</a:t>
            </a:r>
            <a:r>
              <a:rPr lang="cs-CZ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</a:t>
            </a:r>
            <a:r>
              <a:rPr lang="cs-CZ" sz="3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Gérard</a:t>
            </a:r>
            <a:r>
              <a:rPr lang="cs-CZ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corbiau</a:t>
            </a:r>
            <a:r>
              <a:rPr lang="cs-CZ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id="{FB229E30-2DB9-4ED0-A83C-CFD93EE4390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3507" y="1268760"/>
            <a:ext cx="7596986" cy="4752528"/>
          </a:xfrm>
          <a:prstGeom prst="rect">
            <a:avLst/>
          </a:prstGeom>
          <a:solidFill>
            <a:srgbClr val="4F81BD"/>
          </a:solidFill>
          <a:ln>
            <a:noFill/>
          </a:ln>
          <a:effectLst>
            <a:innerShdw blurRad="469900">
              <a:srgbClr val="000000">
                <a:alpha val="86000"/>
              </a:srgbClr>
            </a:innerShdw>
          </a:effectLst>
          <a:scene3d>
            <a:camera prst="orthographicFront"/>
            <a:lightRig rig="soft" dir="t"/>
          </a:scene3d>
          <a:sp3d/>
        </p:spPr>
      </p:pic>
    </p:spTree>
    <p:extLst>
      <p:ext uri="{BB962C8B-B14F-4D97-AF65-F5344CB8AC3E}">
        <p14:creationId xmlns:p14="http://schemas.microsoft.com/office/powerpoint/2010/main" val="433043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C8DD48-16E9-4B1B-A818-66784B5C0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94" y="548680"/>
            <a:ext cx="8094372" cy="57606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800" b="1" u="sng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stol.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rozvoj baletní techniky → reformy </a:t>
            </a:r>
          </a:p>
          <a:p>
            <a:pPr>
              <a:spcBef>
                <a:spcPts val="0"/>
              </a:spcBef>
            </a:pPr>
            <a:r>
              <a:rPr lang="cs-CZ" sz="1800" b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Marie </a:t>
            </a:r>
            <a:r>
              <a:rPr lang="cs-CZ" sz="1800" b="1" spc="-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Salléová</a:t>
            </a:r>
            <a:r>
              <a:rPr lang="cs-CZ" sz="1800" b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1734: poprvé tančila bez krinolíny a paruky + věnovala se kvalitě a oduševnělosti projevu</a:t>
            </a:r>
          </a:p>
          <a:p>
            <a:pPr>
              <a:spcBef>
                <a:spcPts val="0"/>
              </a:spcBef>
            </a:pPr>
            <a:r>
              <a:rPr lang="cs-CZ" sz="1800" b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Jean-Georges </a:t>
            </a:r>
            <a:r>
              <a:rPr lang="cs-CZ" sz="1800" b="1" spc="-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Noverre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1760: </a:t>
            </a:r>
            <a:r>
              <a:rPr lang="cs-CZ" sz="1800" b="1" i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Listy o tanci a baletu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zaměřil se na vývoj </a:t>
            </a:r>
            <a:r>
              <a:rPr lang="cs-CZ" sz="1800" b="1" i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baletu </a:t>
            </a:r>
            <a:r>
              <a:rPr lang="cs-CZ" sz="1800" b="1" i="1" spc="-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d’action</a:t>
            </a:r>
            <a:r>
              <a:rPr lang="cs-CZ" sz="1800" b="1" i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(dějového baletu) → důraz na dramatickou funkci i techniku (prosazení pantomimy + reforma pohybů, ne těžkopádné kostýmy)</a:t>
            </a:r>
          </a:p>
          <a:p>
            <a:pPr>
              <a:spcBef>
                <a:spcPts val="0"/>
              </a:spcBef>
            </a:pPr>
            <a:r>
              <a:rPr lang="cs-CZ" sz="1800" b="1" u="sng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přelom 18. a 19. stol.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romantismus → největší rozmach baletu </a:t>
            </a:r>
          </a:p>
          <a:p>
            <a:pPr>
              <a:spcBef>
                <a:spcPts val="0"/>
              </a:spcBef>
            </a:pP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balet = rovnoprávná dramatická forma </a:t>
            </a:r>
            <a:r>
              <a:rPr lang="zh-CN" altLang="en-US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centrum v Itálii (Milán) = špičkové baletní techniky </a:t>
            </a:r>
            <a:r>
              <a:rPr lang="zh-CN" altLang="en-US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nové prvky + s konečnou platností bylo kodifikováno vytočení nohou v kyčlích o 90°</a:t>
            </a:r>
          </a:p>
          <a:p>
            <a:pPr>
              <a:spcBef>
                <a:spcPts val="0"/>
              </a:spcBef>
            </a:pP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1823: poprvé stoj na špičkách prstů – </a:t>
            </a:r>
            <a:r>
              <a:rPr lang="cs-CZ" sz="1800" b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Amalie </a:t>
            </a:r>
            <a:r>
              <a:rPr lang="cs-CZ" sz="1800" b="1" spc="-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Brugnoliová</a:t>
            </a:r>
            <a:r>
              <a:rPr lang="cs-CZ" sz="1800" b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období </a:t>
            </a:r>
            <a:r>
              <a:rPr lang="cs-CZ" sz="1800" b="1" i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balet </a:t>
            </a:r>
            <a:r>
              <a:rPr lang="cs-CZ" sz="1800" b="1" i="1" spc="-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cs-CZ" sz="1800" b="1" i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i="1" spc="-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blanc</a:t>
            </a:r>
            <a:r>
              <a:rPr lang="cs-CZ" sz="1800" b="1" i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(bílý balet) </a:t>
            </a:r>
          </a:p>
          <a:p>
            <a:pPr>
              <a:spcBef>
                <a:spcPts val="0"/>
              </a:spcBef>
            </a:pP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náměty baletů (</a:t>
            </a:r>
            <a:r>
              <a:rPr lang="cs-CZ" sz="1800" b="1" i="1" spc="-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Sydy</a:t>
            </a:r>
            <a:r>
              <a:rPr lang="cs-CZ" sz="1800" i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i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Giselle</a:t>
            </a:r>
            <a:r>
              <a:rPr lang="cs-CZ" sz="1800" i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i="1" spc="-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Ondina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→ vyjádření romantických představ o světě snů a přeludů</a:t>
            </a:r>
          </a:p>
          <a:p>
            <a:pPr>
              <a:spcBef>
                <a:spcPts val="0"/>
              </a:spcBef>
            </a:pPr>
            <a:r>
              <a:rPr lang="cs-CZ" sz="1800" b="1" u="sng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úpadek koncem 19. století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zájem klesá kvůli sociálním změnám, jen Francie, Rusko, Itálie </a:t>
            </a:r>
            <a:r>
              <a:rPr lang="zh-CN" altLang="en-US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aristokratické kruhy</a:t>
            </a:r>
          </a:p>
          <a:p>
            <a:pPr>
              <a:spcBef>
                <a:spcPts val="0"/>
              </a:spcBef>
            </a:pPr>
            <a:r>
              <a:rPr lang="cs-CZ" sz="1800" b="1" u="sng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stol.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dvě linie baletu</a:t>
            </a:r>
          </a:p>
          <a:p>
            <a:pPr>
              <a:spcBef>
                <a:spcPts val="0"/>
              </a:spcBef>
            </a:pP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renesance klasického baletu → ruská škola: vynikající tanečníci získali ztracené pozice + nové impulsy: </a:t>
            </a:r>
            <a:r>
              <a:rPr lang="cs-CZ" sz="1800" b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Anna P. Pavlovová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Sergej P. </a:t>
            </a:r>
            <a:r>
              <a:rPr lang="cs-CZ" sz="1800" b="1" spc="-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Ďagilev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F. </a:t>
            </a:r>
            <a:r>
              <a:rPr lang="cs-CZ" sz="1800" b="1" spc="-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Nižinskij</a:t>
            </a:r>
            <a:endParaRPr lang="cs-CZ" sz="1800" spc="-2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snahy vytvořit zcela nový samostatný styl moderního tance</a:t>
            </a:r>
          </a:p>
          <a:p>
            <a:pPr>
              <a:spcBef>
                <a:spcPts val="0"/>
              </a:spcBef>
            </a:pPr>
            <a:r>
              <a:rPr lang="cs-CZ" sz="1800" b="1" u="sng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roce 1945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vznik řady balet. skupin – </a:t>
            </a:r>
            <a:r>
              <a:rPr lang="cs-CZ" sz="1800" b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Balet Elysejských polí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(1945–1951), </a:t>
            </a:r>
            <a:r>
              <a:rPr lang="cs-CZ" sz="1800" b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Balet Paříže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(1948–1967)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spc="-2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74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9D3AD1-D572-4797-B9A8-2A2AC0B2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2657"/>
            <a:ext cx="8280920" cy="945280"/>
          </a:xfrm>
        </p:spPr>
        <p:txBody>
          <a:bodyPr>
            <a:noAutofit/>
          </a:bodyPr>
          <a:lstStyle/>
          <a:p>
            <a:pPr algn="ctr"/>
            <a:r>
              <a:rPr lang="cs-CZ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Maja </a:t>
            </a:r>
            <a:r>
              <a:rPr lang="cs-CZ" sz="36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Plisecká</a:t>
            </a:r>
            <a:r>
              <a:rPr lang="cs-CZ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Labutí jezero</a:t>
            </a:r>
            <a:endParaRPr lang="cs-CZ" sz="3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id="{4849567B-4859-44F0-BE6A-EFB523C75A1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6359" y="1297461"/>
            <a:ext cx="757128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68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32657"/>
            <a:ext cx="7886700" cy="648072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TANEČNÍ DIVADLO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5345" y="980728"/>
            <a:ext cx="8405127" cy="547260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moderní (scénický) tanec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výrazový tanec určený pro divadlo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nástup s modernou</a:t>
            </a:r>
            <a:r>
              <a:rPr lang="cs-CZ" sz="1800" i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přel. 19. a 20. stol. = revoluce v tanci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reformy baletu </a:t>
            </a:r>
            <a:r>
              <a:rPr lang="zh-CN" altLang="en-US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zmodernizování a vymezení vůči klasické technice = přežitek minulosti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zh-CN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	x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snaha najít nové vztahy mezi hudbou, </a:t>
            </a:r>
            <a:r>
              <a:rPr lang="cs-CZ" sz="1800" spc="-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výtvarnem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literaturou a tancem </a:t>
            </a:r>
            <a:r>
              <a:rPr lang="zh-CN" altLang="en-US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navrátit tanci původní přirozenost a živelnost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tanec = ojedinělý prostředek komunikace = neverbální pohyb + prožívání emocí a zobrazení příběhů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nesvazovat se pravidly </a:t>
            </a:r>
            <a:r>
              <a:rPr lang="zh-CN" altLang="en-US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altLang="zh-CN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vnitřní emoce, improvizace a cítění </a:t>
            </a:r>
            <a:r>
              <a:rPr lang="zh-CN" altLang="en-US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přeneseny do pohybu = </a:t>
            </a:r>
            <a:r>
              <a:rPr lang="cs-CZ" sz="1800" b="1" i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čistý, absolutní tanec</a:t>
            </a:r>
            <a:r>
              <a:rPr lang="cs-CZ" sz="1800" b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důraz na pohybový projev tanečníků </a:t>
            </a:r>
            <a:r>
              <a:rPr lang="zh-CN" altLang="en-US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altLang="zh-CN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opozice vůči klasickým baletním choreografiím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nové pohybové techniky + důraz na proces tvorby choreografie (= choreograf pracuje s tanečníky)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spc="-2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cíl: </a:t>
            </a:r>
            <a:r>
              <a:rPr lang="cs-CZ" sz="1800" i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vyjádření příběhu, myšlenky či pocitu pomocí pohybu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nenucený pohyb přirozených linií těla → plynulý tok pohybů, přirozenost a originalita + i herecká stránka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tanci zapojeno celé tělo a důležitou část tvoří výraz obličeje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vychází z osobnosti choreografa či tanečníka a jeho školy → </a:t>
            </a:r>
            <a:r>
              <a:rPr lang="cs-CZ" sz="1800" b="1" i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taneční techniky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(např. technika Marthy Graham, </a:t>
            </a:r>
            <a:r>
              <a:rPr lang="cs-CZ" sz="1800" spc="-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Humphrey-Weidmanova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technika a </a:t>
            </a:r>
            <a:r>
              <a:rPr lang="cs-CZ" sz="1800" spc="-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Hortonova</a:t>
            </a:r>
            <a:r>
              <a:rPr lang="cs-CZ" sz="1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technika)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spc="-2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61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5"/>
            <a:ext cx="8640960" cy="720080"/>
          </a:xfrm>
        </p:spPr>
        <p:txBody>
          <a:bodyPr>
            <a:noAutofit/>
          </a:bodyPr>
          <a:lstStyle/>
          <a:p>
            <a:r>
              <a:rPr lang="cs-CZ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Vývoj moderního tance v 1. pol. 20. stol.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2618" y="1124744"/>
            <a:ext cx="8181304" cy="511256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celém světě, formálně vyškolení tanečníci </a:t>
            </a:r>
          </a:p>
          <a:p>
            <a:pPr>
              <a:spcBef>
                <a:spcPts val="0"/>
              </a:spcBef>
            </a:pP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nejrozšířenější v Evropě + impulzy i v Severní a Jižní Americe → odlišné poměry</a:t>
            </a:r>
          </a:p>
          <a:p>
            <a:pPr>
              <a:spcBef>
                <a:spcPts val="0"/>
              </a:spcBef>
            </a:pPr>
            <a:r>
              <a:rPr lang="cs-CZ" sz="1800" b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Isadora</a:t>
            </a:r>
            <a:r>
              <a:rPr lang="cs-CZ"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Duncanová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revoluční reforma → snaha nejhlubší myšlenky a pocity vyjádřit přirozeným tancem</a:t>
            </a:r>
          </a:p>
          <a:p>
            <a:pPr>
              <a:spcBef>
                <a:spcPts val="0"/>
              </a:spcBef>
            </a:pPr>
            <a:r>
              <a:rPr lang="cs-CZ"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Rudolf von </a:t>
            </a:r>
            <a:r>
              <a:rPr lang="cs-CZ" sz="1800" b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Laban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průkopník výrazového tance → tanec součástí života, přístupný všem (prvky z jazzového, moderního, klasického tance)</a:t>
            </a:r>
          </a:p>
          <a:p>
            <a:pPr>
              <a:spcBef>
                <a:spcPts val="0"/>
              </a:spcBef>
            </a:pPr>
            <a:r>
              <a:rPr lang="cs-CZ"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Ruth St. Denis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 </a:t>
            </a:r>
            <a:r>
              <a:rPr lang="cs-CZ" sz="1800" b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Shawn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1915: středisko moderního tance </a:t>
            </a:r>
            <a:r>
              <a:rPr lang="cs-CZ" sz="1800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Denis–</a:t>
            </a:r>
            <a:r>
              <a:rPr lang="cs-CZ" sz="1800" i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Shawn</a:t>
            </a:r>
            <a:r>
              <a:rPr lang="cs-CZ" sz="1800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cs-CZ" sz="1800" i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odsud vyšli: </a:t>
            </a:r>
          </a:p>
          <a:p>
            <a:pPr>
              <a:spcBef>
                <a:spcPts val="0"/>
              </a:spcBef>
            </a:pPr>
            <a:r>
              <a:rPr lang="cs-CZ"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Martha Graham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pevný technický systém s nejelementárnějšími vnějšími a vnitřními snahami</a:t>
            </a:r>
          </a:p>
          <a:p>
            <a:pPr>
              <a:spcBef>
                <a:spcPts val="0"/>
              </a:spcBef>
            </a:pP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1960: rozvoj postmoderny → taneční projev = změna k jednoduchosti, kouzlu netrénovaných těl, nesofistikovanému pohybu</a:t>
            </a:r>
          </a:p>
          <a:p>
            <a:pPr>
              <a:spcBef>
                <a:spcPts val="0"/>
              </a:spcBef>
            </a:pP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1980: tanec → čistým stylem a uznávanou součástí kultury (vedle klasického baletu)</a:t>
            </a:r>
          </a:p>
          <a:p>
            <a:pPr>
              <a:spcBef>
                <a:spcPts val="0"/>
              </a:spcBef>
            </a:pP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různé taneční školy, neexistuje standardizace → každá škola má svou vlastní interpretaci</a:t>
            </a:r>
          </a:p>
          <a:p>
            <a:pPr>
              <a:spcBef>
                <a:spcPts val="0"/>
              </a:spcBef>
            </a:pP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choreograf: </a:t>
            </a:r>
            <a:r>
              <a:rPr lang="cs-CZ" sz="1800" b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Merce</a:t>
            </a:r>
            <a:r>
              <a:rPr lang="cs-CZ"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Cunningham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rozvinul nezávislý postoj k modernímu tanci </a:t>
            </a:r>
          </a:p>
          <a:p>
            <a:pPr lvl="1">
              <a:spcBef>
                <a:spcPts val="0"/>
              </a:spcBef>
            </a:pPr>
            <a:r>
              <a:rPr lang="cs-CZ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odmítá klasickou techniku původního baletu </a:t>
            </a:r>
          </a:p>
          <a:p>
            <a:pPr lvl="1">
              <a:spcBef>
                <a:spcPts val="0"/>
              </a:spcBef>
            </a:pPr>
            <a:r>
              <a:rPr lang="cs-CZ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choreografie působí neuspořádaně, ale přesto se musí soustředit na techniku tance </a:t>
            </a:r>
          </a:p>
          <a:p>
            <a:pPr lvl="1">
              <a:spcBef>
                <a:spcPts val="0"/>
              </a:spcBef>
            </a:pPr>
            <a:r>
              <a:rPr lang="cs-CZ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nepředvídatelné změny rytmu, rychlosti a směru + více současných akcí </a:t>
            </a:r>
          </a:p>
          <a:p>
            <a:pPr lvl="1">
              <a:spcBef>
                <a:spcPts val="0"/>
              </a:spcBef>
            </a:pPr>
            <a:r>
              <a:rPr lang="cs-CZ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tvůrčí svoboda choreografa </a:t>
            </a:r>
          </a:p>
          <a:p>
            <a:pPr>
              <a:spcBef>
                <a:spcPts val="0"/>
              </a:spcBef>
            </a:pPr>
            <a:endParaRPr lang="cs-CZ" sz="1800" spc="-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69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7D91C3-EB34-4D96-81C9-23CE98E0C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2656"/>
            <a:ext cx="7886700" cy="504056"/>
          </a:xfrm>
        </p:spPr>
        <p:txBody>
          <a:bodyPr>
            <a:normAutofit/>
          </a:bodyPr>
          <a:lstStyle/>
          <a:p>
            <a:pPr algn="ctr"/>
            <a:r>
              <a:rPr lang="cs-CZ" sz="27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Martha Graham: Hereze </a:t>
            </a:r>
            <a:r>
              <a:rPr lang="cs-CZ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7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Heretic</a:t>
            </a:r>
            <a:r>
              <a:rPr lang="cs-CZ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1931)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id="{2F108B88-9AA5-4D19-95A1-4F00F9867E2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3502" y="1052736"/>
            <a:ext cx="784184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19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97E769-92D7-4F6B-B246-C62D21EC6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34117"/>
          </a:xfrm>
        </p:spPr>
        <p:txBody>
          <a:bodyPr>
            <a:normAutofit/>
          </a:bodyPr>
          <a:lstStyle/>
          <a:p>
            <a:pPr algn="ctr"/>
            <a:r>
              <a:rPr lang="cs-CZ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Český tanec</a:t>
            </a:r>
            <a:endParaRPr lang="cs-CZ" sz="27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37BC8C-AA22-4241-8006-07EEBAA26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65211"/>
            <a:ext cx="7886700" cy="37247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Milča Mayerová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představitelka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Labanova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směru → spojována s předními evropskými tanečnicemi, choreografy a pedagogy → tanečnice a choreografka na scéně Divadla E. F. Buriana, ND i v zahraničí</a:t>
            </a:r>
          </a:p>
          <a:p>
            <a:pPr>
              <a:spcBef>
                <a:spcPts val="0"/>
              </a:spcBef>
            </a:pP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Jarmila Jeřábková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lyrická tanečnice po vzoru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Isadory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Duncanové + pedagogická činnost s dětmi </a:t>
            </a:r>
          </a:p>
          <a:p>
            <a:pPr>
              <a:spcBef>
                <a:spcPts val="0"/>
              </a:spcBef>
            </a:pP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Jarmila Kröschlová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studovala na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Dalcrozových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institutech v Ženevě a Drážďanech + teoretická publikační práce</a:t>
            </a:r>
          </a:p>
          <a:p>
            <a:pPr>
              <a:spcBef>
                <a:spcPts val="0"/>
              </a:spcBef>
            </a:pP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Jiří Kylián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41173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Autofit/>
          </a:bodyPr>
          <a:lstStyle/>
          <a:p>
            <a:r>
              <a:rPr lang="cs-CZ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členění </a:t>
            </a:r>
            <a:r>
              <a:rPr lang="cs-CZ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používáme různé kategorie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00200"/>
            <a:ext cx="8136904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1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podle způsobu, jakým se v inscenaci prezentuje </a:t>
            </a:r>
            <a:r>
              <a:rPr lang="cs-CZ" sz="1800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herecká postava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řečí →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činoherní divadlo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(činohra)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zpěvem →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hudební divadlo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pohybem →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pohybové divadlo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zprostředkovaně (zástupně) →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loutkové divadlo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91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E1A8C9-511C-43E3-A92B-2595DD9F9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527866"/>
          </a:xfrm>
        </p:spPr>
        <p:txBody>
          <a:bodyPr>
            <a:normAutofit/>
          </a:bodyPr>
          <a:lstStyle/>
          <a:p>
            <a:pPr algn="ctr"/>
            <a:r>
              <a:rPr lang="cs-CZ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Jiří Kylián: Petite </a:t>
            </a:r>
            <a:r>
              <a:rPr lang="cs-CZ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</a:t>
            </a:r>
            <a:endParaRPr lang="cs-CZ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id="{7B6003C8-36FF-4CAD-A7D5-1E84B8E4DAF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35037" y="1694750"/>
            <a:ext cx="7273925" cy="4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37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481" y="332656"/>
            <a:ext cx="7553459" cy="648072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PANTOMIMA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5685" y="980728"/>
            <a:ext cx="8413124" cy="55446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dramatický děj vyjadřuje beze slov, mimickými a gestikulačními prostředky, často spojeno s hudbou nebo tancem</a:t>
            </a:r>
          </a:p>
          <a:p>
            <a:pPr>
              <a:spcBef>
                <a:spcPts val="0"/>
              </a:spcBef>
            </a:pP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nejde o „němou činohru“ → </a:t>
            </a:r>
            <a:r>
              <a:rPr lang="cs-CZ" sz="1800" b="1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 vlastní techniku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(zákony a slovník) → vyvíjí se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spc="-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dějiny:</a:t>
            </a:r>
          </a:p>
          <a:p>
            <a:pPr>
              <a:spcBef>
                <a:spcPts val="0"/>
              </a:spcBef>
            </a:pPr>
            <a:r>
              <a:rPr lang="cs-CZ"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římské císařství 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zlatý věk pantomimy, po zániku upadala a ztrácela postavení → typy: </a:t>
            </a:r>
            <a:r>
              <a:rPr lang="cs-CZ" sz="1800" i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Maccus</a:t>
            </a:r>
            <a:r>
              <a:rPr lang="cs-CZ" sz="1800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hubený a nenasytný, </a:t>
            </a:r>
            <a:r>
              <a:rPr lang="cs-CZ" sz="1800" i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Sannio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groteskní grimasy, nápodoba lidí a zvířat, </a:t>
            </a:r>
            <a:r>
              <a:rPr lang="cs-CZ" sz="1800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Mimus </a:t>
            </a:r>
            <a:r>
              <a:rPr lang="cs-CZ" sz="1800" i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albus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(Bílý mim), </a:t>
            </a:r>
            <a:r>
              <a:rPr lang="cs-CZ" sz="1800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Mimus </a:t>
            </a:r>
            <a:r>
              <a:rPr lang="cs-CZ" sz="1800" i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calvus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(Holohlavý mim), </a:t>
            </a:r>
            <a:r>
              <a:rPr lang="cs-CZ" sz="1800" i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Stupidus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(Hlupák)</a:t>
            </a:r>
          </a:p>
          <a:p>
            <a:pPr>
              <a:spcBef>
                <a:spcPts val="0"/>
              </a:spcBef>
            </a:pPr>
            <a:r>
              <a:rPr lang="cs-CZ"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kejklíři a tanečníci ve středověku 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římská tradice se obrozuje v lidovém umění</a:t>
            </a:r>
          </a:p>
          <a:p>
            <a:pPr>
              <a:spcBef>
                <a:spcPts val="0"/>
              </a:spcBef>
            </a:pPr>
            <a:r>
              <a:rPr lang="cs-CZ" sz="1800" b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commedie</a:t>
            </a:r>
            <a:r>
              <a:rPr lang="cs-CZ"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dell´arte 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postavy </a:t>
            </a:r>
            <a:r>
              <a:rPr lang="cs-CZ" sz="1800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Kolombína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Pierot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Harlekýn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využívají prvky pantomimy</a:t>
            </a:r>
          </a:p>
          <a:p>
            <a:pPr>
              <a:spcBef>
                <a:spcPts val="0"/>
              </a:spcBef>
            </a:pP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vrchol = </a:t>
            </a:r>
            <a:r>
              <a:rPr lang="cs-CZ" sz="1800" b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Deburauova</a:t>
            </a:r>
            <a:r>
              <a:rPr lang="cs-CZ"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reforma počátkem 19. století 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Jean-</a:t>
            </a:r>
            <a:r>
              <a:rPr lang="cs-CZ" sz="1800" b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Baptiste</a:t>
            </a:r>
            <a:r>
              <a:rPr lang="cs-CZ"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Gaspard</a:t>
            </a:r>
            <a:r>
              <a:rPr lang="cs-CZ"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Deburau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(1796–1846) – Kožík: Největší z pierotů</a:t>
            </a:r>
          </a:p>
          <a:p>
            <a:pPr>
              <a:spcBef>
                <a:spcPts val="0"/>
              </a:spcBef>
            </a:pP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dostal se k pantomimě náhodou → hubený a bledý čahoun, považován za velikána</a:t>
            </a:r>
          </a:p>
          <a:p>
            <a:pPr>
              <a:spcBef>
                <a:spcPts val="0"/>
              </a:spcBef>
            </a:pPr>
            <a:r>
              <a:rPr lang="cs-CZ"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19.-20. stol. 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pantomima v cirkusu → považována za podřadné umění</a:t>
            </a:r>
          </a:p>
          <a:p>
            <a:pPr>
              <a:spcBef>
                <a:spcPts val="0"/>
              </a:spcBef>
            </a:pPr>
            <a:r>
              <a:rPr lang="cs-CZ"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století 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několik generací</a:t>
            </a:r>
          </a:p>
          <a:p>
            <a:pPr>
              <a:spcBef>
                <a:spcPts val="0"/>
              </a:spcBef>
            </a:pPr>
            <a:r>
              <a:rPr lang="cs-CZ"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Marcel </a:t>
            </a:r>
            <a:r>
              <a:rPr lang="cs-CZ" sz="1800" b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Marceau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8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jm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Marcel </a:t>
            </a:r>
            <a:r>
              <a:rPr lang="cs-CZ" sz="18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Mangel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židovský původ) </a:t>
            </a:r>
          </a:p>
          <a:p>
            <a:pPr>
              <a:spcBef>
                <a:spcPts val="0"/>
              </a:spcBef>
            </a:pP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pantomimu poprvé použil, když pomáhal pašovat židovské děti do Švýcarska</a:t>
            </a:r>
          </a:p>
          <a:p>
            <a:pPr>
              <a:spcBef>
                <a:spcPts val="0"/>
              </a:spcBef>
            </a:pP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zakladatel moderní pantomimy → stylová cvičení – chůze na místě, proti větru, po schodech, přetahování lanem + dokázal vytvořit na jevišti neexistující věci</a:t>
            </a:r>
          </a:p>
          <a:p>
            <a:pPr>
              <a:spcBef>
                <a:spcPts val="0"/>
              </a:spcBef>
            </a:pP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1946: pracoval v </a:t>
            </a:r>
            <a:r>
              <a:rPr lang="cs-CZ" sz="18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Dullinově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divadle (první pantomimy), 1947: osamostatnil se (vlastní soubor a postava </a:t>
            </a:r>
            <a:r>
              <a:rPr lang="cs-CZ" sz="18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Bipa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180576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A34D5F-D30C-4B02-A869-601D880EE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59" y="548680"/>
            <a:ext cx="8337513" cy="590465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2. světové válce u nás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Ladislav Fialka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(1931-1991) – navazuje na Marcela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Marceaua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představitel klasické pantomimy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50. letech studoval na Taneční konzervatoři → nápad založit pantomimický soubor → stálá platforma pro pantomimu v Divadle Na zábradlí (1959-1992) = Pantomima Na zábradlí + inicioval založení oboru pantomimy na AMU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vytvořil 13 inscenací (např.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Knoflík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či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Devět klobouků pro Prahu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moderní česká pantomima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pol. 60. let = reakce na akademické Fialkovo pojetí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inspirována myšlenkami Antonina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Artauda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Alfréda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Jarryho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absurdním divadlem a tzv. druhou divadelní reformou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rozvíjí se i díky médiím (film a televize)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autoři, režiséři, herci a klauni</a:t>
            </a: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Boris Hybner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Ctibor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Boleslav Polívka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(Divadlo Husa na provázku – pantomima integrální součástí programu)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nejmladší generace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Radim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Vizváry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Vojta Švejda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Miřenka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Čechová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77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Loutkové divadlo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8754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60648"/>
            <a:ext cx="8352928" cy="61926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cs-CZ" sz="1800" b="1" u="sng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b="1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vyjadřovací prostředek loutkového divadla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→ </a:t>
            </a:r>
            <a:r>
              <a:rPr lang="cs-CZ" sz="18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loutka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</a:t>
            </a:r>
            <a:r>
              <a:rPr lang="cs-CZ" sz="1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puppet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marionette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marionetta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lalka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(panenka) 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pohyblivý, herci ovládaný objekt 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 prostoru a čase představení se stává znakem zastupujícím nějaký subjekt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je vnímán jako znak:</a:t>
            </a:r>
          </a:p>
          <a:p>
            <a:pPr marL="685800" lvl="1">
              <a:spcBef>
                <a:spcPts val="0"/>
              </a:spcBef>
            </a:pPr>
            <a:r>
              <a:rPr lang="cs-CZ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přirozený</a:t>
            </a:r>
            <a:r>
              <a:rPr lang="cs-CZ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(živočich)</a:t>
            </a:r>
          </a:p>
          <a:p>
            <a:pPr marL="685800" lvl="1">
              <a:spcBef>
                <a:spcPts val="0"/>
              </a:spcBef>
            </a:pPr>
            <a:r>
              <a:rPr lang="cs-CZ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nadpřirozený</a:t>
            </a:r>
            <a:r>
              <a:rPr lang="cs-CZ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(duch, fantastická bytost) </a:t>
            </a:r>
          </a:p>
          <a:p>
            <a:pPr marL="685800" lvl="1">
              <a:spcBef>
                <a:spcPts val="0"/>
              </a:spcBef>
            </a:pPr>
            <a:r>
              <a:rPr lang="cs-CZ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personifikovaný předmět</a:t>
            </a:r>
          </a:p>
          <a:p>
            <a:pPr lvl="0"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skrytost nebo odkrytost animátorů není podstatná	</a:t>
            </a:r>
          </a:p>
          <a:p>
            <a:pPr lvl="0"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neživý materiál je zcela libovolný (různá ovladatelnost, trvanlivost)</a:t>
            </a:r>
          </a:p>
          <a:p>
            <a:pPr lvl="0"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různý tvar a velikost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b="1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loutky na divadle</a:t>
            </a:r>
            <a:endParaRPr lang="cs-CZ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18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figurativní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jsou znaky nějakých bytostí (kočka, princezna)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18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nefigurativní</a:t>
            </a:r>
            <a:r>
              <a:rPr lang="cs-CZ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 loutkou se předmět stává až významem, jenž mu je dodán akcí (kapesník = selka)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druhy loutek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cs-CZ" sz="18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vyplývají z technologií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 jsou </a:t>
            </a:r>
            <a:r>
              <a:rPr lang="cs-CZ" sz="18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dány způsobem animace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(jak herec loutku vodí)</a:t>
            </a:r>
          </a:p>
        </p:txBody>
      </p:sp>
    </p:spTree>
    <p:extLst>
      <p:ext uri="{BB962C8B-B14F-4D97-AF65-F5344CB8AC3E}">
        <p14:creationId xmlns:p14="http://schemas.microsoft.com/office/powerpoint/2010/main" val="3005554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84632"/>
            <a:ext cx="8424936" cy="928144"/>
          </a:xfrm>
        </p:spPr>
        <p:txBody>
          <a:bodyPr>
            <a:noAutofit/>
          </a:bodyPr>
          <a:lstStyle/>
          <a:p>
            <a:r>
              <a:rPr lang="cs-CZ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Závěsné loutky – marionety</a:t>
            </a:r>
            <a:br>
              <a:rPr lang="cs-CZ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vedené shora na drátech nebo nitích</a:t>
            </a:r>
          </a:p>
        </p:txBody>
      </p:sp>
      <p:pic>
        <p:nvPicPr>
          <p:cNvPr id="5" name="Zástupný symbol pro obsah 4" descr="marioneta 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6957" y="1628800"/>
            <a:ext cx="3566556" cy="457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Zástupný symbol pro obsah 7" descr="marioneta 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12442" y="1808820"/>
            <a:ext cx="4996333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5902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cs-CZ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Loutkové divadlo pro marionety</a:t>
            </a:r>
          </a:p>
        </p:txBody>
      </p:sp>
      <p:pic>
        <p:nvPicPr>
          <p:cNvPr id="4" name="Zástupný symbol pro obsah 3" descr="marioneta 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0867" y="980728"/>
            <a:ext cx="7942266" cy="5437397"/>
          </a:xfrm>
        </p:spPr>
      </p:pic>
    </p:spTree>
    <p:extLst>
      <p:ext uri="{BB962C8B-B14F-4D97-AF65-F5344CB8AC3E}">
        <p14:creationId xmlns:p14="http://schemas.microsoft.com/office/powerpoint/2010/main" val="1280525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cs-CZ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Marioneta</a:t>
            </a:r>
          </a:p>
        </p:txBody>
      </p:sp>
      <p:pic>
        <p:nvPicPr>
          <p:cNvPr id="5" name="Zástupný symbol pro obsah 4" descr="loutka 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9856" y="1165591"/>
            <a:ext cx="4038598" cy="5390036"/>
          </a:xfrm>
        </p:spPr>
      </p:pic>
      <p:pic>
        <p:nvPicPr>
          <p:cNvPr id="6" name="Zástupný symbol pro obsah 5" descr="loutka 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43769" y="1165591"/>
            <a:ext cx="4038597" cy="5390035"/>
          </a:xfrm>
        </p:spPr>
      </p:pic>
    </p:spTree>
    <p:extLst>
      <p:ext uri="{BB962C8B-B14F-4D97-AF65-F5344CB8AC3E}">
        <p14:creationId xmlns:p14="http://schemas.microsoft.com/office/powerpoint/2010/main" val="87243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cs-CZ" sz="4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Marioneta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pro obsah 3" descr="lout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4829" y="976726"/>
            <a:ext cx="7934341" cy="5335845"/>
          </a:xfrm>
        </p:spPr>
      </p:pic>
    </p:spTree>
    <p:extLst>
      <p:ext uri="{BB962C8B-B14F-4D97-AF65-F5344CB8AC3E}">
        <p14:creationId xmlns:p14="http://schemas.microsoft.com/office/powerpoint/2010/main" val="1156134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cs-CZ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Marionetové (loutkové) divadlo</a:t>
            </a:r>
          </a:p>
        </p:txBody>
      </p:sp>
      <p:pic>
        <p:nvPicPr>
          <p:cNvPr id="4" name="Zástupný symbol pro obsah 3" descr="marioneta 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8097" y="1052736"/>
            <a:ext cx="8307806" cy="5530626"/>
          </a:xfrm>
        </p:spPr>
      </p:pic>
    </p:spTree>
    <p:extLst>
      <p:ext uri="{BB962C8B-B14F-4D97-AF65-F5344CB8AC3E}">
        <p14:creationId xmlns:p14="http://schemas.microsoft.com/office/powerpoint/2010/main" val="4096303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Činoherní divadlo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(činohra)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8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činoherní divadlo = několik významů</a:t>
            </a:r>
          </a:p>
          <a:p>
            <a:pPr lvl="0"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divadelní instituce</a:t>
            </a:r>
            <a:endParaRPr lang="cs-CZ" sz="1800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18.-19. stol.: literárně-dramatický žánr = divadelní hra o činech lidí</a:t>
            </a:r>
          </a:p>
          <a:p>
            <a:pPr lvl="0"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obor herecké práce → herec = činoherec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vývoj činohry </a:t>
            </a:r>
          </a:p>
          <a:p>
            <a:pPr lvl="0"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už od počátku divadla (Aristoteles: Poetika) X hovoříme o ní až později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16. a 17. století → vznik profesionálních hereckých souborů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 nás od r. 1750 → inscenace německé hry </a:t>
            </a:r>
            <a:r>
              <a:rPr lang="cs-CZ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Kníže Honzík</a:t>
            </a:r>
            <a:endParaRPr lang="cs-CZ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cs-CZ" sz="18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charakteristika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jednání, zobrazování činů hrou herců + mluvené (verbální) divadlo = v popředí  </a:t>
            </a:r>
            <a:r>
              <a:rPr lang="cs-CZ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mluvená řeč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(dialogy sepsané dramatikem)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divadlo, které</a:t>
            </a:r>
            <a:r>
              <a:rPr lang="cs-CZ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není DOMINANTNĚ pohybové, hudební, nonverbální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vyjadřovací prostředky → zpravidla </a:t>
            </a:r>
            <a:r>
              <a:rPr lang="cs-CZ" sz="18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korespondují se zobrazovanou realitou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→ méně X více stylizované </a:t>
            </a:r>
          </a:p>
        </p:txBody>
      </p:sp>
    </p:spTree>
    <p:extLst>
      <p:ext uri="{BB962C8B-B14F-4D97-AF65-F5344CB8AC3E}">
        <p14:creationId xmlns:p14="http://schemas.microsoft.com/office/powerpoint/2010/main" val="848014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144168"/>
          </a:xfrm>
        </p:spPr>
        <p:txBody>
          <a:bodyPr>
            <a:normAutofit/>
          </a:bodyPr>
          <a:lstStyle/>
          <a:p>
            <a:r>
              <a:rPr lang="cs-CZ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Spodové loutky</a:t>
            </a:r>
            <a:br>
              <a:rPr lang="cs-CZ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vedené zdola</a:t>
            </a:r>
            <a:endParaRPr lang="cs-CZ" sz="36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spodním voděním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maňásek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javajka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nebo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javánka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wajang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vařečková loutka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83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856136"/>
          </a:xfrm>
        </p:spPr>
        <p:txBody>
          <a:bodyPr>
            <a:normAutofit/>
          </a:bodyPr>
          <a:lstStyle/>
          <a:p>
            <a:pPr algn="ctr"/>
            <a:r>
              <a:rPr lang="cs-CZ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Maňásek</a:t>
            </a:r>
          </a:p>
        </p:txBody>
      </p:sp>
      <p:pic>
        <p:nvPicPr>
          <p:cNvPr id="5" name="Zástupný symbol pro obsah 4" descr="maňásek 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3626" y="2110518"/>
            <a:ext cx="4274509" cy="391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Zástupný symbol pro obsah 5" descr="maňásek 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95867" y="2123254"/>
            <a:ext cx="40386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2577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cs-CZ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Maňáskové divadlo</a:t>
            </a:r>
          </a:p>
        </p:txBody>
      </p:sp>
      <p:pic>
        <p:nvPicPr>
          <p:cNvPr id="4" name="Zástupný symbol pro obsah 3" descr="maňásek 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3588" y="1124744"/>
            <a:ext cx="7416823" cy="5562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237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cs-CZ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Javajka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symbol pro obsah 4" descr="javajka 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2119" y="1268760"/>
            <a:ext cx="4464496" cy="5314602"/>
          </a:xfrm>
        </p:spPr>
      </p:pic>
      <p:pic>
        <p:nvPicPr>
          <p:cNvPr id="6" name="Zástupný symbol pro obsah 5" descr="javajka 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42608" y="1269706"/>
            <a:ext cx="3789831" cy="5051563"/>
          </a:xfrm>
        </p:spPr>
      </p:pic>
    </p:spTree>
    <p:extLst>
      <p:ext uri="{BB962C8B-B14F-4D97-AF65-F5344CB8AC3E}">
        <p14:creationId xmlns:p14="http://schemas.microsoft.com/office/powerpoint/2010/main" val="3790454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cs-CZ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Vařečková loutka</a:t>
            </a:r>
          </a:p>
        </p:txBody>
      </p:sp>
      <p:pic>
        <p:nvPicPr>
          <p:cNvPr id="5" name="Zástupný symbol pro obsah 4" descr="vařečka 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5276" y="1700808"/>
            <a:ext cx="4120504" cy="3940373"/>
          </a:xfrm>
        </p:spPr>
      </p:pic>
      <p:pic>
        <p:nvPicPr>
          <p:cNvPr id="6" name="Zástupný symbol pro obsah 5" descr="vařečka 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204864"/>
            <a:ext cx="4389967" cy="3292475"/>
          </a:xfrm>
        </p:spPr>
      </p:pic>
    </p:spTree>
    <p:extLst>
      <p:ext uri="{BB962C8B-B14F-4D97-AF65-F5344CB8AC3E}">
        <p14:creationId xmlns:p14="http://schemas.microsoft.com/office/powerpoint/2010/main" val="3503342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cs-CZ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Vedené loutky - např. manekýn</a:t>
            </a:r>
            <a:br>
              <a:rPr lang="cs-CZ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bezprostřední vodění – figuríny s pohyblivými končetinami a hlavou, případně celým tělem – při odkryté animaci</a:t>
            </a:r>
          </a:p>
        </p:txBody>
      </p:sp>
      <p:pic>
        <p:nvPicPr>
          <p:cNvPr id="5" name="Zástupný symbol pro obsah 4" descr="manekýn 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20476" y="1644670"/>
            <a:ext cx="6903048" cy="4609714"/>
          </a:xfrm>
        </p:spPr>
      </p:pic>
    </p:spTree>
    <p:extLst>
      <p:ext uri="{BB962C8B-B14F-4D97-AF65-F5344CB8AC3E}">
        <p14:creationId xmlns:p14="http://schemas.microsoft.com/office/powerpoint/2010/main" val="2891717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Ostatní loutky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loutky plošné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ovládány shora i zdola, ve stínovém divadle</a:t>
            </a:r>
          </a:p>
          <a:p>
            <a:r>
              <a:rPr 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loutky totemové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samostojné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plastiky</a:t>
            </a:r>
          </a:p>
          <a:p>
            <a:r>
              <a:rPr 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loutka </a:t>
            </a:r>
            <a:r>
              <a:rPr lang="cs-CZ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krosnová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přechodný typ mezi hercem, maskou a loutkou</a:t>
            </a:r>
          </a:p>
          <a:p>
            <a:r>
              <a:rPr 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vodní loutky</a:t>
            </a:r>
          </a:p>
          <a:p>
            <a:r>
              <a:rPr lang="cs-CZ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flákačky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též „pleskačky“, „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práskačky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„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metamorfosy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atd. – změna identity přímo na jevišti (na principu překvapivé proměny)</a:t>
            </a:r>
          </a:p>
        </p:txBody>
      </p:sp>
    </p:spTree>
    <p:extLst>
      <p:ext uri="{BB962C8B-B14F-4D97-AF65-F5344CB8AC3E}">
        <p14:creationId xmlns:p14="http://schemas.microsoft.com/office/powerpoint/2010/main" val="305525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cs-CZ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Loutky plošné</a:t>
            </a:r>
            <a:r>
              <a:rPr lang="cs-CZ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(stínové divadlo)</a:t>
            </a:r>
          </a:p>
        </p:txBody>
      </p:sp>
      <p:pic>
        <p:nvPicPr>
          <p:cNvPr id="5" name="Zástupný symbol pro obsah 4" descr="stín 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0904" y="2276872"/>
            <a:ext cx="4274896" cy="3096344"/>
          </a:xfrm>
        </p:spPr>
      </p:pic>
      <p:pic>
        <p:nvPicPr>
          <p:cNvPr id="6" name="Zástupný symbol pro obsah 5" descr="stín 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199" y="2276872"/>
            <a:ext cx="4274895" cy="3125066"/>
          </a:xfrm>
        </p:spPr>
      </p:pic>
    </p:spTree>
    <p:extLst>
      <p:ext uri="{BB962C8B-B14F-4D97-AF65-F5344CB8AC3E}">
        <p14:creationId xmlns:p14="http://schemas.microsoft.com/office/powerpoint/2010/main" val="13218913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cs-CZ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Stínové divadlo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pro obsah 3" descr="stín 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3280" y="980728"/>
            <a:ext cx="7317439" cy="5488080"/>
          </a:xfrm>
        </p:spPr>
      </p:pic>
    </p:spTree>
    <p:extLst>
      <p:ext uri="{BB962C8B-B14F-4D97-AF65-F5344CB8AC3E}">
        <p14:creationId xmlns:p14="http://schemas.microsoft.com/office/powerpoint/2010/main" val="360778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cs-CZ" sz="36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Krosnové</a:t>
            </a:r>
            <a:r>
              <a:rPr lang="cs-CZ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loutky</a:t>
            </a:r>
          </a:p>
        </p:txBody>
      </p:sp>
      <p:pic>
        <p:nvPicPr>
          <p:cNvPr id="4" name="Zástupný symbol pro obsah 3" descr="krosna 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3588" y="1079799"/>
            <a:ext cx="7416824" cy="5558715"/>
          </a:xfrm>
        </p:spPr>
      </p:pic>
    </p:spTree>
    <p:extLst>
      <p:ext uri="{BB962C8B-B14F-4D97-AF65-F5344CB8AC3E}">
        <p14:creationId xmlns:p14="http://schemas.microsoft.com/office/powerpoint/2010/main" val="809334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648072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cs-CZ" sz="3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Hudební divadlo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497544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charakteristika:</a:t>
            </a:r>
          </a:p>
          <a:p>
            <a:pPr lvl="0"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zapojení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hudební složky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(instrumentální hudba) a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zpěvu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inscenace</a:t>
            </a:r>
          </a:p>
          <a:p>
            <a:pPr lvl="0"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hudba → dominantně spoluurčuje a přenáší významy v komunikaci s diváky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zpěvoherní žánry :</a:t>
            </a:r>
          </a:p>
          <a:p>
            <a:pPr>
              <a:spcBef>
                <a:spcPts val="0"/>
              </a:spcBef>
            </a:pPr>
            <a:r>
              <a:rPr lang="cs-CZ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dány kvantitativním a kvalitativním poměrem zpívaných partů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1) opera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2) opereta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3) muzikál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mezi jednotlivými </a:t>
            </a:r>
            <a:r>
              <a:rPr lang="cs-CZ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typy hudebního divadla existují plynulé přechody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071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144168"/>
          </a:xfrm>
        </p:spPr>
        <p:txBody>
          <a:bodyPr>
            <a:normAutofit/>
          </a:bodyPr>
          <a:lstStyle/>
          <a:p>
            <a:pPr algn="ctr"/>
            <a:r>
              <a:rPr lang="cs-CZ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Totemové loutky</a:t>
            </a:r>
            <a:br>
              <a:rPr lang="cs-CZ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samostojné</a:t>
            </a:r>
            <a:r>
              <a:rPr lang="cs-CZ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plastiky</a:t>
            </a:r>
            <a:endParaRPr lang="cs-CZ" sz="36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pro obsah 3" descr="totem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628800"/>
            <a:ext cx="3744416" cy="5164712"/>
          </a:xfrm>
        </p:spPr>
      </p:pic>
    </p:spTree>
    <p:extLst>
      <p:ext uri="{BB962C8B-B14F-4D97-AF65-F5344CB8AC3E}">
        <p14:creationId xmlns:p14="http://schemas.microsoft.com/office/powerpoint/2010/main" val="33727579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cs-CZ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Vodní loutky </a:t>
            </a:r>
            <a:r>
              <a:rPr lang="cs-CZ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(Vietnam)</a:t>
            </a:r>
          </a:p>
        </p:txBody>
      </p:sp>
      <p:pic>
        <p:nvPicPr>
          <p:cNvPr id="5" name="Zástupný symbol pro obsah 4" descr="vodní 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6826" y="1988840"/>
            <a:ext cx="4328974" cy="3220541"/>
          </a:xfrm>
        </p:spPr>
      </p:pic>
      <p:pic>
        <p:nvPicPr>
          <p:cNvPr id="6" name="Zástupný symbol pro obsah 5" descr="vodní 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88840"/>
            <a:ext cx="4328974" cy="3220541"/>
          </a:xfrm>
        </p:spPr>
      </p:pic>
    </p:spTree>
    <p:extLst>
      <p:ext uri="{BB962C8B-B14F-4D97-AF65-F5344CB8AC3E}">
        <p14:creationId xmlns:p14="http://schemas.microsoft.com/office/powerpoint/2010/main" val="3645143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cs-CZ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Vodní loutky </a:t>
            </a:r>
            <a:r>
              <a:rPr lang="cs-CZ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(Vietnam)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pro obsah 3" descr="vodní 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8147248" cy="5506280"/>
          </a:xfrm>
        </p:spPr>
      </p:pic>
    </p:spTree>
    <p:extLst>
      <p:ext uri="{BB962C8B-B14F-4D97-AF65-F5344CB8AC3E}">
        <p14:creationId xmlns:p14="http://schemas.microsoft.com/office/powerpoint/2010/main" val="1265391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OPERA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530626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cs-CZ" sz="18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hudba </a:t>
            </a:r>
            <a:r>
              <a:rPr lang="cs-CZ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v opeře rozhodující → uváděny </a:t>
            </a:r>
            <a:r>
              <a:rPr lang="cs-CZ" sz="1800" i="1" u="sng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 jmény skladatelů</a:t>
            </a:r>
            <a:endParaRPr lang="cs-CZ" sz="1800" u="sng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800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cs-CZ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definice:</a:t>
            </a:r>
          </a:p>
          <a:p>
            <a:pPr lvl="0">
              <a:spcBef>
                <a:spcPts val="0"/>
              </a:spcBef>
            </a:pPr>
            <a:r>
              <a:rPr lang="cs-CZ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umělecká forma – spojuje </a:t>
            </a:r>
            <a:r>
              <a:rPr lang="cs-CZ" sz="1800" b="1" i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dramatické divadelní představení s hudbou</a:t>
            </a:r>
            <a:endParaRPr lang="cs-CZ" sz="1800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42900">
              <a:spcBef>
                <a:spcPts val="0"/>
              </a:spcBef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hudební skladba </a:t>
            </a:r>
            <a:r>
              <a:rPr lang="cs-CZ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fixovaná do podobě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partitury</a:t>
            </a:r>
            <a:endParaRPr lang="cs-CZ" sz="1800" b="1" i="1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42900">
              <a:spcBef>
                <a:spcPts val="0"/>
              </a:spcBef>
            </a:pPr>
            <a:r>
              <a:rPr lang="cs-CZ" sz="18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libreto</a:t>
            </a:r>
            <a:r>
              <a:rPr lang="cs-CZ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(text) → zpíván</a:t>
            </a:r>
          </a:p>
          <a:p>
            <a:pPr lvl="1" indent="-342900">
              <a:spcBef>
                <a:spcPts val="0"/>
              </a:spcBef>
            </a:pPr>
            <a:r>
              <a:rPr lang="cs-CZ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herci = </a:t>
            </a:r>
            <a:r>
              <a:rPr lang="cs-CZ" sz="18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zpěváci</a:t>
            </a:r>
            <a:r>
              <a:rPr lang="cs-CZ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(sólisté a sbor) → doprovázeni </a:t>
            </a:r>
            <a:r>
              <a:rPr lang="cs-CZ" sz="1800" b="1" i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orchestrem</a:t>
            </a:r>
          </a:p>
          <a:p>
            <a:pPr lvl="1" indent="-342900">
              <a:spcBef>
                <a:spcPts val="0"/>
              </a:spcBef>
            </a:pPr>
            <a:r>
              <a:rPr lang="cs-CZ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 začíná zpravidla </a:t>
            </a:r>
            <a:r>
              <a:rPr lang="cs-CZ" sz="1800" b="1" i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předehrou</a:t>
            </a:r>
            <a:endParaRPr lang="cs-CZ" sz="1800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42900">
              <a:spcBef>
                <a:spcPts val="0"/>
              </a:spcBef>
            </a:pPr>
            <a:r>
              <a:rPr lang="cs-CZ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tvoří ji jednotlivé </a:t>
            </a:r>
            <a:r>
              <a:rPr lang="cs-CZ" sz="1800" b="1" i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částí</a:t>
            </a:r>
            <a:r>
              <a:rPr lang="cs-CZ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(árie, recitativ, sbor, event. i balet) </a:t>
            </a:r>
          </a:p>
          <a:p>
            <a:pPr lvl="1" indent="-342900">
              <a:spcBef>
                <a:spcPts val="0"/>
              </a:spcBef>
            </a:pPr>
            <a:r>
              <a:rPr lang="cs-CZ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spojeny do větších celků (dějství) </a:t>
            </a:r>
            <a:r>
              <a:rPr lang="cs-CZ" sz="1800" b="1" i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instrumentálními mezihrami</a:t>
            </a:r>
          </a:p>
          <a:p>
            <a:pPr marL="400050" lvl="1" indent="0">
              <a:spcBef>
                <a:spcPts val="0"/>
              </a:spcBef>
              <a:buNone/>
            </a:pPr>
            <a:endParaRPr lang="cs-CZ" sz="1800" b="1" i="1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cs-CZ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 je jedním z žánrů hudebního divadla, který vzniká syntézou textové a hudební (vokální a instrumentální) složky s ostatními prostředky jevištního umění – hereckou akcí, scénickým ztvárněním, v některých případech tancem, baletem apod. Hudba má v opeře klíčovou úlohu, text se zcela nebo z větší části zpívá. Název vznikl z latinských slov opus (dílo) a opera (práce, činnost, námaha).</a:t>
            </a:r>
          </a:p>
        </p:txBody>
      </p:sp>
    </p:spTree>
    <p:extLst>
      <p:ext uri="{BB962C8B-B14F-4D97-AF65-F5344CB8AC3E}">
        <p14:creationId xmlns:p14="http://schemas.microsoft.com/office/powerpoint/2010/main" val="183696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634082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 –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18457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vznik: 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přelom 16. století v Itálii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italské hudební baroko → tzv. florentská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camerata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Jacopo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Perri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(hudba) +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Ottavio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Rinuccini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(libreto) 1598: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Dafne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+ 1600: </a:t>
            </a:r>
            <a:r>
              <a:rPr lang="sk-SK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Eurydika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1637: první veřejné operní divadlo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Cassiano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Benátkách + dalších → opera přístupná širokým vrstvám platícího obecenstva</a:t>
            </a:r>
          </a:p>
          <a:p>
            <a:pPr lvl="0">
              <a:spcBef>
                <a:spcPts val="0"/>
              </a:spcBef>
            </a:pP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tzv. </a:t>
            </a:r>
            <a:r>
              <a:rPr lang="cs-CZ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benátská opera</a:t>
            </a: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Benátky = centrum operní tvorby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Claudio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Monteverdi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náměty: mýty, dějiny, básně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Tasso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Ariosto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inspirace Orientem </a:t>
            </a:r>
          </a:p>
          <a:p>
            <a:pPr lvl="0"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formálně: prolog, několik jednání + závěrečný výjev</a:t>
            </a:r>
          </a:p>
          <a:p>
            <a:pPr lvl="0"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komický prvek + rozkvět sólového dramatického zpěvu (árie, se koloratura)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lvl="0"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konkurence v Neapoli: </a:t>
            </a: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tzv. </a:t>
            </a:r>
            <a:r>
              <a:rPr lang="cs-CZ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neapolská opera</a:t>
            </a: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Alessandro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Scarlatti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(115 oper, nejplodnější skladatel) </a:t>
            </a:r>
          </a:p>
          <a:p>
            <a:pPr lvl="0">
              <a:spcBef>
                <a:spcPts val="0"/>
              </a:spcBef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a 18. století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rozšířena po celé Evropě (Francie, Anglie, Německo, Čechy…)</a:t>
            </a:r>
          </a:p>
          <a:p>
            <a:pPr lvl="0"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skladatelé: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 Friedrich Händel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60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1750-1820: klasicismus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komická opera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buffa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Giovanni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Battista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Pergolesi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Služka paní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(La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padrona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žertovná hříčka (prostřednictvím lidových postav → satira a kritika)</a:t>
            </a:r>
          </a:p>
          <a:p>
            <a:pPr lvl="0">
              <a:spcBef>
                <a:spcPts val="0"/>
              </a:spcBef>
            </a:pP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vážná opera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→ návrat k antickému a renesančnímu ideálu</a:t>
            </a:r>
          </a:p>
          <a:p>
            <a:pPr lvl="0"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reformátoři: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Christoph Willibald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Gluck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A. Mozart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romantismus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„romantické“ opery: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Carl Maria von Weber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Itálie: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Gioacchino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Rossini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Giuseppe Verdi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navazuje verismus: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Giacomo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Puccini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Ruggiero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Leoncavallo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Francie: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Charles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Gounod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George Bizet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Německo: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 Wagner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„velký reformátor opery“.</a:t>
            </a:r>
          </a:p>
          <a:p>
            <a:pPr lvl="0"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Rusko: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Michail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Ivanovič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Glinka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Nikolaj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Rimskij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-Korsakov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Modest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Petrovič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Musorgskij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 Iljič Čajkovskij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Čechy: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Bedřich Smetana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Antonín Dvořák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Zdeněk Fibich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století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významní skladatelé: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Alban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Benjamin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Britten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Philip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Glass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Leoš Janáček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Carl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Orff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Sergej Sergejevič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Prokofjev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Bohuslav Martinů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Dmitrij Šostakovič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Strauss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Eugen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Suchoň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další</a:t>
            </a:r>
          </a:p>
        </p:txBody>
      </p:sp>
    </p:spTree>
    <p:extLst>
      <p:ext uri="{BB962C8B-B14F-4D97-AF65-F5344CB8AC3E}">
        <p14:creationId xmlns:p14="http://schemas.microsoft.com/office/powerpoint/2010/main" val="3895953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91264" cy="648072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OPERETA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48965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hudebně-dramatický divadelní útvar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zábavního rázu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předchůdci: Francie - vaudevill, Anglie - </a:t>
            </a:r>
            <a:r>
              <a:rPr lang="cs-CZ" sz="18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ballad</a:t>
            </a:r>
            <a:r>
              <a:rPr lang="cs-CZ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opera, Německo - singspiel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střídá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mluvené slovo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zpěvem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tancem</a:t>
            </a:r>
          </a:p>
          <a:p>
            <a:pPr>
              <a:spcBef>
                <a:spcPts val="0"/>
              </a:spcBef>
            </a:pP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líbivá melodika</a:t>
            </a:r>
          </a:p>
          <a:p>
            <a:pPr>
              <a:spcBef>
                <a:spcPts val="0"/>
              </a:spcBef>
            </a:pP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nekomplikovaný, srozumitelný děj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schematizován do několika klasických částí (dějství, jednání)</a:t>
            </a:r>
          </a:p>
          <a:p>
            <a:pPr lvl="1"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často námětově čerpá z činoherního žánru komedie</a:t>
            </a:r>
          </a:p>
          <a:p>
            <a:pPr>
              <a:spcBef>
                <a:spcPts val="0"/>
              </a:spcBef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někdy za méně hodnotný umělecký žánr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(pokleslá zábava) X velmi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zdařiléé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kusy</a:t>
            </a:r>
          </a:p>
          <a:p>
            <a:pPr>
              <a:spcBef>
                <a:spcPts val="0"/>
              </a:spcBef>
            </a:pP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přímý předchůdce muzikálu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často hrána ve specializovaných divadlech – např.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Hudební divadlo v Karlíně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dál s tímto žánrem?</a:t>
            </a:r>
          </a:p>
        </p:txBody>
      </p:sp>
    </p:spTree>
    <p:extLst>
      <p:ext uri="{BB962C8B-B14F-4D97-AF65-F5344CB8AC3E}">
        <p14:creationId xmlns:p14="http://schemas.microsoft.com/office/powerpoint/2010/main" val="2904211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706090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Vývoj a představitelé operety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francouzská škola 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19. století z francouzské komické opery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Jacques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Offenbach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(1819-1880) 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Orfeus v podsvětí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Krásná Helena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Modrovous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Bandité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vídeňská opereta 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typická taneční forma - valčík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Johann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Strauss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syn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(1825-1899) - vrcholný představitel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Netopýr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Cikánský baron...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Franz von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Suppé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(1919-1895) -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Básník a sedlák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Franz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Lehár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(1870-1948) -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Veselá vdova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Země úsměvů...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Emerich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Kalmán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(1882-1953) -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Čardášová princezna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Hraběnka Marica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Češi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Oskar Nedbal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(1874-1930) -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Polská krev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Cudná Barbora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Vinobraní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Rudolf Friml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(1879-1972) -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Rose Marie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 tuláků</a:t>
            </a:r>
          </a:p>
        </p:txBody>
      </p:sp>
    </p:spTree>
    <p:extLst>
      <p:ext uri="{BB962C8B-B14F-4D97-AF65-F5344CB8AC3E}">
        <p14:creationId xmlns:p14="http://schemas.microsoft.com/office/powerpoint/2010/main" val="388156906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řev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Retrospektiva</Template>
  <TotalTime>835</TotalTime>
  <Words>968</Words>
  <Application>Microsoft Office PowerPoint</Application>
  <PresentationFormat>Předvádění na obrazovce (4:3)</PresentationFormat>
  <Paragraphs>281</Paragraphs>
  <Slides>42</Slides>
  <Notes>0</Notes>
  <HiddenSlides>0</HiddenSlides>
  <MMClips>4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42</vt:i4>
      </vt:variant>
    </vt:vector>
  </HeadingPairs>
  <TitlesOfParts>
    <vt:vector size="54" baseType="lpstr">
      <vt:lpstr>Arial</vt:lpstr>
      <vt:lpstr>Calibri</vt:lpstr>
      <vt:lpstr>Calibri Light</vt:lpstr>
      <vt:lpstr>方正姚体</vt:lpstr>
      <vt:lpstr>Rockwell</vt:lpstr>
      <vt:lpstr>Rockwell Condensed</vt:lpstr>
      <vt:lpstr>Tahoma</vt:lpstr>
      <vt:lpstr>Times New Roman</vt:lpstr>
      <vt:lpstr>Wingdings</vt:lpstr>
      <vt:lpstr>Wingdings 2</vt:lpstr>
      <vt:lpstr>HDOfficeLightV0</vt:lpstr>
      <vt:lpstr>Dřevo</vt:lpstr>
      <vt:lpstr>TYPOLOGIE DIVADLA</vt:lpstr>
      <vt:lpstr>Při členění → používáme různé kategorie</vt:lpstr>
      <vt:lpstr>I. Činoherní divadlo (činohra)</vt:lpstr>
      <vt:lpstr>II. Hudební divadlo</vt:lpstr>
      <vt:lpstr>1) OPERA</vt:lpstr>
      <vt:lpstr>Opera – vývoj</vt:lpstr>
      <vt:lpstr>Prezentace aplikace PowerPoint</vt:lpstr>
      <vt:lpstr>2) OPERETA</vt:lpstr>
      <vt:lpstr>Vývoj a představitelé operety</vt:lpstr>
      <vt:lpstr>3) MUZIKÁL</vt:lpstr>
      <vt:lpstr>III. Pohybové divadlo</vt:lpstr>
      <vt:lpstr>1) BALET</vt:lpstr>
      <vt:lpstr>Král tančí (Le Roi danse, r. Gérard corbiau)</vt:lpstr>
      <vt:lpstr>Prezentace aplikace PowerPoint</vt:lpstr>
      <vt:lpstr>Maja Plisecká: Labutí jezero</vt:lpstr>
      <vt:lpstr>2) TANEČNÍ DIVADLO</vt:lpstr>
      <vt:lpstr>Vývoj moderního tance v 1. pol. 20. stol.</vt:lpstr>
      <vt:lpstr>Martha Graham: Hereze (Heretic, 1931)</vt:lpstr>
      <vt:lpstr>Český tanec</vt:lpstr>
      <vt:lpstr>Jiří Kylián: Petite Mort</vt:lpstr>
      <vt:lpstr>3) PANTOMIMA</vt:lpstr>
      <vt:lpstr>Prezentace aplikace PowerPoint</vt:lpstr>
      <vt:lpstr>Loutkové divadlo</vt:lpstr>
      <vt:lpstr>Prezentace aplikace PowerPoint</vt:lpstr>
      <vt:lpstr>I. Závěsné loutky – marionety vedené shora na drátech nebo nitích</vt:lpstr>
      <vt:lpstr>Loutkové divadlo pro marionety</vt:lpstr>
      <vt:lpstr>Marioneta</vt:lpstr>
      <vt:lpstr>Marioneta</vt:lpstr>
      <vt:lpstr>Marionetové (loutkové) divadlo</vt:lpstr>
      <vt:lpstr>II. Spodové loutky vedené zdola</vt:lpstr>
      <vt:lpstr>Maňásek</vt:lpstr>
      <vt:lpstr>Maňáskové divadlo</vt:lpstr>
      <vt:lpstr>Javajka</vt:lpstr>
      <vt:lpstr>Vařečková loutka</vt:lpstr>
      <vt:lpstr>III. Vedené loutky - např. manekýn bezprostřední vodění – figuríny s pohyblivými končetinami a hlavou, případně celým tělem – při odkryté animaci</vt:lpstr>
      <vt:lpstr>Ostatní loutky</vt:lpstr>
      <vt:lpstr>Loutky plošné (stínové divadlo)</vt:lpstr>
      <vt:lpstr>Stínové divadlo</vt:lpstr>
      <vt:lpstr>Krosnové loutky</vt:lpstr>
      <vt:lpstr>Totemové loutky samostojné plastiky</vt:lpstr>
      <vt:lpstr>Vodní loutky (Vietnam)</vt:lpstr>
      <vt:lpstr>Vodní loutky (Vietnam)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Typologie divadla</dc:title>
  <dc:creator>Pavla Bergmannová</dc:creator>
  <cp:lastModifiedBy>Pavla Bergmannová</cp:lastModifiedBy>
  <cp:revision>68</cp:revision>
  <dcterms:created xsi:type="dcterms:W3CDTF">2014-10-28T23:09:25Z</dcterms:created>
  <dcterms:modified xsi:type="dcterms:W3CDTF">2019-10-21T23:44:59Z</dcterms:modified>
</cp:coreProperties>
</file>