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0" r:id="rId5"/>
    <p:sldId id="267" r:id="rId6"/>
    <p:sldId id="263" r:id="rId7"/>
    <p:sldId id="264" r:id="rId8"/>
    <p:sldId id="259" r:id="rId9"/>
    <p:sldId id="261" r:id="rId10"/>
    <p:sldId id="262" r:id="rId11"/>
    <p:sldId id="265" r:id="rId12"/>
    <p:sldId id="258" r:id="rId13"/>
    <p:sldId id="266" r:id="rId14"/>
  </p:sldIdLst>
  <p:sldSz cx="13208000" cy="9906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9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4"/>
            <a:ext cx="2847975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4"/>
            <a:ext cx="8378825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7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3" y="2469624"/>
            <a:ext cx="11391900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3" y="6629227"/>
            <a:ext cx="11391900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637014"/>
            <a:ext cx="561340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1" y="2637014"/>
            <a:ext cx="561340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2" y="527405"/>
            <a:ext cx="11391900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8"/>
            <a:ext cx="5587602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3"/>
            <a:ext cx="5587602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2" y="2428348"/>
            <a:ext cx="5615120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2" y="3618443"/>
            <a:ext cx="5615120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6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5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1" y="1426284"/>
            <a:ext cx="6686551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1"/>
            <a:ext cx="4259925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0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5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1" y="1426284"/>
            <a:ext cx="6686551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1"/>
            <a:ext cx="4259925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2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2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1" y="9181398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DB8-24B1-4E6E-B3D9-E3C518954AE3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2" y="9181398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1" y="9181398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Österreichische Landeskunde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ZS </a:t>
            </a:r>
            <a:r>
              <a:rPr lang="de-DE" smtClean="0"/>
              <a:t>2019/20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8" y="792538"/>
            <a:ext cx="8896794" cy="83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828358" y="1832654"/>
            <a:ext cx="2912324" cy="195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33"/>
              <a:t>Egon Schiele (1890-1918): Frau mit zwei Kindern</a:t>
            </a:r>
          </a:p>
        </p:txBody>
      </p:sp>
      <p:sp>
        <p:nvSpPr>
          <p:cNvPr id="3" name="Rechteck 2"/>
          <p:cNvSpPr/>
          <p:nvPr/>
        </p:nvSpPr>
        <p:spPr>
          <a:xfrm>
            <a:off x="9500447" y="8325852"/>
            <a:ext cx="37075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700"/>
              <a:t>Kunst und Architektur </a:t>
            </a:r>
            <a:r>
              <a:rPr lang="de-DE" sz="2700" smtClean="0"/>
              <a:t>(2)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2586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56" y="449179"/>
            <a:ext cx="10085735" cy="87750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218821" y="195263"/>
            <a:ext cx="3176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Sprache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4032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4" y="705852"/>
            <a:ext cx="11563529" cy="72189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80674" y="8154450"/>
            <a:ext cx="10042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Adolph Mentzel (</a:t>
            </a:r>
            <a:r>
              <a:rPr lang="de-DE" sz="2800" smtClean="0"/>
              <a:t>1815-1905)</a:t>
            </a:r>
          </a:p>
          <a:p>
            <a:r>
              <a:rPr lang="de-DE" sz="2800" smtClean="0"/>
              <a:t>Preußisches (!!) Beispiel für Realismus in der Malerei</a:t>
            </a:r>
            <a:endParaRPr lang="de-DE" sz="2800"/>
          </a:p>
        </p:txBody>
      </p:sp>
      <p:sp>
        <p:nvSpPr>
          <p:cNvPr id="3" name="Textfeld 2"/>
          <p:cNvSpPr txBox="1"/>
          <p:nvPr/>
        </p:nvSpPr>
        <p:spPr>
          <a:xfrm>
            <a:off x="9352547" y="385011"/>
            <a:ext cx="3224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Literatur (1)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4104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72" y="892842"/>
            <a:ext cx="10070054" cy="81066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352547" y="385011"/>
            <a:ext cx="3224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Literatur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8736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51027"/>
              </p:ext>
            </p:extLst>
          </p:nvPr>
        </p:nvGraphicFramePr>
        <p:xfrm>
          <a:off x="1010651" y="898357"/>
          <a:ext cx="11133221" cy="7700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8095"/>
                <a:gridCol w="8875126"/>
              </a:tblGrid>
              <a:tr h="112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26.9. 2019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Einführung, Überblick. Assoziationen, Vorstellungen</a:t>
                      </a:r>
                      <a:r>
                        <a:rPr lang="de-DE" sz="2800">
                          <a:effectLst/>
                        </a:rPr>
                        <a:t>, </a:t>
                      </a:r>
                      <a:r>
                        <a:rPr lang="de-DE" sz="2800" smtClean="0">
                          <a:effectLst/>
                        </a:rPr>
                        <a:t>Stereo-typen </a:t>
                      </a:r>
                      <a:r>
                        <a:rPr lang="de-DE" sz="2800">
                          <a:effectLst/>
                        </a:rPr>
                        <a:t>– Fremdbilder zu Österreich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3.10.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Alltagsleben, Feste, Küche    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10.10.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Geographie  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strike="sngStrike">
                          <a:effectLst/>
                        </a:rPr>
                        <a:t>17.10.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strike="sngStrike">
                          <a:effectLst/>
                        </a:rPr>
                        <a:t>[Tagung] 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24.10.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Politisches System 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31. 10.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Musik 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7.11.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Geschichte (1)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14.11.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Geschichte (2)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21.11.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Kunst, Architektur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28.11.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Sprache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strike="sngStrike">
                          <a:effectLst/>
                        </a:rPr>
                        <a:t>5. 12.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strike="sngStrike">
                          <a:effectLst/>
                        </a:rPr>
                        <a:t>vorauss. Gastseminar in Nysa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12.12.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Literatur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19.12.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Abschlussklausur</a:t>
                      </a:r>
                      <a:endParaRPr lang="de-DE" sz="2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4" y="1267326"/>
            <a:ext cx="12173186" cy="62564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855368" y="8325853"/>
            <a:ext cx="55826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Alltagsleben, Feste, Küche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1322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9" y="1796717"/>
            <a:ext cx="6459116" cy="56195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25" y="1648084"/>
            <a:ext cx="5297611" cy="576814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35579" y="8550442"/>
            <a:ext cx="5165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Geographie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2855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4-eu5.ixquick.com/cgi-bin/serveimage?url=https%3A%2F%2Fupload.wikimedia.org%2Fwikipedia%2Fcommons%2Fthumb%2F3%2F36%2FAustria%252C_administrative_divisions_-_de-.svg%2F1200px-Austria%252C_administrative_divisions_-_de-.svg.png&amp;sp=80e06251bf842774421f9c8b60d2e5b6"/>
          <p:cNvSpPr>
            <a:spLocks noChangeAspect="1" noChangeArrowheads="1"/>
          </p:cNvSpPr>
          <p:nvPr/>
        </p:nvSpPr>
        <p:spPr bwMode="auto">
          <a:xfrm>
            <a:off x="224720" y="-1761066"/>
            <a:ext cx="36734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de-DE" sz="2600"/>
          </a:p>
        </p:txBody>
      </p:sp>
      <p:pic>
        <p:nvPicPr>
          <p:cNvPr id="1027" name="Picture 3" descr="C:\Users\Maurach\Documents\DAADLektoratOpava\PräsÖsterrLandeskunde\KarteÖBundeslä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6" y="4224920"/>
            <a:ext cx="9301751" cy="51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2079149" y="1041989"/>
          <a:ext cx="8805334" cy="267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667"/>
                <a:gridCol w="4402667"/>
              </a:tblGrid>
              <a:tr h="535658">
                <a:tc gridSpan="2">
                  <a:txBody>
                    <a:bodyPr/>
                    <a:lstStyle/>
                    <a:p>
                      <a:r>
                        <a:rPr lang="de-DE" sz="2000" smtClean="0"/>
                        <a:t>Bundesregierung mit Bundespräsident, Bundeskanzler und Ministern</a:t>
                      </a:r>
                      <a:endParaRPr lang="de-DE" sz="2000"/>
                    </a:p>
                  </a:txBody>
                  <a:tcPr marL="132080" marR="132080" marT="66040" marB="6604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5658">
                <a:tc>
                  <a:txBody>
                    <a:bodyPr/>
                    <a:lstStyle/>
                    <a:p>
                      <a:r>
                        <a:rPr lang="de-DE" sz="2000" smtClean="0"/>
                        <a:t>Nationalrat</a:t>
                      </a:r>
                      <a:endParaRPr lang="de-DE" sz="2000"/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Bundesrat</a:t>
                      </a:r>
                      <a:endParaRPr lang="de-DE" sz="2000"/>
                    </a:p>
                  </a:txBody>
                  <a:tcPr marL="132080" marR="132080" marT="66040" marB="66040"/>
                </a:tc>
              </a:tr>
              <a:tr h="535658">
                <a:tc gridSpan="2">
                  <a:txBody>
                    <a:bodyPr/>
                    <a:lstStyle/>
                    <a:p>
                      <a:r>
                        <a:rPr lang="de-DE" sz="2000" smtClean="0"/>
                        <a:t>Landtage mit Landesregierungen (Landeshauptmänner)</a:t>
                      </a:r>
                      <a:endParaRPr lang="de-DE" sz="2000"/>
                    </a:p>
                  </a:txBody>
                  <a:tcPr marL="132080" marR="132080" marT="66040" marB="6604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5658">
                <a:tc gridSpan="2">
                  <a:txBody>
                    <a:bodyPr/>
                    <a:lstStyle/>
                    <a:p>
                      <a:r>
                        <a:rPr lang="de-DE" sz="2000" smtClean="0"/>
                        <a:t>Politische</a:t>
                      </a:r>
                      <a:r>
                        <a:rPr lang="de-DE" sz="2000" baseline="0" smtClean="0"/>
                        <a:t> Bezirke; Bezirkshauptmannschaft</a:t>
                      </a:r>
                      <a:endParaRPr lang="de-DE" sz="2000"/>
                    </a:p>
                  </a:txBody>
                  <a:tcPr marL="132080" marR="132080" marT="66040" marB="6604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5658">
                <a:tc gridSpan="2">
                  <a:txBody>
                    <a:bodyPr/>
                    <a:lstStyle/>
                    <a:p>
                      <a:r>
                        <a:rPr lang="de-DE" sz="2000" smtClean="0"/>
                        <a:t>Gemeinderäte</a:t>
                      </a:r>
                      <a:r>
                        <a:rPr lang="de-DE" sz="2000" baseline="0" smtClean="0"/>
                        <a:t> mit Bürgermeistern</a:t>
                      </a:r>
                      <a:endParaRPr lang="de-DE" sz="2000"/>
                    </a:p>
                  </a:txBody>
                  <a:tcPr marL="132080" marR="132080" marT="66040" marB="6604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Gerader Verbinder 4"/>
          <p:cNvCxnSpPr/>
          <p:nvPr/>
        </p:nvCxnSpPr>
        <p:spPr>
          <a:xfrm flipH="1" flipV="1">
            <a:off x="7956150" y="2352711"/>
            <a:ext cx="1456162" cy="31203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H="1" flipV="1">
            <a:off x="7441407" y="2352711"/>
            <a:ext cx="1450848" cy="5408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7118003" y="2384593"/>
            <a:ext cx="190515" cy="3528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925546" y="75671"/>
            <a:ext cx="4813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Politisches System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9455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9295" y="1312596"/>
            <a:ext cx="12793421" cy="756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44" b="1"/>
              <a:t>Hauptgattungen der </a:t>
            </a:r>
            <a:r>
              <a:rPr lang="de-DE" sz="4044" b="1" smtClean="0"/>
              <a:t>musikalischen Klassik</a:t>
            </a:r>
            <a:endParaRPr lang="de-DE" sz="4044" b="1"/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Opera buffa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Sinfonie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Instrumentalsonate und –konzert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Streichquartett</a:t>
            </a:r>
          </a:p>
          <a:p>
            <a:endParaRPr lang="de-DE" sz="4044"/>
          </a:p>
          <a:p>
            <a:r>
              <a:rPr lang="de-DE" sz="4044" b="1"/>
              <a:t>Musikgeschichtliches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Vollendung der Sonatenhauptsatzform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Emanzipation der Instrumental- von der Vokalmusik (erstere dann in der Romantik höher geschätzt)</a:t>
            </a:r>
          </a:p>
          <a:p>
            <a:pPr marL="660380" indent="-660380">
              <a:buFont typeface="Arial" panose="020B0604020202020204" pitchFamily="34" charset="0"/>
              <a:buChar char="•"/>
            </a:pPr>
            <a:r>
              <a:rPr lang="de-DE" sz="4044"/>
              <a:t>‚Absolute‘ Musik mit allgemeingültigen, humanistischen Aussagen (Beethoven)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18358" y="320842"/>
            <a:ext cx="3946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Musik (1)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48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9" y="2976781"/>
            <a:ext cx="12342175" cy="53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5284" y="480503"/>
            <a:ext cx="13052716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67"/>
              <a:t>Arnold Schönberg</a:t>
            </a:r>
          </a:p>
          <a:p>
            <a:r>
              <a:rPr lang="de-DE" sz="3467"/>
              <a:t>Beispiel für eine Zwölftonreihe in ursprünglicher und veränderter Lage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518358" y="320842"/>
            <a:ext cx="3946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Musik (2)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0477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68" y="394808"/>
            <a:ext cx="7571874" cy="899785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71747" y="577516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Geschichte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6524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23" y="412750"/>
            <a:ext cx="7140575" cy="90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204289" y="2456723"/>
            <a:ext cx="3328370" cy="275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9"/>
              <a:t>Dürnberger Altar in Seckau, Steiermark.</a:t>
            </a:r>
          </a:p>
          <a:p>
            <a:r>
              <a:rPr lang="de-DE" sz="2889"/>
              <a:t>Krönung der heili-gen Maria.</a:t>
            </a:r>
          </a:p>
          <a:p>
            <a:r>
              <a:rPr lang="de-DE" sz="2889"/>
              <a:t>Südtiroler Schule, um 1500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063788" y="721895"/>
            <a:ext cx="3769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smtClean="0"/>
              <a:t>Kunst und Architektur (1)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274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7519E2D5-7815-462D-BB68-2B93018BD674}" vid="{6B04B4FE-6880-48D1-BB0E-349AE8D6C5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229</Words>
  <Application>Microsoft Office PowerPoint</Application>
  <PresentationFormat>Benutzerdefiniert</PresentationFormat>
  <Paragraphs>63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Design1</vt:lpstr>
      <vt:lpstr>Österreichische Landeskunde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Österreichische Landeskunde</dc:title>
  <dc:creator>Martin Maurach</dc:creator>
  <cp:lastModifiedBy>Martin Maurach</cp:lastModifiedBy>
  <cp:revision>16</cp:revision>
  <dcterms:created xsi:type="dcterms:W3CDTF">2018-09-25T09:08:18Z</dcterms:created>
  <dcterms:modified xsi:type="dcterms:W3CDTF">2019-09-25T14:05:27Z</dcterms:modified>
</cp:coreProperties>
</file>