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9" r:id="rId3"/>
    <p:sldId id="259" r:id="rId4"/>
    <p:sldId id="264" r:id="rId5"/>
    <p:sldId id="272" r:id="rId6"/>
    <p:sldId id="267" r:id="rId7"/>
    <p:sldId id="268" r:id="rId8"/>
    <p:sldId id="261" r:id="rId9"/>
    <p:sldId id="257" r:id="rId10"/>
    <p:sldId id="265" r:id="rId11"/>
    <p:sldId id="258" r:id="rId12"/>
    <p:sldId id="266" r:id="rId13"/>
    <p:sldId id="273" r:id="rId14"/>
    <p:sldId id="277" r:id="rId15"/>
    <p:sldId id="270" r:id="rId16"/>
    <p:sldId id="271" r:id="rId17"/>
    <p:sldId id="276" r:id="rId18"/>
    <p:sldId id="274" r:id="rId19"/>
    <p:sldId id="275" r:id="rId20"/>
    <p:sldId id="278" r:id="rId21"/>
    <p:sldId id="280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4AF0E-A0E0-4460-A36F-7C184641DB90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DC94B-84C0-4C42-8C7D-A896E34B69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1C024-7FB6-4633-A232-71A876C8A90F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5561F-8D4B-44F4-87B9-16999212F2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5561F-8D4B-44F4-87B9-16999212F203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000263"/>
          </a:xfrm>
        </p:spPr>
        <p:txBody>
          <a:bodyPr>
            <a:normAutofit fontScale="90000"/>
          </a:bodyPr>
          <a:lstStyle/>
          <a:p>
            <a:r>
              <a:rPr lang="cs-CZ" sz="10000" dirty="0" smtClean="0"/>
              <a:t>Studená válka</a:t>
            </a:r>
            <a:br>
              <a:rPr lang="cs-CZ" sz="10000" dirty="0" smtClean="0"/>
            </a:br>
            <a:r>
              <a:rPr lang="cs-CZ" dirty="0" smtClean="0"/>
              <a:t>„od Jalty k Maltě“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57312"/>
          </a:xfrm>
        </p:spPr>
        <p:txBody>
          <a:bodyPr>
            <a:normAutofit/>
          </a:bodyPr>
          <a:lstStyle/>
          <a:p>
            <a:r>
              <a:rPr lang="cs-CZ" sz="5000" dirty="0" smtClean="0">
                <a:solidFill>
                  <a:schemeClr val="tx1"/>
                </a:solidFill>
              </a:rPr>
              <a:t>12.3.1947-8.12.1991?</a:t>
            </a:r>
            <a:endParaRPr lang="cs-CZ" sz="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Trumanova doktrína </a:t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857916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smtClean="0"/>
              <a:t>Truman rovnocenným soupeřem Stalina</a:t>
            </a:r>
          </a:p>
          <a:p>
            <a:r>
              <a:rPr lang="cs-CZ" sz="2800" b="1" dirty="0" smtClean="0"/>
              <a:t>Projev prezidenta USA H. S. Trumana v Kongresu, tzv. Trumanova doktrína (12. 3. 1947)</a:t>
            </a:r>
            <a:endParaRPr lang="cs-CZ" sz="3000" dirty="0" smtClean="0"/>
          </a:p>
          <a:p>
            <a:r>
              <a:rPr lang="cs-CZ" sz="3000" dirty="0" smtClean="0"/>
              <a:t>zahraničně politický program H. Trumana, vyhlášený v americkém Kongresu 14. 3. 1947 </a:t>
            </a:r>
          </a:p>
          <a:p>
            <a:r>
              <a:rPr lang="cs-CZ" sz="3000" dirty="0" smtClean="0"/>
              <a:t>Realizovala strategii zadržování komunismu, její součástí byl </a:t>
            </a:r>
            <a:r>
              <a:rPr lang="cs-CZ" sz="3000" dirty="0" err="1" smtClean="0"/>
              <a:t>Marshallův</a:t>
            </a:r>
            <a:r>
              <a:rPr lang="cs-CZ" sz="3000" dirty="0" smtClean="0"/>
              <a:t> plán i založení NATO (4. dubna 1949)</a:t>
            </a:r>
          </a:p>
          <a:p>
            <a:r>
              <a:rPr lang="cs-CZ" sz="3000" dirty="0" smtClean="0"/>
              <a:t>připravenost podpořit nekomunistické síly v Řecku a Turecku a zrodila se takzvaná doktrína „zadržování“ komunismu</a:t>
            </a:r>
          </a:p>
          <a:p>
            <a:r>
              <a:rPr lang="cs-CZ" sz="3000" dirty="0" smtClean="0"/>
              <a:t>odhodlání Spojených států nedopustit další rozpínání sovětského totalitarismu = vyhlášením studené války Sovětskému svazu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Konec?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Malta 1989?  (2.-3- 12. 1989)</a:t>
            </a:r>
          </a:p>
          <a:p>
            <a:r>
              <a:rPr lang="cs-CZ" dirty="0" smtClean="0"/>
              <a:t>Setkání Bushe s </a:t>
            </a:r>
            <a:r>
              <a:rPr lang="cs-CZ" dirty="0" err="1" smtClean="0"/>
              <a:t>Gorbačovem</a:t>
            </a:r>
            <a:r>
              <a:rPr lang="cs-CZ" dirty="0" smtClean="0"/>
              <a:t> sice společně na Maltě studenou válku pohřbili</a:t>
            </a:r>
          </a:p>
          <a:p>
            <a:pPr>
              <a:buNone/>
            </a:pPr>
            <a:r>
              <a:rPr lang="en-US" dirty="0" smtClean="0"/>
              <a:t>"The world is leaving one epoch and entering another. We are at the beginning of a long road to a lasting, peaceful era. The threat of force, mistrust, psychological and ideological struggle should all be things of the past."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Znovusjednocení Německa 1990</a:t>
            </a:r>
          </a:p>
          <a:p>
            <a:r>
              <a:rPr lang="cs-CZ" dirty="0" smtClean="0"/>
              <a:t>připojení Německé demokratické republiky včetně Východního Berlína ke Spolkové republice Německo, završený 3. října 1990.</a:t>
            </a:r>
            <a:endParaRPr lang="cs-CZ" b="1" dirty="0" smtClean="0"/>
          </a:p>
          <a:p>
            <a:r>
              <a:rPr lang="cs-CZ" dirty="0" smtClean="0"/>
              <a:t>Sjednocení za všeobecného souhlasu Němců s požehnáním velmocí v roce 1990 považované za překonání studené války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Rozpad SSSR 1991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715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i="1" dirty="0" smtClean="0"/>
              <a:t>     „My, prezidenti Běloruska, Ruské federace a Ukrajiny konstatujeme, že Svaz sovětských socialistických republik jako subjekt mezinárodního práva a geopolitické reality končí svou existenci.“</a:t>
            </a:r>
            <a:endParaRPr lang="cs-CZ" dirty="0" smtClean="0"/>
          </a:p>
          <a:p>
            <a:r>
              <a:rPr lang="cs-CZ" dirty="0" smtClean="0"/>
              <a:t>8. července v Bělorusku podepsány tzv. </a:t>
            </a:r>
            <a:r>
              <a:rPr lang="cs-CZ" dirty="0" err="1" smtClean="0"/>
              <a:t>bělovežské</a:t>
            </a:r>
            <a:r>
              <a:rPr lang="cs-CZ" dirty="0" smtClean="0"/>
              <a:t> smlouvy, de facto rozpad SSSR (a vznik tzv. Společenství nezávislých států)</a:t>
            </a:r>
          </a:p>
          <a:p>
            <a:r>
              <a:rPr lang="cs-CZ" dirty="0" smtClean="0"/>
              <a:t>Svaz sovětských socialistických republik zanikl dne 26. prosince 1991 deklarací č. 142-H Nejvyššího sovětu Sovětského svazu, oficiálně uznal rozpuštění Sovětského svazu jako státu a subjektu mezinárodního práva.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Stalinovy požadavky:</a:t>
            </a:r>
          </a:p>
          <a:p>
            <a:r>
              <a:rPr lang="cs-CZ" dirty="0" smtClean="0"/>
              <a:t>SSSR </a:t>
            </a:r>
            <a:r>
              <a:rPr lang="cs-CZ" dirty="0" smtClean="0"/>
              <a:t>na </a:t>
            </a:r>
            <a:r>
              <a:rPr lang="cs-CZ" dirty="0" smtClean="0"/>
              <a:t>své západní hranici pás na něm závislých </a:t>
            </a:r>
            <a:r>
              <a:rPr lang="cs-CZ" dirty="0" smtClean="0"/>
              <a:t>států (Bulharsko</a:t>
            </a:r>
            <a:r>
              <a:rPr lang="cs-CZ" dirty="0" smtClean="0"/>
              <a:t>, Rumunsko a </a:t>
            </a:r>
            <a:r>
              <a:rPr lang="cs-CZ" dirty="0" smtClean="0"/>
              <a:t>Polsko)</a:t>
            </a:r>
          </a:p>
          <a:p>
            <a:r>
              <a:rPr lang="cs-CZ" dirty="0" smtClean="0"/>
              <a:t>strategické důvody přístup </a:t>
            </a:r>
            <a:r>
              <a:rPr lang="cs-CZ" dirty="0" smtClean="0"/>
              <a:t>k teplým (nezamrzajícím) mořím </a:t>
            </a:r>
            <a:r>
              <a:rPr lang="cs-CZ" dirty="0" smtClean="0"/>
              <a:t>– od Turecka Středozemnímu </a:t>
            </a:r>
            <a:r>
              <a:rPr lang="cs-CZ" dirty="0" smtClean="0"/>
              <a:t>a Černému moři </a:t>
            </a:r>
            <a:r>
              <a:rPr lang="cs-CZ" dirty="0" smtClean="0"/>
              <a:t>–rozšíření </a:t>
            </a:r>
            <a:r>
              <a:rPr lang="cs-CZ" dirty="0" smtClean="0"/>
              <a:t>sféry vlivu v Asii.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podíl </a:t>
            </a:r>
            <a:r>
              <a:rPr lang="cs-CZ" dirty="0" smtClean="0"/>
              <a:t>na správě bývalých italských kolonií v severní Africe, </a:t>
            </a:r>
            <a:r>
              <a:rPr lang="cs-CZ" dirty="0" smtClean="0"/>
              <a:t>námořní </a:t>
            </a:r>
            <a:r>
              <a:rPr lang="cs-CZ" dirty="0" smtClean="0"/>
              <a:t>základny </a:t>
            </a:r>
            <a:r>
              <a:rPr lang="cs-CZ" dirty="0" smtClean="0"/>
              <a:t>ve </a:t>
            </a:r>
            <a:r>
              <a:rPr lang="cs-CZ" dirty="0" smtClean="0"/>
              <a:t>východním Středomoří. </a:t>
            </a:r>
            <a:endParaRPr lang="cs-CZ" dirty="0" smtClean="0"/>
          </a:p>
          <a:p>
            <a:r>
              <a:rPr lang="cs-CZ" dirty="0" smtClean="0"/>
              <a:t>Odlišné názory na </a:t>
            </a:r>
            <a:r>
              <a:rPr lang="cs-CZ" dirty="0" smtClean="0"/>
              <a:t>uspořádání poválečného Německa a na výši reparací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Stalin 9</a:t>
            </a:r>
            <a:r>
              <a:rPr lang="cs-CZ" dirty="0" smtClean="0">
                <a:solidFill>
                  <a:srgbClr val="FF0000"/>
                </a:solidFill>
              </a:rPr>
              <a:t>. února 1946 předvolební </a:t>
            </a:r>
            <a:r>
              <a:rPr lang="cs-CZ" dirty="0" smtClean="0">
                <a:solidFill>
                  <a:srgbClr val="FF0000"/>
                </a:solidFill>
              </a:rPr>
              <a:t>projev </a:t>
            </a:r>
            <a:r>
              <a:rPr lang="cs-CZ" dirty="0" smtClean="0"/>
              <a:t>ve </a:t>
            </a:r>
            <a:r>
              <a:rPr lang="cs-CZ" dirty="0" smtClean="0"/>
              <a:t>Velkém divadle v </a:t>
            </a:r>
            <a:r>
              <a:rPr lang="cs-CZ" dirty="0" smtClean="0"/>
              <a:t>Moskvě</a:t>
            </a:r>
          </a:p>
          <a:p>
            <a:r>
              <a:rPr lang="cs-CZ" dirty="0" smtClean="0"/>
              <a:t>před </a:t>
            </a:r>
            <a:r>
              <a:rPr lang="cs-CZ" dirty="0" smtClean="0"/>
              <a:t>voliči svého moskevského volebního </a:t>
            </a:r>
            <a:r>
              <a:rPr lang="cs-CZ" dirty="0" smtClean="0"/>
              <a:t>obvodu, </a:t>
            </a:r>
            <a:r>
              <a:rPr lang="cs-CZ" dirty="0" smtClean="0"/>
              <a:t>jako kandidát do Nejvyššího sovětu, s předvolebním projevem.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vyzval </a:t>
            </a:r>
            <a:r>
              <a:rPr lang="cs-CZ" dirty="0" smtClean="0"/>
              <a:t>k obnově válkou zpustošené země a co nerychlejšímu dosažení předválečné </a:t>
            </a:r>
            <a:r>
              <a:rPr lang="cs-CZ" dirty="0" smtClean="0"/>
              <a:t>úrovně.</a:t>
            </a:r>
          </a:p>
          <a:p>
            <a:r>
              <a:rPr lang="cs-CZ" dirty="0" smtClean="0"/>
              <a:t>Požadavky: aby Sovětská </a:t>
            </a:r>
            <a:r>
              <a:rPr lang="cs-CZ" dirty="0" smtClean="0"/>
              <a:t>armáda dostala </a:t>
            </a:r>
            <a:r>
              <a:rPr lang="cs-CZ" dirty="0" smtClean="0"/>
              <a:t>vybavení </a:t>
            </a:r>
            <a:r>
              <a:rPr lang="cs-CZ" dirty="0" smtClean="0"/>
              <a:t>k účinné obraně </a:t>
            </a:r>
            <a:r>
              <a:rPr lang="cs-CZ" dirty="0" smtClean="0"/>
              <a:t>země </a:t>
            </a:r>
          </a:p>
          <a:p>
            <a:r>
              <a:rPr lang="cs-CZ" dirty="0" smtClean="0"/>
              <a:t>návrat </a:t>
            </a:r>
            <a:r>
              <a:rPr lang="cs-CZ" dirty="0" smtClean="0"/>
              <a:t>k ideologické </a:t>
            </a:r>
            <a:r>
              <a:rPr lang="cs-CZ" dirty="0" smtClean="0"/>
              <a:t>rétorice SSSR </a:t>
            </a:r>
          </a:p>
          <a:p>
            <a:r>
              <a:rPr lang="cs-CZ" dirty="0" smtClean="0"/>
              <a:t>zdůraznil </a:t>
            </a:r>
            <a:r>
              <a:rPr lang="cs-CZ" dirty="0" smtClean="0"/>
              <a:t>zásadní rozdíl mezi první a druhou světovou válkou. P</a:t>
            </a:r>
            <a:r>
              <a:rPr lang="cs-CZ" dirty="0" smtClean="0"/>
              <a:t>rvní za </a:t>
            </a:r>
            <a:r>
              <a:rPr lang="cs-CZ" dirty="0" smtClean="0"/>
              <a:t>typický příklad válečného řešení </a:t>
            </a:r>
            <a:r>
              <a:rPr lang="cs-CZ" dirty="0" err="1" smtClean="0"/>
              <a:t>meziimperialistických</a:t>
            </a:r>
            <a:r>
              <a:rPr lang="cs-CZ" dirty="0" smtClean="0"/>
              <a:t> rozporů, </a:t>
            </a:r>
            <a:r>
              <a:rPr lang="cs-CZ" dirty="0" smtClean="0"/>
              <a:t>druhou </a:t>
            </a:r>
            <a:r>
              <a:rPr lang="cs-CZ" dirty="0" smtClean="0"/>
              <a:t>charakterizoval jako lidovou antifašistickou válku, ze které jako nejodolnější a nejsilnější vzešel sovětský systém.</a:t>
            </a:r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9001156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„</a:t>
            </a:r>
            <a:r>
              <a:rPr lang="cs-CZ" dirty="0" smtClean="0"/>
              <a:t>Marxisté nejednou prohlašovali, že kapitalistický systém světové ekonomiky je plný zárodků všeobecné krize a vojenských střetnutí, a z tohoto hlediska se nebude světový kapitalismus v naší době vyvíjet rovnoměrně a směřovat kupředu, nýbrž bude procházet krizemi a vojenskými katastrofami.“ Kapitalismus a socialismus si nemohou porozumět, a proto je válka nevyhnutelná.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91759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</a:t>
            </a:r>
            <a:r>
              <a:rPr lang="cs-CZ" b="1" dirty="0" smtClean="0"/>
              <a:t>rojev </a:t>
            </a:r>
            <a:r>
              <a:rPr lang="cs-CZ" b="1" dirty="0" smtClean="0"/>
              <a:t>Winstona </a:t>
            </a:r>
            <a:r>
              <a:rPr lang="cs-CZ" b="1" dirty="0" err="1" smtClean="0"/>
              <a:t>Churchilla</a:t>
            </a:r>
            <a:r>
              <a:rPr lang="cs-CZ" b="1" dirty="0" smtClean="0"/>
              <a:t> </a:t>
            </a:r>
            <a:r>
              <a:rPr lang="cs-CZ" b="1" dirty="0" smtClean="0"/>
              <a:t>(5. 3. </a:t>
            </a:r>
            <a:r>
              <a:rPr lang="cs-CZ" b="1" dirty="0" smtClean="0"/>
              <a:t>1946)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Fultonská</a:t>
            </a:r>
            <a:r>
              <a:rPr lang="cs-CZ" b="1" dirty="0" smtClean="0"/>
              <a:t> řeč</a:t>
            </a:r>
            <a:r>
              <a:rPr lang="cs-CZ" dirty="0" smtClean="0"/>
              <a:t> (</a:t>
            </a:r>
            <a:r>
              <a:rPr lang="cs-CZ" dirty="0" err="1" smtClean="0"/>
              <a:t>Fulton</a:t>
            </a:r>
            <a:r>
              <a:rPr lang="cs-CZ" dirty="0" smtClean="0"/>
              <a:t> </a:t>
            </a:r>
            <a:r>
              <a:rPr lang="cs-CZ" dirty="0" err="1" smtClean="0"/>
              <a:t>Address</a:t>
            </a:r>
            <a:r>
              <a:rPr lang="cs-CZ" dirty="0" smtClean="0"/>
              <a:t>) </a:t>
            </a:r>
            <a:endParaRPr lang="cs-CZ" dirty="0" smtClean="0"/>
          </a:p>
          <a:p>
            <a:r>
              <a:rPr lang="cs-CZ" dirty="0" smtClean="0"/>
              <a:t>Skutečný název tohoto proslovu je </a:t>
            </a:r>
            <a:r>
              <a:rPr lang="cs-CZ" i="1" dirty="0" err="1" smtClean="0"/>
              <a:t>Sinews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Peace</a:t>
            </a:r>
            <a:r>
              <a:rPr lang="cs-CZ" dirty="0" smtClean="0"/>
              <a:t> (</a:t>
            </a:r>
            <a:r>
              <a:rPr lang="cs-CZ" i="1" dirty="0" smtClean="0"/>
              <a:t>Opory míru</a:t>
            </a:r>
            <a:r>
              <a:rPr lang="cs-CZ" dirty="0" smtClean="0"/>
              <a:t>)</a:t>
            </a:r>
          </a:p>
          <a:p>
            <a:r>
              <a:rPr lang="cs-CZ" dirty="0" smtClean="0"/>
              <a:t>Slavný </a:t>
            </a:r>
            <a:r>
              <a:rPr lang="cs-CZ" dirty="0" smtClean="0"/>
              <a:t>projev pronesený na půdě </a:t>
            </a:r>
            <a:r>
              <a:rPr lang="cs-CZ" dirty="0" err="1" smtClean="0"/>
              <a:t>Westminsterské</a:t>
            </a:r>
            <a:r>
              <a:rPr lang="cs-CZ" dirty="0" smtClean="0"/>
              <a:t> koleje v americkém </a:t>
            </a:r>
            <a:r>
              <a:rPr lang="cs-CZ" dirty="0" err="1" smtClean="0"/>
              <a:t>Fultonu</a:t>
            </a:r>
            <a:r>
              <a:rPr lang="cs-CZ" dirty="0" smtClean="0"/>
              <a:t>, ve státě Missouri, USA u příležitosti udělení čestného doktorátu </a:t>
            </a:r>
            <a:endParaRPr lang="cs-CZ" dirty="0" smtClean="0"/>
          </a:p>
          <a:p>
            <a:r>
              <a:rPr lang="cs-CZ" dirty="0" smtClean="0"/>
              <a:t>Z</a:t>
            </a:r>
            <a:r>
              <a:rPr lang="cs-CZ" dirty="0" smtClean="0"/>
              <a:t>a </a:t>
            </a:r>
            <a:r>
              <a:rPr lang="cs-CZ" dirty="0" smtClean="0"/>
              <a:t>přítomnosti prezidenta Trumana W. </a:t>
            </a:r>
            <a:r>
              <a:rPr lang="cs-CZ" dirty="0" err="1" smtClean="0"/>
              <a:t>Churchill</a:t>
            </a:r>
            <a:r>
              <a:rPr lang="cs-CZ" dirty="0" smtClean="0"/>
              <a:t> výstižně charakterizoval situaci v </a:t>
            </a:r>
            <a:r>
              <a:rPr lang="cs-CZ" dirty="0" smtClean="0"/>
              <a:t>Evropě </a:t>
            </a:r>
          </a:p>
          <a:p>
            <a:r>
              <a:rPr lang="cs-CZ" dirty="0" smtClean="0"/>
              <a:t>Projev výstižnou </a:t>
            </a:r>
            <a:r>
              <a:rPr lang="cs-CZ" dirty="0" smtClean="0"/>
              <a:t>analýzou situace v sověty kontrolovaném </a:t>
            </a:r>
            <a:r>
              <a:rPr lang="cs-CZ" dirty="0" smtClean="0"/>
              <a:t>prostoru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 smtClean="0">
                <a:solidFill>
                  <a:schemeClr val="bg1"/>
                </a:solidFill>
              </a:rPr>
              <a:t>„...</a:t>
            </a:r>
            <a:r>
              <a:rPr lang="cs-CZ" i="1" dirty="0" smtClean="0"/>
              <a:t>Od </a:t>
            </a:r>
            <a:r>
              <a:rPr lang="cs-CZ" i="1" dirty="0" err="1" smtClean="0"/>
              <a:t>Štětína</a:t>
            </a:r>
            <a:r>
              <a:rPr lang="cs-CZ" i="1" dirty="0" smtClean="0"/>
              <a:t> na Baltu až po Terst na Jadranu byla napříč celým kontinentem spuštěna železná opona. Za touto linií leží všechna hlavní města starých států střední a východní Evropy. Varšava, Berlín, Praha, Vídeň, Budapešť, Bělehrad, Bukurešť a Sofie, všechna tato proslulá města i s obyvatelstvem jejich zemí se ocitla v oblasti, kterou musím nazvat sovětskou sférou a všechna jsou vystavena nejen té či oné formě sovětského vlivu, ale i vysoké a v mnoha případech rostoucí míře ovládání z Moskvy…</a:t>
            </a:r>
          </a:p>
          <a:p>
            <a:r>
              <a:rPr lang="cs-CZ" i="1" dirty="0" smtClean="0"/>
              <a:t>Komunistické strany, které byly v těchto zemích velice malé, získaly postavení a moc zdaleka přesahující počet jejich členů</a:t>
            </a:r>
            <a:br>
              <a:rPr lang="cs-CZ" i="1" dirty="0" smtClean="0"/>
            </a:br>
            <a:r>
              <a:rPr lang="cs-CZ" i="1" dirty="0" smtClean="0"/>
              <a:t>a ze všech sil se snaží prosadit totalitní vládu. Téměř ve všech případech byl nastolen policejní stát a prozatím nikde, s výjimkou Československa, neexistuje skutečná demokracie…</a:t>
            </a:r>
            <a:r>
              <a:rPr lang="ja-JP" altLang="cs-CZ" i="1" dirty="0" smtClean="0"/>
              <a:t>“</a:t>
            </a:r>
            <a:r>
              <a:rPr lang="cs-CZ" altLang="ja-JP" i="1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42852"/>
            <a:ext cx="8786874" cy="657229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USA </a:t>
            </a:r>
            <a:r>
              <a:rPr lang="cs-CZ" dirty="0" smtClean="0"/>
              <a:t>snaha pochopit Stalinovo chování </a:t>
            </a:r>
            <a:endParaRPr lang="cs-CZ" dirty="0" smtClean="0"/>
          </a:p>
          <a:p>
            <a:r>
              <a:rPr lang="cs-CZ" dirty="0" smtClean="0"/>
              <a:t>americké </a:t>
            </a:r>
            <a:r>
              <a:rPr lang="cs-CZ" dirty="0" smtClean="0"/>
              <a:t>ministerstvo zahraničních věcí </a:t>
            </a:r>
            <a:r>
              <a:rPr lang="cs-CZ" dirty="0" smtClean="0"/>
              <a:t>se </a:t>
            </a:r>
            <a:r>
              <a:rPr lang="cs-CZ" dirty="0" smtClean="0"/>
              <a:t>sérií dotazů na vyslanectví v </a:t>
            </a:r>
            <a:r>
              <a:rPr lang="cs-CZ" dirty="0" smtClean="0"/>
              <a:t>Moskvě</a:t>
            </a:r>
          </a:p>
          <a:p>
            <a:r>
              <a:rPr lang="cs-CZ" dirty="0" smtClean="0"/>
              <a:t>v čele americké mise v Moskvě od května 1944 do dubna </a:t>
            </a:r>
            <a:r>
              <a:rPr lang="cs-CZ" dirty="0" smtClean="0"/>
              <a:t>1946 </a:t>
            </a:r>
            <a:r>
              <a:rPr lang="cs-CZ" sz="4100" b="1" dirty="0" err="1" smtClean="0"/>
              <a:t>George</a:t>
            </a:r>
            <a:r>
              <a:rPr lang="cs-CZ" sz="4100" b="1" dirty="0" smtClean="0"/>
              <a:t> </a:t>
            </a:r>
            <a:r>
              <a:rPr lang="cs-CZ" sz="4100" b="1" dirty="0" err="1" smtClean="0"/>
              <a:t>Kennan</a:t>
            </a:r>
            <a:endParaRPr lang="cs-CZ" sz="4100" b="1" dirty="0" smtClean="0"/>
          </a:p>
          <a:p>
            <a:pPr>
              <a:buNone/>
            </a:pPr>
            <a:endParaRPr lang="cs-CZ" i="1" dirty="0" smtClean="0"/>
          </a:p>
          <a:p>
            <a:r>
              <a:rPr lang="cs-CZ" i="1" dirty="0" smtClean="0"/>
              <a:t>22 .2 1946 tzv. </a:t>
            </a:r>
            <a:r>
              <a:rPr lang="cs-CZ" dirty="0" smtClean="0">
                <a:solidFill>
                  <a:srgbClr val="FF0000"/>
                </a:solidFill>
              </a:rPr>
              <a:t>„Dlouhý telegram“ </a:t>
            </a:r>
            <a:r>
              <a:rPr lang="cs-CZ" dirty="0" err="1" smtClean="0"/>
              <a:t>telegram</a:t>
            </a:r>
            <a:r>
              <a:rPr lang="cs-CZ" dirty="0" smtClean="0"/>
              <a:t> o 8000 slovech ministrovi zahraničí </a:t>
            </a:r>
            <a:r>
              <a:rPr lang="cs-CZ" dirty="0" err="1" smtClean="0"/>
              <a:t>Jamesi</a:t>
            </a:r>
            <a:r>
              <a:rPr lang="cs-CZ" dirty="0" smtClean="0"/>
              <a:t> </a:t>
            </a:r>
            <a:r>
              <a:rPr lang="cs-CZ" dirty="0" err="1" smtClean="0"/>
              <a:t>Byrnesovi</a:t>
            </a:r>
            <a:r>
              <a:rPr lang="cs-CZ" dirty="0" smtClean="0"/>
              <a:t>, ve kterém byla vytyčena nová strategie diplomatických vztahů vůči SSSR.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„telegram“</a:t>
            </a:r>
            <a:r>
              <a:rPr lang="cs-CZ" dirty="0" smtClean="0"/>
              <a:t>základem strategie Spojených států uplatňované vůči Sovětskému svazu po celou dobu trvání studené války. </a:t>
            </a:r>
          </a:p>
          <a:p>
            <a:r>
              <a:rPr lang="cs-CZ" dirty="0" smtClean="0"/>
              <a:t>podnět ke vzniku Trumanovy doktríny a americké politice zadržování komunismu.</a:t>
            </a:r>
          </a:p>
          <a:p>
            <a:r>
              <a:rPr lang="cs-CZ" dirty="0" smtClean="0"/>
              <a:t>Rozbor vnitřní a zahraniční politiky SSSR</a:t>
            </a:r>
          </a:p>
          <a:p>
            <a:r>
              <a:rPr lang="cs-CZ" dirty="0" smtClean="0"/>
              <a:t>Argumenty pro ostřejší politiku vůči SSSR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 lnSpcReduction="10000"/>
          </a:bodyPr>
          <a:lstStyle/>
          <a:p>
            <a:r>
              <a:rPr lang="cs-CZ" i="1" dirty="0" smtClean="0"/>
              <a:t>„Hlavním posláním americké politiky vůči SSSR musí být dlouhodobé, trpělivé, ale tvrdé a rozhodné zadržování ruských expanzivních tendencí.</a:t>
            </a:r>
            <a:r>
              <a:rPr lang="ja-JP" altLang="cs-CZ" i="1" dirty="0" smtClean="0"/>
              <a:t>“</a:t>
            </a:r>
            <a:endParaRPr lang="cs-CZ" altLang="ja-JP" i="1" dirty="0" smtClean="0"/>
          </a:p>
          <a:p>
            <a:r>
              <a:rPr lang="cs-CZ" i="1" dirty="0" smtClean="0"/>
              <a:t>„Oproti hitlerovskému Německu není sovětská moc ani </a:t>
            </a:r>
            <a:r>
              <a:rPr lang="cs-CZ" i="1" dirty="0" err="1" smtClean="0"/>
              <a:t>schématická</a:t>
            </a:r>
            <a:r>
              <a:rPr lang="cs-CZ" i="1" dirty="0" smtClean="0"/>
              <a:t> ani dobrodružná. Nepracuje podle stanovených plánů. Nepodstupuje zbytečná rizika. Je logice rozumu nepřístupná, ale logice moci ve vysoké míře přístupná. Proto se může beze všeho stáhnout – a všeobecně to dělá – pokud někde narazí na silný odpor. Když má tedy protivník dostatek prostředků a prokáže odhodlání je nasadit, zřídka kdy to bude muset udělat. Když bude se situace správně využit, nebude muset dojít k žádné zkoušce síly poškozující prestiž.</a:t>
            </a:r>
            <a:r>
              <a:rPr lang="ja-JP" altLang="cs-CZ" i="1" dirty="0" smtClean="0"/>
              <a:t>“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42852"/>
            <a:ext cx="9001156" cy="657229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K</a:t>
            </a:r>
            <a:r>
              <a:rPr lang="cs-CZ" dirty="0" smtClean="0"/>
              <a:t>riticky zhodnotil hlavní rysy sovětského systému</a:t>
            </a:r>
          </a:p>
          <a:p>
            <a:r>
              <a:rPr lang="cs-CZ" dirty="0" smtClean="0"/>
              <a:t>P</a:t>
            </a:r>
            <a:r>
              <a:rPr lang="cs-CZ" dirty="0" smtClean="0"/>
              <a:t>opsal historické kořeny jeho zahraniční politiky a charakterizoval jeho poválečné cíle</a:t>
            </a:r>
          </a:p>
          <a:p>
            <a:r>
              <a:rPr lang="cs-CZ" dirty="0" smtClean="0"/>
              <a:t>Dokazoval, že jednání Moskvy není důsledkem politiky Západu. Příčiny sovětské expanze vyplývaly, podle něj z neschopnosti komunistického režimu vytvořit stabilní stát a prosperující společnost.</a:t>
            </a:r>
          </a:p>
          <a:p>
            <a:r>
              <a:rPr lang="cs-CZ" dirty="0" smtClean="0"/>
              <a:t>Sovětské </a:t>
            </a:r>
            <a:r>
              <a:rPr lang="cs-CZ" dirty="0" smtClean="0"/>
              <a:t>vedení musí s okolním světem jednat jako s nepřátelským, neboť jen tak může ospravedlnit diktaturu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i="1" dirty="0" smtClean="0">
                <a:solidFill>
                  <a:srgbClr val="FF0000"/>
                </a:solidFill>
              </a:rPr>
              <a:t>„bez které by nedokázalo vládnout, krutosti, k jakým by se jinak neodvážilo sáhnout, a oběti…“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ústupky nelze zastavit </a:t>
            </a:r>
            <a:r>
              <a:rPr lang="cs-CZ" dirty="0" smtClean="0"/>
              <a:t>sovětskou expanzi. SSSR hodlá nepromeškat jedinou příležitost k oslabení kapitalistických států, prohlubovat rozpory mezi nimi a případné válečné střetnutí kapitalistických zemí využít k vývozu revoluce. </a:t>
            </a:r>
            <a:endParaRPr lang="cs-CZ" dirty="0" smtClean="0"/>
          </a:p>
          <a:p>
            <a:r>
              <a:rPr lang="cs-CZ" dirty="0" smtClean="0"/>
              <a:t>Ústupky </a:t>
            </a:r>
            <a:r>
              <a:rPr lang="cs-CZ" dirty="0" smtClean="0"/>
              <a:t>a snaha o kompromisy mohou SSSR pouze povzbudit, neboť je bude považovat za slabost Západu. Západ měl podle </a:t>
            </a:r>
            <a:r>
              <a:rPr lang="cs-CZ" dirty="0" err="1" smtClean="0"/>
              <a:t>Kennana</a:t>
            </a:r>
            <a:r>
              <a:rPr lang="cs-CZ" dirty="0" smtClean="0"/>
              <a:t> jedinou možnost, a to vést pouze politiku zadržování sovětské expanze a nepřetržitě a neústupně nasazovat sílu v různých částech světa.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115"/>
            <a:ext cx="9144000" cy="6848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Kominforma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err="1" smtClean="0"/>
              <a:t>Informbyro</a:t>
            </a:r>
            <a:r>
              <a:rPr lang="cs-CZ" dirty="0" smtClean="0"/>
              <a:t> (</a:t>
            </a:r>
            <a:r>
              <a:rPr lang="cs-CZ" b="1" dirty="0" smtClean="0"/>
              <a:t>Informační </a:t>
            </a:r>
            <a:r>
              <a:rPr lang="cs-CZ" b="1" dirty="0" smtClean="0"/>
              <a:t>byro komunistických a dělnických </a:t>
            </a:r>
            <a:r>
              <a:rPr lang="cs-CZ" b="1" dirty="0" smtClean="0"/>
              <a:t>stran</a:t>
            </a:r>
            <a:r>
              <a:rPr lang="cs-CZ" b="1" dirty="0" smtClean="0"/>
              <a:t>)</a:t>
            </a:r>
            <a:r>
              <a:rPr lang="cs-CZ" dirty="0" smtClean="0"/>
              <a:t> 1947-1956</a:t>
            </a:r>
          </a:p>
          <a:p>
            <a:r>
              <a:rPr lang="cs-CZ" dirty="0" smtClean="0"/>
              <a:t>Moskvou </a:t>
            </a:r>
            <a:r>
              <a:rPr lang="cs-CZ" dirty="0" smtClean="0"/>
              <a:t>řízená mezinárodní organizace komunistických </a:t>
            </a:r>
            <a:r>
              <a:rPr lang="cs-CZ" dirty="0" smtClean="0"/>
              <a:t>stran</a:t>
            </a:r>
          </a:p>
          <a:p>
            <a:r>
              <a:rPr lang="cs-CZ" dirty="0" smtClean="0"/>
              <a:t>Založena </a:t>
            </a:r>
            <a:r>
              <a:rPr lang="cs-CZ" dirty="0" smtClean="0"/>
              <a:t>koncem září 1947 (22.–28. září </a:t>
            </a:r>
            <a:r>
              <a:rPr lang="cs-CZ" dirty="0" smtClean="0"/>
              <a:t>1947)na </a:t>
            </a:r>
            <a:r>
              <a:rPr lang="cs-CZ" dirty="0" smtClean="0"/>
              <a:t>konferenci v polském městě </a:t>
            </a:r>
            <a:r>
              <a:rPr lang="cs-CZ" dirty="0" err="1" smtClean="0"/>
              <a:t>Szklarska</a:t>
            </a:r>
            <a:r>
              <a:rPr lang="cs-CZ" dirty="0" smtClean="0"/>
              <a:t> </a:t>
            </a:r>
            <a:r>
              <a:rPr lang="cs-CZ" dirty="0" err="1" smtClean="0"/>
              <a:t>Poręba</a:t>
            </a:r>
            <a:r>
              <a:rPr lang="cs-CZ" dirty="0" smtClean="0"/>
              <a:t> </a:t>
            </a:r>
          </a:p>
          <a:p>
            <a:r>
              <a:rPr lang="cs-CZ" dirty="0" smtClean="0"/>
              <a:t>N</a:t>
            </a:r>
            <a:r>
              <a:rPr lang="cs-CZ" dirty="0" smtClean="0"/>
              <a:t>avazovala </a:t>
            </a:r>
            <a:r>
              <a:rPr lang="cs-CZ" dirty="0" smtClean="0"/>
              <a:t>na činnost během války zrušené </a:t>
            </a:r>
            <a:r>
              <a:rPr lang="cs-CZ" dirty="0" smtClean="0"/>
              <a:t>Kominterny</a:t>
            </a:r>
          </a:p>
          <a:p>
            <a:r>
              <a:rPr lang="cs-CZ" dirty="0" smtClean="0"/>
              <a:t>Vedle </a:t>
            </a:r>
            <a:r>
              <a:rPr lang="cs-CZ" dirty="0" smtClean="0"/>
              <a:t>Komunistické strany Sovětského svazu dále sdružovala komunistické strany Bulharska, Československa, Francie, Maďarska, Itálie, Rumunska a Polska. </a:t>
            </a:r>
            <a:endParaRPr lang="cs-CZ" dirty="0" smtClean="0"/>
          </a:p>
          <a:p>
            <a:r>
              <a:rPr lang="cs-CZ" dirty="0" err="1" smtClean="0"/>
              <a:t>stalinizace</a:t>
            </a:r>
            <a:r>
              <a:rPr lang="cs-CZ" dirty="0" smtClean="0"/>
              <a:t> </a:t>
            </a:r>
            <a:r>
              <a:rPr lang="cs-CZ" dirty="0" smtClean="0"/>
              <a:t>východní Evropy </a:t>
            </a:r>
            <a:r>
              <a:rPr lang="cs-CZ" dirty="0" smtClean="0"/>
              <a:t>nezbytná</a:t>
            </a:r>
          </a:p>
          <a:p>
            <a:r>
              <a:rPr lang="cs-CZ" dirty="0" smtClean="0"/>
              <a:t>východoevropské </a:t>
            </a:r>
            <a:r>
              <a:rPr lang="cs-CZ" dirty="0" smtClean="0"/>
              <a:t>státy se musí podřídit </a:t>
            </a:r>
            <a:r>
              <a:rPr lang="cs-CZ" dirty="0" smtClean="0"/>
              <a:t>tvrdým </a:t>
            </a:r>
            <a:r>
              <a:rPr lang="cs-CZ" dirty="0" smtClean="0"/>
              <a:t>metodám </a:t>
            </a:r>
            <a:r>
              <a:rPr lang="cs-CZ" dirty="0" smtClean="0"/>
              <a:t>diktátorské vlády, aby uchránil </a:t>
            </a:r>
            <a:r>
              <a:rPr lang="cs-CZ" dirty="0" smtClean="0"/>
              <a:t>SSSR před </a:t>
            </a:r>
            <a:r>
              <a:rPr lang="cs-CZ" dirty="0" smtClean="0"/>
              <a:t>západními </a:t>
            </a:r>
            <a:r>
              <a:rPr lang="cs-CZ" dirty="0" smtClean="0"/>
              <a:t>vlivy učinilo </a:t>
            </a:r>
            <a:r>
              <a:rPr lang="cs-CZ" dirty="0" err="1" smtClean="0"/>
              <a:t>stalinizaci</a:t>
            </a:r>
            <a:r>
              <a:rPr lang="cs-CZ" dirty="0" smtClean="0"/>
              <a:t> východní Evropy nezbytnou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9001156" cy="650085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 době přípravy zasedání moskevské vedení velmi kritické na činnost KSČ a její parlamentní metody politického boje. </a:t>
            </a:r>
          </a:p>
          <a:p>
            <a:r>
              <a:rPr lang="cs-CZ" dirty="0" smtClean="0"/>
              <a:t>V půli června do Československa fakticky na inspekční cestu vedoucí odboru zahraničněpolitického oddělení ÚV VKS(b) </a:t>
            </a:r>
            <a:r>
              <a:rPr lang="cs-CZ" dirty="0" err="1" smtClean="0"/>
              <a:t>Pantelejmon</a:t>
            </a:r>
            <a:r>
              <a:rPr lang="cs-CZ" dirty="0" smtClean="0"/>
              <a:t> </a:t>
            </a:r>
            <a:r>
              <a:rPr lang="cs-CZ" dirty="0" err="1" smtClean="0"/>
              <a:t>Vasiljevič</a:t>
            </a:r>
            <a:r>
              <a:rPr lang="cs-CZ" dirty="0" smtClean="0"/>
              <a:t> </a:t>
            </a:r>
            <a:r>
              <a:rPr lang="cs-CZ" dirty="0" err="1" smtClean="0"/>
              <a:t>Guljajev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Po návratu do Moskvy hlásil, že českoslovenští komunisté rok po vítězných volbách ztrácejí vliv zejména na studenty a tvůrčí inteligenci, nepropagují dostatečně sovětskou kulturu, selhávají v hospodářské politice, jsou příliš smířliví vůči Demokratické straně na Slovensku, </a:t>
            </a:r>
          </a:p>
          <a:p>
            <a:r>
              <a:rPr lang="cs-CZ" dirty="0" smtClean="0"/>
              <a:t>Krkonošská schůzka znamenala definitivní odvržení teze o možných národních cestách k socialismu.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650085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 </a:t>
            </a:r>
            <a:r>
              <a:rPr lang="cs-CZ" dirty="0" smtClean="0"/>
              <a:t>Moskvě připraven </a:t>
            </a:r>
            <a:r>
              <a:rPr lang="cs-CZ" dirty="0" smtClean="0"/>
              <a:t>projekt </a:t>
            </a:r>
            <a:r>
              <a:rPr lang="cs-CZ" dirty="0" smtClean="0"/>
              <a:t>organizace </a:t>
            </a:r>
          </a:p>
          <a:p>
            <a:r>
              <a:rPr lang="cs-CZ" dirty="0" smtClean="0"/>
              <a:t>sovětští </a:t>
            </a:r>
            <a:r>
              <a:rPr lang="cs-CZ" dirty="0" smtClean="0"/>
              <a:t>zástupci </a:t>
            </a:r>
            <a:r>
              <a:rPr lang="cs-CZ" dirty="0" smtClean="0"/>
              <a:t>jej představili </a:t>
            </a:r>
            <a:r>
              <a:rPr lang="cs-CZ" dirty="0" smtClean="0"/>
              <a:t>účastníkům </a:t>
            </a:r>
            <a:r>
              <a:rPr lang="cs-CZ" dirty="0" smtClean="0"/>
              <a:t>až při </a:t>
            </a:r>
            <a:r>
              <a:rPr lang="cs-CZ" dirty="0" smtClean="0"/>
              <a:t>jednání </a:t>
            </a:r>
            <a:r>
              <a:rPr lang="cs-CZ" dirty="0" smtClean="0"/>
              <a:t>samém</a:t>
            </a:r>
          </a:p>
          <a:p>
            <a:r>
              <a:rPr lang="cs-CZ" dirty="0" smtClean="0"/>
              <a:t>Hlavní </a:t>
            </a:r>
            <a:r>
              <a:rPr lang="cs-CZ" dirty="0" smtClean="0"/>
              <a:t>ideový projev přednesl 25. září </a:t>
            </a:r>
            <a:r>
              <a:rPr lang="cs-CZ" sz="4000" b="1" dirty="0" smtClean="0">
                <a:solidFill>
                  <a:srgbClr val="FF0000"/>
                </a:solidFill>
              </a:rPr>
              <a:t>Andrej </a:t>
            </a:r>
            <a:r>
              <a:rPr lang="cs-CZ" sz="4000" b="1" dirty="0" err="1" smtClean="0">
                <a:solidFill>
                  <a:srgbClr val="FF0000"/>
                </a:solidFill>
              </a:rPr>
              <a:t>Ždanov</a:t>
            </a:r>
            <a:r>
              <a:rPr lang="cs-CZ" dirty="0" smtClean="0"/>
              <a:t>, </a:t>
            </a:r>
            <a:r>
              <a:rPr lang="cs-CZ" dirty="0" smtClean="0"/>
              <a:t>faktický </a:t>
            </a:r>
            <a:r>
              <a:rPr lang="cs-CZ" dirty="0" smtClean="0"/>
              <a:t>Stalinův zástupce na starosti stranický aparát.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</a:t>
            </a:r>
            <a:r>
              <a:rPr lang="cs-CZ" dirty="0" smtClean="0">
                <a:solidFill>
                  <a:srgbClr val="FF0000"/>
                </a:solidFill>
              </a:rPr>
              <a:t>Prohlásil: </a:t>
            </a:r>
          </a:p>
          <a:p>
            <a:r>
              <a:rPr lang="cs-CZ" dirty="0" smtClean="0"/>
              <a:t>po </a:t>
            </a:r>
            <a:r>
              <a:rPr lang="cs-CZ" dirty="0" smtClean="0"/>
              <a:t>druhé světové válce došlo k pronikavým změnám mezinárodní situace a svět se rozdělil na dva tábory – na jedné straně tábor demokratický a </a:t>
            </a:r>
            <a:r>
              <a:rPr lang="cs-CZ" dirty="0" err="1" smtClean="0"/>
              <a:t>antiimperialitický</a:t>
            </a:r>
            <a:r>
              <a:rPr lang="cs-CZ" dirty="0" smtClean="0"/>
              <a:t>, vedený Sovětským svazem, a na straně druhé tábor antidemokratický a imperialistický pod vedením Spojených států. </a:t>
            </a:r>
            <a:endParaRPr lang="cs-CZ" dirty="0" smtClean="0"/>
          </a:p>
          <a:p>
            <a:r>
              <a:rPr lang="cs-CZ" dirty="0" smtClean="0"/>
              <a:t>Neutrální </a:t>
            </a:r>
            <a:r>
              <a:rPr lang="cs-CZ" dirty="0" smtClean="0"/>
              <a:t>postoj nebyl podle </a:t>
            </a:r>
            <a:r>
              <a:rPr lang="cs-CZ" dirty="0" err="1" smtClean="0"/>
              <a:t>Ždanova</a:t>
            </a:r>
            <a:r>
              <a:rPr lang="cs-CZ" dirty="0" smtClean="0"/>
              <a:t> nadále možný, a proto vyzval k zesílení boje za národní a sociální svobodu. </a:t>
            </a:r>
            <a:endParaRPr lang="cs-CZ" dirty="0" smtClean="0"/>
          </a:p>
          <a:p>
            <a:r>
              <a:rPr lang="cs-CZ" dirty="0" smtClean="0"/>
              <a:t>Komunistické </a:t>
            </a:r>
            <a:r>
              <a:rPr lang="cs-CZ" dirty="0" smtClean="0"/>
              <a:t>strany neměly „přeceňovat síly protivníka“, a měly naopak přejít do protiútoku. </a:t>
            </a:r>
            <a:endParaRPr lang="cs-CZ" dirty="0" smtClean="0"/>
          </a:p>
          <a:p>
            <a:r>
              <a:rPr lang="cs-CZ" dirty="0" err="1" smtClean="0"/>
              <a:t>Ždanov</a:t>
            </a:r>
            <a:r>
              <a:rPr lang="cs-CZ" dirty="0" smtClean="0"/>
              <a:t> podrobil </a:t>
            </a:r>
            <a:r>
              <a:rPr lang="cs-CZ" dirty="0" smtClean="0"/>
              <a:t>tvrdé kritice vedení francouzské a italské komunistické strany za jejich ústupnou politiku v mantinelech parlamentní demokracie, jež vedla jen k tomu, že se na jaře nechaly vytlačit z vlád svých zemí. </a:t>
            </a:r>
            <a:endParaRPr lang="cs-CZ" dirty="0" smtClean="0"/>
          </a:p>
          <a:p>
            <a:r>
              <a:rPr lang="cs-CZ" dirty="0" smtClean="0"/>
              <a:t>K</a:t>
            </a:r>
            <a:r>
              <a:rPr lang="cs-CZ" dirty="0" smtClean="0"/>
              <a:t> této kritice se v diskusích přidali představitelé ostatních stran v čele s </a:t>
            </a:r>
            <a:r>
              <a:rPr lang="cs-CZ" dirty="0" err="1" smtClean="0"/>
              <a:t>jugoslávskými</a:t>
            </a:r>
            <a:r>
              <a:rPr lang="cs-CZ" dirty="0" smtClean="0"/>
              <a:t> delegáty </a:t>
            </a:r>
            <a:r>
              <a:rPr lang="cs-CZ" dirty="0" err="1" smtClean="0"/>
              <a:t>Milovanem</a:t>
            </a:r>
            <a:r>
              <a:rPr lang="cs-CZ" dirty="0" smtClean="0"/>
              <a:t> </a:t>
            </a:r>
            <a:r>
              <a:rPr lang="cs-CZ" dirty="0" err="1" smtClean="0"/>
              <a:t>Djilasem</a:t>
            </a:r>
            <a:r>
              <a:rPr lang="cs-CZ" dirty="0" smtClean="0"/>
              <a:t> a Edvardem </a:t>
            </a:r>
            <a:r>
              <a:rPr lang="cs-CZ" dirty="0" err="1" smtClean="0"/>
              <a:t>Kardeljem</a:t>
            </a:r>
            <a:r>
              <a:rPr lang="cs-CZ" dirty="0" smtClean="0"/>
              <a:t>, kteří v protikladu k „iluzi“ francouzských a italských soudruhů, že je možné dobytí moci při dodržování zásad parlamentní demokracie, vyzdvihovali radikální metody vlastní či </a:t>
            </a:r>
            <a:r>
              <a:rPr lang="cs-CZ" dirty="0" smtClean="0"/>
              <a:t>řecké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10000" dirty="0" smtClean="0">
                <a:solidFill>
                  <a:srgbClr val="FF0000"/>
                </a:solidFill>
              </a:rPr>
              <a:t>Pojem</a:t>
            </a:r>
            <a:endParaRPr lang="cs-CZ" sz="1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Nevojenský mocenský konflikt mezi demokratickým společenstvím soustředěných kolem Spojených států a východním blokem reprezentovaným Sovětským svazem </a:t>
            </a:r>
          </a:p>
          <a:p>
            <a:r>
              <a:rPr lang="cs-CZ" dirty="0" smtClean="0"/>
              <a:t>Studená válka se odlišovala od ostatních konfliktů hlavní tím, že byla konfliktem totálním, ať už šlo o její rozsah čí cíle jejich účastníků. </a:t>
            </a:r>
          </a:p>
          <a:p>
            <a:r>
              <a:rPr lang="cs-CZ" dirty="0" smtClean="0"/>
              <a:t>I přesto, že tato válka vznikla z počátku jako konflikt o Evropu, byla v tom pravém slova smyslu konfliktem globálním, který zasáhla v podstatě všechny země světa</a:t>
            </a:r>
          </a:p>
          <a:p>
            <a:r>
              <a:rPr lang="cs-CZ" dirty="0" smtClean="0"/>
              <a:t>Ideologická válka,kde na jedné straně stály demokratické státy a na straně druhé státy komunistického režimu. Studená válka se projevovala vzájemnou nedůvěrou, podezíravostí a nedostatkem snahy o oboustranné porozumění. </a:t>
            </a:r>
          </a:p>
          <a:p>
            <a:r>
              <a:rPr lang="cs-CZ" dirty="0" smtClean="0"/>
              <a:t>Několikrát se vyhrotila natolik, že výrazně vzrostly obavy z možného vypuknutí třetí světové války, ve které by s velkou pravděpodobností došlo k hromadnému nasazení jaderných zbraní. </a:t>
            </a:r>
          </a:p>
          <a:p>
            <a:r>
              <a:rPr lang="cs-CZ" dirty="0" smtClean="0"/>
              <a:t>V období let 1947 až 1991 vyústila studená válka až v některé lokální konflikty jako třeba Korejskou válku, </a:t>
            </a:r>
            <a:r>
              <a:rPr lang="cs-CZ" dirty="0" err="1" smtClean="0"/>
              <a:t>válku</a:t>
            </a:r>
            <a:r>
              <a:rPr lang="cs-CZ" dirty="0" smtClean="0"/>
              <a:t> ve Vietnamu nebo invazi do Afghánistánu. Obě velmoci se těchto konfliktů účastnili jen jako podpůrné země a nikdy spolu neválčily v přímém ozbrojeném konfliktu. Nejblíže k tomu mely obě mocnosti v období kubánské krize.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4" descr="ilw16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9843" y="0"/>
            <a:ext cx="9223843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9000" dirty="0" smtClean="0">
                <a:solidFill>
                  <a:srgbClr val="FF0000"/>
                </a:solidFill>
              </a:rPr>
              <a:t>Charakteristika</a:t>
            </a:r>
            <a:endParaRPr lang="cs-CZ" sz="9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Konflikt mezi Západem a Východem – americkou a sovětskou sférou vlivu – vyvolaný důsledky druhé světové války </a:t>
            </a:r>
          </a:p>
          <a:p>
            <a:r>
              <a:rPr lang="cs-CZ" dirty="0" smtClean="0"/>
              <a:t>Odlišnosti demokracie a totality</a:t>
            </a:r>
          </a:p>
          <a:p>
            <a:r>
              <a:rPr lang="cs-CZ" dirty="0" smtClean="0"/>
              <a:t>Vyhraněná rétorika soupeřů</a:t>
            </a:r>
          </a:p>
          <a:p>
            <a:r>
              <a:rPr lang="cs-CZ" dirty="0" smtClean="0"/>
              <a:t>Závody na poli zbrojení (Sovětský svaz ve finále tzv.“uzbrojen“), na sportovních kolbištích, v oblasti vědy (dobývání vesmíru), stranění účastníkům lokálních konfliktů a participace v nich (válka v Koreji, Karibská krize,…) – tzv. zástupné války. Špionáže. </a:t>
            </a:r>
          </a:p>
          <a:p>
            <a:r>
              <a:rPr lang="cs-CZ" dirty="0" smtClean="0"/>
              <a:t>V Evropě „železná opona“ mezi zeměmi západní Evropy a sovětského bloku </a:t>
            </a:r>
          </a:p>
          <a:p>
            <a:r>
              <a:rPr lang="cs-CZ" dirty="0" smtClean="0"/>
              <a:t>vojenská uskupení – Varšavská smlouva a NATO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307183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10800" dirty="0" smtClean="0">
                <a:solidFill>
                  <a:srgbClr val="FF0000"/>
                </a:solidFill>
              </a:rPr>
              <a:t>Periodizace</a:t>
            </a:r>
          </a:p>
          <a:p>
            <a:pPr algn="ctr">
              <a:buNone/>
            </a:pPr>
            <a:endParaRPr lang="cs-CZ" sz="10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Začátek?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Jalta 1945?</a:t>
            </a:r>
            <a:r>
              <a:rPr lang="cs-CZ" dirty="0" smtClean="0"/>
              <a:t> </a:t>
            </a:r>
            <a:r>
              <a:rPr lang="cs-CZ" b="1" dirty="0" smtClean="0"/>
              <a:t>(4. 2. 1945 – 11. 2. 1945)</a:t>
            </a:r>
          </a:p>
          <a:p>
            <a:r>
              <a:rPr lang="cs-CZ" dirty="0" smtClean="0"/>
              <a:t>setkání vůdců „Velké trojky“ (Roosevelt, </a:t>
            </a:r>
            <a:r>
              <a:rPr lang="cs-CZ" dirty="0" err="1" smtClean="0"/>
              <a:t>Churchill</a:t>
            </a:r>
            <a:r>
              <a:rPr lang="cs-CZ" dirty="0" smtClean="0"/>
              <a:t>, Stalin) na konferenci v Jaltě v únoru 1945</a:t>
            </a:r>
          </a:p>
          <a:p>
            <a:r>
              <a:rPr lang="cs-CZ" dirty="0" smtClean="0"/>
              <a:t>poválečné uspořádání a de facto se vymezovaly sféry vlivu</a:t>
            </a:r>
          </a:p>
          <a:p>
            <a:pPr>
              <a:buNone/>
            </a:pPr>
            <a:r>
              <a:rPr lang="cs-CZ" b="1" dirty="0" err="1" smtClean="0"/>
              <a:t>Fulton</a:t>
            </a:r>
            <a:r>
              <a:rPr lang="cs-CZ" b="1" dirty="0" smtClean="0"/>
              <a:t> 1946? (5. 3. 1946)</a:t>
            </a:r>
          </a:p>
          <a:p>
            <a:r>
              <a:rPr lang="cs-CZ" dirty="0" err="1" smtClean="0"/>
              <a:t>Churchillův</a:t>
            </a:r>
            <a:r>
              <a:rPr lang="cs-CZ" dirty="0" smtClean="0"/>
              <a:t> projev </a:t>
            </a:r>
          </a:p>
          <a:p>
            <a:r>
              <a:rPr lang="cs-CZ" dirty="0" smtClean="0"/>
              <a:t>rozdělení sfér vlivu a o pádu železné opony od </a:t>
            </a:r>
            <a:r>
              <a:rPr lang="cs-CZ" dirty="0" err="1" smtClean="0"/>
              <a:t>Štětína</a:t>
            </a:r>
            <a:r>
              <a:rPr lang="cs-CZ" dirty="0" smtClean="0"/>
              <a:t> po Terst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953</Words>
  <PresentationFormat>Předvádění na obrazovce (4:3)</PresentationFormat>
  <Paragraphs>108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Studená válka „od Jalty k Maltě“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Začátek? </vt:lpstr>
      <vt:lpstr>Trumanova doktrína  </vt:lpstr>
      <vt:lpstr>Konec?</vt:lpstr>
      <vt:lpstr>Rozpad SSSR 1991</vt:lpstr>
      <vt:lpstr>Snímek 13</vt:lpstr>
      <vt:lpstr>Snímek 14</vt:lpstr>
      <vt:lpstr>Projev Winstona Churchilla (5. 3. 1946) </vt:lpstr>
      <vt:lpstr>Snímek 16</vt:lpstr>
      <vt:lpstr>Snímek 17</vt:lpstr>
      <vt:lpstr>Snímek 18</vt:lpstr>
      <vt:lpstr>Snímek 19</vt:lpstr>
      <vt:lpstr>Kominforma</vt:lpstr>
      <vt:lpstr>Snímek 21</vt:lpstr>
      <vt:lpstr>Snímek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Studená válka</dc:title>
  <dc:creator>Vít Němec</dc:creator>
  <cp:lastModifiedBy>Vít Němec</cp:lastModifiedBy>
  <cp:revision>24</cp:revision>
  <dcterms:created xsi:type="dcterms:W3CDTF">2019-09-23T23:04:06Z</dcterms:created>
  <dcterms:modified xsi:type="dcterms:W3CDTF">2019-09-24T01:35:31Z</dcterms:modified>
</cp:coreProperties>
</file>