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116F9-7753-4496-9E93-AAF3810A6D19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E402F-2409-4D06-8134-FA31BF5568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672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Uveřejňoval</a:t>
            </a:r>
            <a:r>
              <a:rPr lang="cs-CZ" b="1" baseline="0" dirty="0" smtClean="0"/>
              <a:t> romány časopisecky na pokračování: román-fejeton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0E402F-2409-4D06-8134-FA31BF55682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866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5FC7-38B5-4794-8053-00494E4524A8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6B31-C8E1-48D7-8551-356322A42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2667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5FC7-38B5-4794-8053-00494E4524A8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6B31-C8E1-48D7-8551-356322A42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83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5FC7-38B5-4794-8053-00494E4524A8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6B31-C8E1-48D7-8551-356322A42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8378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5FC7-38B5-4794-8053-00494E4524A8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6B31-C8E1-48D7-8551-356322A42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552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5FC7-38B5-4794-8053-00494E4524A8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6B31-C8E1-48D7-8551-356322A42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301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5FC7-38B5-4794-8053-00494E4524A8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6B31-C8E1-48D7-8551-356322A42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014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5FC7-38B5-4794-8053-00494E4524A8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6B31-C8E1-48D7-8551-356322A42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227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5FC7-38B5-4794-8053-00494E4524A8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6B31-C8E1-48D7-8551-356322A42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481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5FC7-38B5-4794-8053-00494E4524A8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6B31-C8E1-48D7-8551-356322A42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15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5FC7-38B5-4794-8053-00494E4524A8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6B31-C8E1-48D7-8551-356322A42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057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5FC7-38B5-4794-8053-00494E4524A8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6B31-C8E1-48D7-8551-356322A42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37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55FC7-38B5-4794-8053-00494E4524A8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A6B31-C8E1-48D7-8551-356322A42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767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762000"/>
            <a:ext cx="3932237" cy="969818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Honoré</a:t>
            </a:r>
            <a:r>
              <a:rPr lang="cs-CZ" dirty="0" smtClean="0"/>
              <a:t> de Balzac (1799, Tours-1850 Paříž)</a:t>
            </a:r>
            <a:endParaRPr lang="cs-CZ" dirty="0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2475" y="987425"/>
            <a:ext cx="4873625" cy="4873625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1731818"/>
            <a:ext cx="3932237" cy="5126182"/>
          </a:xfrm>
        </p:spPr>
        <p:txBody>
          <a:bodyPr>
            <a:noAutofit/>
          </a:bodyPr>
          <a:lstStyle/>
          <a:p>
            <a:pPr marL="285750" indent="-285750">
              <a:buFontTx/>
              <a:buChar char="-"/>
            </a:pPr>
            <a:r>
              <a:rPr lang="cs-CZ" sz="1400" dirty="0" smtClean="0"/>
              <a:t>Spisovatel a publicista</a:t>
            </a:r>
          </a:p>
          <a:p>
            <a:pPr marL="285750" indent="-285750">
              <a:buFontTx/>
              <a:buChar char="-"/>
            </a:pPr>
            <a:r>
              <a:rPr lang="cs-CZ" sz="1400" dirty="0" smtClean="0"/>
              <a:t>1814 B. rodina se stěhuje do Paříže (studium práv)</a:t>
            </a:r>
          </a:p>
          <a:p>
            <a:pPr marL="285750" indent="-285750">
              <a:buFontTx/>
              <a:buChar char="-"/>
            </a:pPr>
            <a:r>
              <a:rPr lang="cs-CZ" sz="1400" dirty="0" smtClean="0"/>
              <a:t>Od 1822 černé a dobrodružné romány</a:t>
            </a:r>
          </a:p>
          <a:p>
            <a:pPr marL="285750" indent="-285750">
              <a:buFontTx/>
              <a:buChar char="-"/>
            </a:pPr>
            <a:r>
              <a:rPr lang="cs-CZ" sz="1400" dirty="0" smtClean="0"/>
              <a:t>Nakl. smlouvy 5 románů ročně</a:t>
            </a:r>
          </a:p>
          <a:p>
            <a:pPr marL="285750" indent="-285750">
              <a:buFontTx/>
              <a:buChar char="-"/>
            </a:pPr>
            <a:r>
              <a:rPr lang="cs-CZ" sz="1400" dirty="0" smtClean="0"/>
              <a:t>Pirát </a:t>
            </a:r>
            <a:r>
              <a:rPr lang="cs-CZ" sz="1400" dirty="0" err="1" smtClean="0"/>
              <a:t>Argow</a:t>
            </a:r>
            <a:r>
              <a:rPr lang="cs-CZ" sz="1400" dirty="0" smtClean="0"/>
              <a:t> – předobraz </a:t>
            </a:r>
            <a:r>
              <a:rPr lang="cs-CZ" sz="1400" dirty="0" err="1" smtClean="0"/>
              <a:t>Vautrina</a:t>
            </a:r>
            <a:endParaRPr lang="cs-CZ" sz="1400" dirty="0" smtClean="0"/>
          </a:p>
          <a:p>
            <a:pPr marL="285750" indent="-285750">
              <a:buFontTx/>
              <a:buChar char="-"/>
            </a:pPr>
            <a:r>
              <a:rPr lang="cs-CZ" sz="1400" dirty="0" smtClean="0"/>
              <a:t>Založil </a:t>
            </a:r>
            <a:r>
              <a:rPr lang="cs-CZ" sz="1400" b="1" dirty="0" smtClean="0"/>
              <a:t>tiskárnu</a:t>
            </a:r>
            <a:r>
              <a:rPr lang="cs-CZ" sz="1400" dirty="0" smtClean="0"/>
              <a:t>, ale zkrachoval a zbytek života splácel dluhy</a:t>
            </a:r>
          </a:p>
          <a:p>
            <a:pPr marL="285750" indent="-285750">
              <a:buFontTx/>
              <a:buChar char="-"/>
            </a:pPr>
            <a:r>
              <a:rPr lang="cs-CZ" sz="1400" dirty="0" smtClean="0"/>
              <a:t>Ambice proniknout do </a:t>
            </a:r>
            <a:r>
              <a:rPr lang="cs-CZ" sz="1400" b="1" dirty="0" smtClean="0"/>
              <a:t>vyšší společnosti</a:t>
            </a:r>
            <a:r>
              <a:rPr lang="cs-CZ" sz="1400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cs-CZ" sz="1400" dirty="0" smtClean="0"/>
              <a:t>1840 – čas. </a:t>
            </a:r>
            <a:r>
              <a:rPr lang="cs-CZ" sz="1400" i="1" dirty="0" smtClean="0"/>
              <a:t>Revue </a:t>
            </a:r>
            <a:r>
              <a:rPr lang="cs-CZ" sz="1400" i="1" dirty="0" err="1" smtClean="0"/>
              <a:t>parisienne</a:t>
            </a:r>
            <a:r>
              <a:rPr lang="cs-CZ" sz="1400" i="1" dirty="0" smtClean="0"/>
              <a:t> </a:t>
            </a:r>
            <a:r>
              <a:rPr lang="cs-CZ" sz="1400" dirty="0" smtClean="0"/>
              <a:t>– krach</a:t>
            </a:r>
          </a:p>
          <a:p>
            <a:pPr marL="285750" indent="-285750">
              <a:buFontTx/>
              <a:buChar char="-"/>
            </a:pPr>
            <a:r>
              <a:rPr lang="cs-CZ" sz="1400" dirty="0" smtClean="0"/>
              <a:t>Ženy: Madame de Berny, pol. šlechtična paní </a:t>
            </a:r>
            <a:r>
              <a:rPr lang="cs-CZ" sz="1400" dirty="0" err="1" smtClean="0"/>
              <a:t>Hanska</a:t>
            </a:r>
            <a:r>
              <a:rPr lang="cs-CZ" sz="1400" dirty="0" smtClean="0"/>
              <a:t> milenka Marie de </a:t>
            </a:r>
            <a:r>
              <a:rPr lang="cs-CZ" sz="1400" dirty="0" err="1" smtClean="0"/>
              <a:t>Fresnay</a:t>
            </a:r>
            <a:endParaRPr lang="cs-CZ" sz="1400" dirty="0" smtClean="0"/>
          </a:p>
          <a:p>
            <a:pPr marL="285750" indent="-285750">
              <a:buFontTx/>
              <a:buChar char="-"/>
            </a:pPr>
            <a:r>
              <a:rPr lang="cs-CZ" sz="1400" dirty="0" smtClean="0"/>
              <a:t>Pití kávy, </a:t>
            </a:r>
            <a:r>
              <a:rPr lang="cs-CZ" sz="1400" b="1" dirty="0" smtClean="0"/>
              <a:t>20 hodin práce denně </a:t>
            </a:r>
            <a:r>
              <a:rPr lang="cs-CZ" sz="1400" dirty="0" smtClean="0"/>
              <a:t>– strach z věřitelů; exekutor nesměl chodit před slunce východem a po slunce západu, tedy v noci</a:t>
            </a:r>
          </a:p>
          <a:p>
            <a:pPr marL="285750" indent="-285750">
              <a:buFontTx/>
              <a:buChar char="-"/>
            </a:pPr>
            <a:r>
              <a:rPr lang="cs-CZ" sz="1400" dirty="0" smtClean="0"/>
              <a:t>B. trávil dny v parcích a na ulicích a v noci psal</a:t>
            </a:r>
          </a:p>
          <a:p>
            <a:pPr marL="285750" indent="-285750">
              <a:buFontTx/>
              <a:buChar char="-"/>
            </a:pPr>
            <a:r>
              <a:rPr lang="cs-CZ" sz="1400" dirty="0" smtClean="0"/>
              <a:t>Smrt – volal </a:t>
            </a:r>
            <a:r>
              <a:rPr lang="cs-CZ" sz="1400" b="1" dirty="0" err="1" smtClean="0"/>
              <a:t>Horace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Bianchona</a:t>
            </a:r>
            <a:r>
              <a:rPr lang="cs-CZ" sz="1400" b="1" dirty="0"/>
              <a:t> </a:t>
            </a:r>
            <a:r>
              <a:rPr lang="cs-CZ" sz="1400" dirty="0" smtClean="0"/>
              <a:t>(ošetřoval i </a:t>
            </a:r>
            <a:r>
              <a:rPr lang="cs-CZ" sz="1400" dirty="0" err="1" smtClean="0"/>
              <a:t>Goriota</a:t>
            </a:r>
            <a:r>
              <a:rPr lang="cs-CZ" sz="1400" dirty="0" smtClean="0"/>
              <a:t>)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362780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Otec </a:t>
            </a:r>
            <a:r>
              <a:rPr lang="cs-CZ" dirty="0" err="1" smtClean="0"/>
              <a:t>Goriot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b="1" dirty="0" smtClean="0"/>
              <a:t>Otec </a:t>
            </a:r>
            <a:r>
              <a:rPr lang="cs-CZ" b="1" dirty="0" err="1" smtClean="0"/>
              <a:t>Goriot</a:t>
            </a:r>
            <a:endParaRPr lang="cs-CZ" b="1" dirty="0" smtClean="0"/>
          </a:p>
          <a:p>
            <a:pPr lvl="0"/>
            <a:r>
              <a:rPr lang="cs-CZ" dirty="0" smtClean="0"/>
              <a:t>62 let, jeho </a:t>
            </a:r>
            <a:r>
              <a:rPr lang="cs-CZ" dirty="0"/>
              <a:t>postavení </a:t>
            </a:r>
            <a:r>
              <a:rPr lang="cs-CZ" dirty="0" smtClean="0"/>
              <a:t>v penzionu u </a:t>
            </a:r>
            <a:r>
              <a:rPr lang="cs-CZ" dirty="0"/>
              <a:t>paní </a:t>
            </a:r>
            <a:r>
              <a:rPr lang="cs-CZ" dirty="0" err="1"/>
              <a:t>Vauquerové</a:t>
            </a:r>
            <a:r>
              <a:rPr lang="cs-CZ" dirty="0"/>
              <a:t> postupně </a:t>
            </a:r>
            <a:r>
              <a:rPr lang="cs-CZ" dirty="0" smtClean="0"/>
              <a:t>upadá:</a:t>
            </a:r>
            <a:r>
              <a:rPr lang="cs-CZ" dirty="0"/>
              <a:t> „</a:t>
            </a:r>
            <a:r>
              <a:rPr lang="cs-CZ" i="1" dirty="0" smtClean="0"/>
              <a:t>pan </a:t>
            </a:r>
            <a:r>
              <a:rPr lang="cs-CZ" i="1" dirty="0" err="1" smtClean="0"/>
              <a:t>Goriot</a:t>
            </a:r>
            <a:r>
              <a:rPr lang="cs-CZ" i="1" dirty="0" smtClean="0"/>
              <a:t> →</a:t>
            </a:r>
            <a:r>
              <a:rPr lang="cs-CZ" dirty="0" smtClean="0"/>
              <a:t>„</a:t>
            </a:r>
            <a:r>
              <a:rPr lang="cs-CZ" i="1" dirty="0" smtClean="0"/>
              <a:t>tatík </a:t>
            </a:r>
            <a:r>
              <a:rPr lang="cs-CZ" i="1" dirty="0" err="1"/>
              <a:t>Goriot</a:t>
            </a:r>
            <a:r>
              <a:rPr lang="cs-CZ" dirty="0"/>
              <a:t>“</a:t>
            </a:r>
          </a:p>
          <a:p>
            <a:pPr lvl="0"/>
            <a:r>
              <a:rPr lang="cs-CZ" u="sng" dirty="0"/>
              <a:t>dvě dcery</a:t>
            </a:r>
            <a:r>
              <a:rPr lang="cs-CZ" dirty="0"/>
              <a:t>: Anastázie (de </a:t>
            </a:r>
            <a:r>
              <a:rPr lang="cs-CZ" dirty="0" err="1"/>
              <a:t>Restaud</a:t>
            </a:r>
            <a:r>
              <a:rPr lang="cs-CZ" dirty="0"/>
              <a:t>) a Delfína (de </a:t>
            </a:r>
            <a:r>
              <a:rPr lang="cs-CZ" dirty="0" err="1"/>
              <a:t>Nucingen</a:t>
            </a:r>
            <a:r>
              <a:rPr lang="cs-CZ" dirty="0"/>
              <a:t>) </a:t>
            </a:r>
          </a:p>
          <a:p>
            <a:pPr lvl="0"/>
            <a:r>
              <a:rPr lang="cs-CZ" dirty="0" smtClean="0"/>
              <a:t>G. </a:t>
            </a:r>
            <a:r>
              <a:rPr lang="cs-CZ" b="1" dirty="0" smtClean="0"/>
              <a:t>vztah</a:t>
            </a:r>
            <a:r>
              <a:rPr lang="cs-CZ" dirty="0" smtClean="0"/>
              <a:t> </a:t>
            </a:r>
            <a:r>
              <a:rPr lang="cs-CZ" dirty="0"/>
              <a:t>k dcerám, </a:t>
            </a:r>
            <a:r>
              <a:rPr lang="cs-CZ" dirty="0" smtClean="0"/>
              <a:t>jako vztah </a:t>
            </a:r>
            <a:r>
              <a:rPr lang="cs-CZ" dirty="0"/>
              <a:t>milence než otce → blízko </a:t>
            </a:r>
            <a:r>
              <a:rPr lang="cs-CZ" b="1" dirty="0" smtClean="0"/>
              <a:t>fetišismu</a:t>
            </a:r>
            <a:endParaRPr lang="cs-CZ" b="1" dirty="0"/>
          </a:p>
          <a:p>
            <a:pPr lvl="0"/>
            <a:r>
              <a:rPr lang="cs-CZ" dirty="0"/>
              <a:t>fanatická láska k dcerám x lhostejnost </a:t>
            </a:r>
            <a:r>
              <a:rPr lang="cs-CZ" dirty="0" err="1"/>
              <a:t>Goriota</a:t>
            </a:r>
            <a:r>
              <a:rPr lang="cs-CZ" dirty="0"/>
              <a:t> k problémům </a:t>
            </a:r>
            <a:r>
              <a:rPr lang="cs-CZ" dirty="0" smtClean="0"/>
              <a:t>ostatních</a:t>
            </a:r>
            <a:endParaRPr lang="cs-CZ" dirty="0"/>
          </a:p>
          <a:p>
            <a:pPr lvl="0"/>
            <a:r>
              <a:rPr lang="cs-CZ" dirty="0"/>
              <a:t>hlavní </a:t>
            </a:r>
            <a:r>
              <a:rPr lang="cs-CZ" dirty="0" smtClean="0"/>
              <a:t>téma: oběť </a:t>
            </a:r>
            <a:r>
              <a:rPr lang="cs-CZ" dirty="0"/>
              <a:t>– analogie s </a:t>
            </a:r>
            <a:r>
              <a:rPr lang="cs-CZ" u="sng" dirty="0"/>
              <a:t>křížovou cestou</a:t>
            </a:r>
            <a:r>
              <a:rPr lang="cs-CZ" dirty="0"/>
              <a:t> → je nazván „</a:t>
            </a:r>
            <a:r>
              <a:rPr lang="cs-CZ" i="1" dirty="0"/>
              <a:t>Kristem Otcovství</a:t>
            </a:r>
            <a:r>
              <a:rPr lang="cs-CZ" dirty="0"/>
              <a:t>“ – chce se obětovat za své dcery, ale současně je na smrtelném loži prokleje</a:t>
            </a:r>
          </a:p>
          <a:p>
            <a:pPr lvl="0"/>
            <a:r>
              <a:rPr lang="cs-CZ" dirty="0"/>
              <a:t>v posledních dnech života přiznává svou špatnou výchovu a přehnanou lásku</a:t>
            </a:r>
          </a:p>
          <a:p>
            <a:pPr lvl="0"/>
            <a:r>
              <a:rPr lang="cs-CZ" dirty="0"/>
              <a:t>smrt končí </a:t>
            </a:r>
            <a:r>
              <a:rPr lang="cs-CZ" u="sng" dirty="0"/>
              <a:t>iluzí</a:t>
            </a:r>
            <a:r>
              <a:rPr lang="cs-CZ" dirty="0"/>
              <a:t> o tom, že se dotýká jejich </a:t>
            </a:r>
            <a:r>
              <a:rPr lang="cs-CZ" dirty="0" smtClean="0"/>
              <a:t>vlasů; G. umírá jako pes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4233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Balzac dílo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ústřední </a:t>
            </a:r>
            <a:r>
              <a:rPr lang="cs-CZ" u="sng" dirty="0"/>
              <a:t>úloha popisu</a:t>
            </a:r>
            <a:endParaRPr lang="cs-CZ" dirty="0"/>
          </a:p>
          <a:p>
            <a:pPr lvl="0"/>
            <a:r>
              <a:rPr lang="cs-CZ" dirty="0"/>
              <a:t>popis u B. jde − na rozdíl od Flauberta − do hloubky, za povrch věcí; věci, předměty nesou s sebou </a:t>
            </a:r>
            <a:r>
              <a:rPr lang="cs-CZ" u="sng" dirty="0"/>
              <a:t>znaky</a:t>
            </a:r>
            <a:r>
              <a:rPr lang="cs-CZ" dirty="0"/>
              <a:t>, které je třeba rozluštit</a:t>
            </a:r>
          </a:p>
          <a:p>
            <a:pPr lvl="0"/>
            <a:r>
              <a:rPr lang="cs-CZ" u="sng" dirty="0"/>
              <a:t>korelace</a:t>
            </a:r>
            <a:r>
              <a:rPr lang="cs-CZ" dirty="0"/>
              <a:t> mezi postavou a prostředím → B. zastával názor, že dům, jeho zařízení, oblečení mají v sobě cosi individuálního, co s podílí na utváření povahy</a:t>
            </a:r>
          </a:p>
          <a:p>
            <a:pPr lvl="0"/>
            <a:r>
              <a:rPr lang="cs-CZ" dirty="0"/>
              <a:t>teorie o výčnělcích – </a:t>
            </a:r>
            <a:r>
              <a:rPr lang="cs-CZ" u="sng" dirty="0"/>
              <a:t>frenologie</a:t>
            </a:r>
            <a:r>
              <a:rPr lang="cs-CZ" dirty="0"/>
              <a:t> </a:t>
            </a:r>
            <a:r>
              <a:rPr lang="cs-CZ" dirty="0" smtClean="0"/>
              <a:t>[na </a:t>
            </a:r>
            <a:r>
              <a:rPr lang="cs-CZ" dirty="0"/>
              <a:t>přelomu 18. a 19. stol., u nás byl populární ještě na počátku 20. stol. u spiritistů; </a:t>
            </a:r>
            <a:r>
              <a:rPr lang="cs-CZ" dirty="0" smtClean="0"/>
              <a:t>frenologie později byla </a:t>
            </a:r>
            <a:r>
              <a:rPr lang="cs-CZ" dirty="0"/>
              <a:t>označena za pseudovědu]; </a:t>
            </a:r>
            <a:endParaRPr lang="cs-CZ" dirty="0" smtClean="0"/>
          </a:p>
          <a:p>
            <a:pPr lvl="0"/>
            <a:r>
              <a:rPr lang="cs-CZ" dirty="0" smtClean="0"/>
              <a:t>u </a:t>
            </a:r>
            <a:r>
              <a:rPr lang="cs-CZ" dirty="0"/>
              <a:t>G. nachází </a:t>
            </a:r>
            <a:r>
              <a:rPr lang="cs-CZ" dirty="0" err="1"/>
              <a:t>Bianchon</a:t>
            </a:r>
            <a:r>
              <a:rPr lang="cs-CZ" dirty="0"/>
              <a:t> výčnělek otcovství, u slečny </a:t>
            </a:r>
            <a:r>
              <a:rPr lang="cs-CZ" dirty="0" err="1"/>
              <a:t>Michonneauové</a:t>
            </a:r>
            <a:r>
              <a:rPr lang="cs-CZ" dirty="0"/>
              <a:t> výčnělek </a:t>
            </a:r>
            <a:r>
              <a:rPr lang="cs-CZ" dirty="0" smtClean="0"/>
              <a:t>udavačství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484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Balzac - zvířata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Symboly a motivy zvířat</a:t>
            </a:r>
            <a:endParaRPr lang="cs-CZ" b="1" dirty="0"/>
          </a:p>
          <a:p>
            <a:pPr lvl="0"/>
            <a:r>
              <a:rPr lang="cs-CZ" dirty="0" err="1"/>
              <a:t>Goriot</a:t>
            </a:r>
            <a:r>
              <a:rPr lang="cs-CZ" dirty="0"/>
              <a:t> – pes, ale také o sobě říká, že je starý vlk, </a:t>
            </a:r>
            <a:r>
              <a:rPr lang="cs-CZ" dirty="0" err="1"/>
              <a:t>Vautrin</a:t>
            </a:r>
            <a:r>
              <a:rPr lang="cs-CZ" dirty="0"/>
              <a:t> – sfinga, </a:t>
            </a:r>
            <a:r>
              <a:rPr lang="cs-CZ" dirty="0" err="1"/>
              <a:t>Rastignac</a:t>
            </a:r>
            <a:r>
              <a:rPr lang="cs-CZ" dirty="0"/>
              <a:t> – lev, </a:t>
            </a:r>
            <a:r>
              <a:rPr lang="cs-CZ" dirty="0" err="1"/>
              <a:t>Vauquerová</a:t>
            </a:r>
            <a:r>
              <a:rPr lang="cs-CZ" dirty="0"/>
              <a:t> – tlustá jak kostelní myš, má zobák papouška, slečna </a:t>
            </a:r>
            <a:r>
              <a:rPr lang="cs-CZ" dirty="0" err="1"/>
              <a:t>Michonneauová</a:t>
            </a:r>
            <a:r>
              <a:rPr lang="cs-CZ" dirty="0"/>
              <a:t> – přirovnávána k netopýru a má pohled zmije, </a:t>
            </a:r>
            <a:r>
              <a:rPr lang="cs-CZ" dirty="0" err="1"/>
              <a:t>Poiret</a:t>
            </a:r>
            <a:r>
              <a:rPr lang="cs-CZ" dirty="0"/>
              <a:t> – štěnice; </a:t>
            </a:r>
          </a:p>
          <a:p>
            <a:pPr lvl="0"/>
            <a:r>
              <a:rPr lang="cs-CZ" dirty="0"/>
              <a:t>ženy jsou přirovnávány ke koňům, kteří se přepřahají, když je potřeba, to říká sama paní de </a:t>
            </a:r>
            <a:r>
              <a:rPr lang="cs-CZ" dirty="0" err="1"/>
              <a:t>Beauséant</a:t>
            </a:r>
            <a:r>
              <a:rPr lang="cs-CZ" dirty="0"/>
              <a:t>; </a:t>
            </a:r>
          </a:p>
          <a:p>
            <a:r>
              <a:rPr lang="cs-CZ" dirty="0" err="1"/>
              <a:t>Vautrin</a:t>
            </a:r>
            <a:r>
              <a:rPr lang="cs-CZ" dirty="0"/>
              <a:t> mluví o společnosti jako o stádu zvířat </a:t>
            </a:r>
            <a:r>
              <a:rPr lang="cs-CZ" dirty="0" smtClean="0"/>
              <a:t>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1080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762" y="713509"/>
            <a:ext cx="2889001" cy="543098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893" y="0"/>
            <a:ext cx="5508434" cy="6858000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415636" y="2369127"/>
            <a:ext cx="16060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Auguste Rodin</a:t>
            </a:r>
          </a:p>
          <a:p>
            <a:r>
              <a:rPr lang="cs-CZ" dirty="0" smtClean="0"/>
              <a:t>Balzac, přelom </a:t>
            </a:r>
          </a:p>
          <a:p>
            <a:r>
              <a:rPr lang="cs-CZ" dirty="0" smtClean="0"/>
              <a:t>19.-20. </a:t>
            </a:r>
            <a:r>
              <a:rPr lang="cs-CZ" smtClean="0"/>
              <a:t>století.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6334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Balzac-dílo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27018"/>
            <a:ext cx="10515600" cy="5056909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Vrcholné období </a:t>
            </a:r>
          </a:p>
          <a:p>
            <a:r>
              <a:rPr lang="cs-CZ" dirty="0" smtClean="0"/>
              <a:t>30. a 40. léta: </a:t>
            </a:r>
            <a:r>
              <a:rPr lang="cs-CZ" i="1" dirty="0" smtClean="0"/>
              <a:t>Šagrénová kůže </a:t>
            </a:r>
            <a:r>
              <a:rPr lang="cs-CZ" dirty="0" smtClean="0"/>
              <a:t>(31), </a:t>
            </a:r>
            <a:r>
              <a:rPr lang="cs-CZ" i="1" dirty="0" smtClean="0"/>
              <a:t>Evženie </a:t>
            </a:r>
            <a:r>
              <a:rPr lang="cs-CZ" i="1" dirty="0" err="1" smtClean="0"/>
              <a:t>Grandetová</a:t>
            </a:r>
            <a:r>
              <a:rPr lang="cs-CZ" i="1" dirty="0" smtClean="0"/>
              <a:t> </a:t>
            </a:r>
            <a:r>
              <a:rPr lang="cs-CZ" dirty="0" smtClean="0"/>
              <a:t>(34), </a:t>
            </a:r>
            <a:r>
              <a:rPr lang="cs-CZ" i="1" dirty="0" smtClean="0"/>
              <a:t>Otec </a:t>
            </a:r>
            <a:r>
              <a:rPr lang="cs-CZ" i="1" dirty="0" err="1" smtClean="0"/>
              <a:t>Goriot</a:t>
            </a:r>
            <a:r>
              <a:rPr lang="cs-CZ" i="1" dirty="0" smtClean="0"/>
              <a:t> </a:t>
            </a:r>
            <a:r>
              <a:rPr lang="cs-CZ" dirty="0" smtClean="0"/>
              <a:t>(35), </a:t>
            </a:r>
            <a:r>
              <a:rPr lang="cs-CZ" i="1" dirty="0" smtClean="0"/>
              <a:t>Ztracené iluze </a:t>
            </a:r>
            <a:r>
              <a:rPr lang="cs-CZ" dirty="0" smtClean="0"/>
              <a:t>(37-43) </a:t>
            </a:r>
            <a:r>
              <a:rPr lang="cs-CZ" i="1" dirty="0" smtClean="0"/>
              <a:t>Lesk a bída kurtizán </a:t>
            </a:r>
            <a:r>
              <a:rPr lang="cs-CZ" dirty="0" smtClean="0"/>
              <a:t>(38-47), </a:t>
            </a:r>
            <a:r>
              <a:rPr lang="cs-CZ" i="1" dirty="0" smtClean="0"/>
              <a:t>Sestřenice Běta </a:t>
            </a:r>
            <a:r>
              <a:rPr lang="cs-CZ" dirty="0" smtClean="0"/>
              <a:t>(</a:t>
            </a:r>
            <a:r>
              <a:rPr lang="cs-CZ" smtClean="0"/>
              <a:t>46</a:t>
            </a:r>
            <a:r>
              <a:rPr lang="cs-CZ" smtClean="0"/>
              <a:t>) a </a:t>
            </a:r>
            <a:r>
              <a:rPr lang="cs-CZ" i="1" dirty="0" smtClean="0"/>
              <a:t>Bratranec Pons </a:t>
            </a:r>
            <a:r>
              <a:rPr lang="cs-CZ" dirty="0" smtClean="0"/>
              <a:t>(47)</a:t>
            </a:r>
          </a:p>
          <a:p>
            <a:r>
              <a:rPr lang="cs-CZ" b="1" dirty="0" smtClean="0"/>
              <a:t>Lidská komedie</a:t>
            </a:r>
          </a:p>
          <a:p>
            <a:pPr lvl="0"/>
            <a:r>
              <a:rPr lang="cs-CZ" dirty="0" smtClean="0"/>
              <a:t>přes </a:t>
            </a:r>
            <a:r>
              <a:rPr lang="cs-CZ" dirty="0"/>
              <a:t>90 románů a povídek, chtěl jich napsat 137</a:t>
            </a:r>
          </a:p>
          <a:p>
            <a:pPr lvl="0"/>
            <a:r>
              <a:rPr lang="cs-CZ" u="sng" dirty="0" smtClean="0"/>
              <a:t>Záměr</a:t>
            </a:r>
            <a:r>
              <a:rPr lang="cs-CZ" dirty="0" smtClean="0"/>
              <a:t>: celistvý</a:t>
            </a:r>
            <a:r>
              <a:rPr lang="cs-CZ" dirty="0"/>
              <a:t>, jednotný obraz nejen Paříže, ale celého světa </a:t>
            </a:r>
          </a:p>
          <a:p>
            <a:pPr lvl="0"/>
            <a:r>
              <a:rPr lang="cs-CZ" dirty="0"/>
              <a:t>má 3 části: </a:t>
            </a:r>
            <a:r>
              <a:rPr lang="cs-CZ" i="1" dirty="0"/>
              <a:t>Studie mravů</a:t>
            </a:r>
            <a:r>
              <a:rPr lang="cs-CZ" dirty="0"/>
              <a:t>, </a:t>
            </a:r>
            <a:r>
              <a:rPr lang="cs-CZ" i="1" dirty="0"/>
              <a:t>Studie filosofické</a:t>
            </a:r>
            <a:r>
              <a:rPr lang="cs-CZ" dirty="0"/>
              <a:t> a </a:t>
            </a:r>
            <a:r>
              <a:rPr lang="cs-CZ" i="1" dirty="0"/>
              <a:t>Studie </a:t>
            </a:r>
            <a:r>
              <a:rPr lang="cs-CZ" i="1" dirty="0" smtClean="0"/>
              <a:t>analytické</a:t>
            </a:r>
            <a:endParaRPr lang="cs-CZ" dirty="0"/>
          </a:p>
          <a:p>
            <a:pPr lvl="0"/>
            <a:r>
              <a:rPr lang="cs-CZ" dirty="0"/>
              <a:t>volnou trilogii tvoří: </a:t>
            </a:r>
            <a:r>
              <a:rPr lang="cs-CZ" i="1" dirty="0"/>
              <a:t>Otec </a:t>
            </a:r>
            <a:r>
              <a:rPr lang="cs-CZ" i="1" dirty="0" err="1"/>
              <a:t>Goriot</a:t>
            </a:r>
            <a:r>
              <a:rPr lang="cs-CZ" dirty="0"/>
              <a:t>, </a:t>
            </a:r>
            <a:r>
              <a:rPr lang="cs-CZ" i="1" dirty="0"/>
              <a:t>Ztracené iluze</a:t>
            </a:r>
            <a:r>
              <a:rPr lang="cs-CZ" dirty="0"/>
              <a:t> a </a:t>
            </a:r>
            <a:r>
              <a:rPr lang="cs-CZ" i="1" dirty="0"/>
              <a:t>Lesk a bída kurtizán</a:t>
            </a:r>
            <a:endParaRPr lang="cs-CZ" dirty="0"/>
          </a:p>
          <a:p>
            <a:pPr lvl="0"/>
            <a:r>
              <a:rPr lang="cs-CZ" dirty="0"/>
              <a:t>prolínání </a:t>
            </a:r>
            <a:r>
              <a:rPr lang="cs-CZ" dirty="0" smtClean="0"/>
              <a:t>motivů, postav </a:t>
            </a:r>
            <a:r>
              <a:rPr lang="cs-CZ" dirty="0"/>
              <a:t>a prostředí </a:t>
            </a:r>
            <a:r>
              <a:rPr lang="cs-CZ" dirty="0" smtClean="0"/>
              <a:t>→ vzájemně provázány</a:t>
            </a:r>
          </a:p>
          <a:p>
            <a:pPr lvl="0"/>
            <a:r>
              <a:rPr lang="cs-CZ" dirty="0" smtClean="0"/>
              <a:t>celkem 2500 postav</a:t>
            </a:r>
            <a:endParaRPr lang="cs-CZ" dirty="0"/>
          </a:p>
          <a:p>
            <a:pPr lvl="0"/>
            <a:r>
              <a:rPr lang="cs-CZ" dirty="0"/>
              <a:t>např.: </a:t>
            </a:r>
            <a:r>
              <a:rPr lang="cs-CZ" b="1" dirty="0" err="1" smtClean="0"/>
              <a:t>Rastignac</a:t>
            </a:r>
            <a:r>
              <a:rPr lang="cs-CZ" dirty="0" smtClean="0"/>
              <a:t>: jako už zralý </a:t>
            </a:r>
            <a:r>
              <a:rPr lang="cs-CZ" dirty="0"/>
              <a:t>a zkušený muž v </a:t>
            </a:r>
            <a:r>
              <a:rPr lang="cs-CZ" i="1" dirty="0"/>
              <a:t>Šagrénové kůži</a:t>
            </a:r>
            <a:r>
              <a:rPr lang="cs-CZ" dirty="0"/>
              <a:t> (1831) </a:t>
            </a:r>
            <a:r>
              <a:rPr lang="cs-CZ" dirty="0" smtClean="0"/>
              <a:t>x ještě </a:t>
            </a:r>
            <a:r>
              <a:rPr lang="cs-CZ" dirty="0"/>
              <a:t>nezkušený mladík v </a:t>
            </a:r>
            <a:r>
              <a:rPr lang="cs-CZ" i="1" dirty="0"/>
              <a:t>Otci </a:t>
            </a:r>
            <a:r>
              <a:rPr lang="cs-CZ" i="1" dirty="0" err="1"/>
              <a:t>Goriotovi</a:t>
            </a:r>
            <a:r>
              <a:rPr lang="cs-CZ" dirty="0"/>
              <a:t> (1835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1144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Předmluva k Lidské komedii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3164"/>
            <a:ext cx="10515600" cy="505690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B</a:t>
            </a:r>
            <a:r>
              <a:rPr lang="cs-CZ" dirty="0"/>
              <a:t>. chce zachytit historii mravů v soudobé </a:t>
            </a:r>
            <a:r>
              <a:rPr lang="cs-CZ" dirty="0" smtClean="0"/>
              <a:t>společnosti → systematický </a:t>
            </a:r>
            <a:r>
              <a:rPr lang="cs-CZ" dirty="0"/>
              <a:t>obraz </a:t>
            </a:r>
            <a:r>
              <a:rPr lang="cs-CZ" dirty="0" smtClean="0"/>
              <a:t>společnosti podle </a:t>
            </a:r>
            <a:r>
              <a:rPr lang="cs-CZ" dirty="0"/>
              <a:t>soudobých přírodovědných teorií</a:t>
            </a:r>
          </a:p>
          <a:p>
            <a:pPr lvl="0"/>
            <a:r>
              <a:rPr lang="cs-CZ" b="1" dirty="0"/>
              <a:t>lidská společnost </a:t>
            </a:r>
            <a:r>
              <a:rPr lang="cs-CZ" dirty="0"/>
              <a:t>− </a:t>
            </a:r>
            <a:r>
              <a:rPr lang="cs-CZ" dirty="0" smtClean="0"/>
              <a:t>dělení na řadu </a:t>
            </a:r>
            <a:r>
              <a:rPr lang="cs-CZ" dirty="0"/>
              <a:t>druhů, </a:t>
            </a:r>
            <a:r>
              <a:rPr lang="cs-CZ" dirty="0" smtClean="0"/>
              <a:t>podle </a:t>
            </a:r>
            <a:r>
              <a:rPr lang="cs-CZ" dirty="0" err="1" smtClean="0"/>
              <a:t>biol</a:t>
            </a:r>
            <a:r>
              <a:rPr lang="cs-CZ" dirty="0" smtClean="0"/>
              <a:t>. </a:t>
            </a:r>
            <a:r>
              <a:rPr lang="cs-CZ" dirty="0"/>
              <a:t>d</a:t>
            </a:r>
            <a:r>
              <a:rPr lang="cs-CZ" dirty="0" smtClean="0"/>
              <a:t>ruhů (biologická taxonomie) – dle prostředí</a:t>
            </a:r>
            <a:r>
              <a:rPr lang="cs-CZ" dirty="0"/>
              <a:t>, ve kterém se člověk </a:t>
            </a:r>
            <a:r>
              <a:rPr lang="cs-CZ" dirty="0" smtClean="0"/>
              <a:t>vyvíjí</a:t>
            </a:r>
            <a:endParaRPr lang="cs-CZ" dirty="0"/>
          </a:p>
          <a:p>
            <a:pPr lvl="0"/>
            <a:r>
              <a:rPr lang="cs-CZ" dirty="0"/>
              <a:t>člověk ale není totéž co zvíře a své chování přizpůsobuje svým potřebám</a:t>
            </a:r>
          </a:p>
          <a:p>
            <a:pPr lvl="0"/>
            <a:r>
              <a:rPr lang="cs-CZ" dirty="0"/>
              <a:t>B. se nechce omezit na 1, 2 typické charaktery, ale pokouší se zachytit společnost v celé souvislosti, ve styku a vztazích, v moderním shonu a </a:t>
            </a:r>
            <a:r>
              <a:rPr lang="cs-CZ" dirty="0" smtClean="0"/>
              <a:t>vývoji</a:t>
            </a:r>
            <a:endParaRPr lang="cs-CZ" dirty="0"/>
          </a:p>
          <a:p>
            <a:pPr lvl="0"/>
            <a:r>
              <a:rPr lang="cs-CZ" dirty="0"/>
              <a:t>zabýval se nejen soudobými poznatky věd přírodovědných a společenských (</a:t>
            </a:r>
            <a:r>
              <a:rPr lang="cs-CZ" u="sng" dirty="0"/>
              <a:t>frenologie</a:t>
            </a:r>
            <a:r>
              <a:rPr lang="cs-CZ" dirty="0"/>
              <a:t>), ale i mystikou a okultními naukami (</a:t>
            </a:r>
            <a:r>
              <a:rPr lang="cs-CZ" dirty="0" err="1"/>
              <a:t>swedenborgovská</a:t>
            </a:r>
            <a:r>
              <a:rPr lang="cs-CZ" dirty="0"/>
              <a:t> </a:t>
            </a:r>
            <a:r>
              <a:rPr lang="cs-CZ" dirty="0" smtClean="0"/>
              <a:t>mystika, magnetismus</a:t>
            </a:r>
            <a:r>
              <a:rPr lang="cs-CZ" dirty="0"/>
              <a:t>, hypnóza, věštění apod.)</a:t>
            </a:r>
          </a:p>
          <a:p>
            <a:pPr lvl="0"/>
            <a:r>
              <a:rPr lang="cs-CZ" dirty="0" smtClean="0"/>
              <a:t>každý </a:t>
            </a:r>
            <a:r>
              <a:rPr lang="cs-CZ" dirty="0"/>
              <a:t>je jako člen lidské společnosti určován svým povoláním, životními zkušenostmi a tím je tvořen jeho charakter</a:t>
            </a:r>
          </a:p>
          <a:p>
            <a:pPr lvl="0"/>
            <a:r>
              <a:rPr lang="cs-CZ" dirty="0"/>
              <a:t>lidé u B. jsou zachycováni ne staticky, ale ve vzájemných vztazích, v interakci prostředí a </a:t>
            </a:r>
            <a:r>
              <a:rPr lang="cs-CZ" dirty="0" smtClean="0"/>
              <a:t>jednotlivce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172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Otec </a:t>
            </a:r>
            <a:r>
              <a:rPr lang="cs-CZ" dirty="0" err="1" smtClean="0"/>
              <a:t>Goriot</a:t>
            </a:r>
            <a:r>
              <a:rPr lang="cs-CZ" dirty="0" smtClean="0"/>
              <a:t> (1835)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podle </a:t>
            </a:r>
            <a:r>
              <a:rPr lang="cs-CZ" dirty="0"/>
              <a:t>skutečné </a:t>
            </a:r>
            <a:r>
              <a:rPr lang="cs-CZ" dirty="0" smtClean="0"/>
              <a:t>události</a:t>
            </a:r>
          </a:p>
          <a:p>
            <a:pPr lvl="0"/>
            <a:r>
              <a:rPr lang="cs-CZ" dirty="0" smtClean="0"/>
              <a:t>B.</a:t>
            </a:r>
            <a:r>
              <a:rPr lang="cs-CZ" dirty="0"/>
              <a:t> </a:t>
            </a:r>
            <a:r>
              <a:rPr lang="cs-CZ" dirty="0" smtClean="0"/>
              <a:t>dopis: jakýsi </a:t>
            </a:r>
            <a:r>
              <a:rPr lang="cs-CZ" dirty="0"/>
              <a:t>otec 20 hodin umíral v agónii, </a:t>
            </a:r>
            <a:r>
              <a:rPr lang="cs-CZ" dirty="0" smtClean="0"/>
              <a:t>jeho </a:t>
            </a:r>
            <a:r>
              <a:rPr lang="cs-CZ" dirty="0"/>
              <a:t>dvě dcery se bavily jedna na plese a druhá v divadle, i </a:t>
            </a:r>
            <a:r>
              <a:rPr lang="cs-CZ" dirty="0" smtClean="0"/>
              <a:t>když o tom věděly</a:t>
            </a:r>
            <a:endParaRPr lang="cs-CZ" dirty="0"/>
          </a:p>
          <a:p>
            <a:pPr lvl="0"/>
            <a:r>
              <a:rPr lang="cs-CZ" dirty="0"/>
              <a:t>B. </a:t>
            </a:r>
            <a:r>
              <a:rPr lang="cs-CZ" dirty="0" smtClean="0"/>
              <a:t>záměr s podobností </a:t>
            </a:r>
            <a:r>
              <a:rPr lang="cs-CZ" i="1" dirty="0" smtClean="0"/>
              <a:t>Krále Leara</a:t>
            </a:r>
            <a:r>
              <a:rPr lang="cs-CZ" dirty="0" smtClean="0"/>
              <a:t> (dcery </a:t>
            </a:r>
            <a:r>
              <a:rPr lang="cs-CZ" dirty="0" err="1"/>
              <a:t>Goneril</a:t>
            </a:r>
            <a:r>
              <a:rPr lang="cs-CZ" dirty="0"/>
              <a:t> a </a:t>
            </a:r>
            <a:r>
              <a:rPr lang="cs-CZ" dirty="0" err="1" smtClean="0"/>
              <a:t>Regana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b="1" dirty="0" smtClean="0"/>
              <a:t>Hlavní postavy</a:t>
            </a:r>
            <a:r>
              <a:rPr lang="cs-CZ" dirty="0" smtClean="0"/>
              <a:t>: Otec </a:t>
            </a:r>
            <a:r>
              <a:rPr lang="cs-CZ" dirty="0" err="1"/>
              <a:t>Goriot</a:t>
            </a:r>
            <a:r>
              <a:rPr lang="cs-CZ" dirty="0"/>
              <a:t>, </a:t>
            </a:r>
            <a:r>
              <a:rPr lang="cs-CZ" dirty="0" err="1"/>
              <a:t>Rastignac</a:t>
            </a:r>
            <a:r>
              <a:rPr lang="cs-CZ" dirty="0"/>
              <a:t> a </a:t>
            </a:r>
            <a:r>
              <a:rPr lang="cs-CZ" dirty="0" err="1" smtClean="0"/>
              <a:t>Vautrin</a:t>
            </a:r>
            <a:r>
              <a:rPr lang="cs-CZ" dirty="0" smtClean="0"/>
              <a:t>; </a:t>
            </a:r>
          </a:p>
          <a:p>
            <a:r>
              <a:rPr lang="cs-CZ" b="1" dirty="0" err="1" smtClean="0"/>
              <a:t>Rastignac</a:t>
            </a:r>
            <a:r>
              <a:rPr lang="cs-CZ" dirty="0" smtClean="0"/>
              <a:t>: jakýsi tematický střed, centrum</a:t>
            </a:r>
          </a:p>
          <a:p>
            <a:pPr lvl="0"/>
            <a:r>
              <a:rPr lang="cs-CZ" dirty="0"/>
              <a:t>z venkova, patriarchální rodina, dojem klidu a bezpečí, i když </a:t>
            </a:r>
            <a:r>
              <a:rPr lang="cs-CZ" dirty="0" smtClean="0"/>
              <a:t>chudoby</a:t>
            </a:r>
          </a:p>
          <a:p>
            <a:r>
              <a:rPr lang="cs-CZ" dirty="0"/>
              <a:t>B. potvrzuje myšlenky Rousseaua, že společnost a civilizace člověka kazí </a:t>
            </a:r>
            <a:r>
              <a:rPr lang="cs-CZ" dirty="0" smtClean="0"/>
              <a:t>→ </a:t>
            </a:r>
            <a:r>
              <a:rPr lang="cs-CZ" dirty="0" err="1" smtClean="0"/>
              <a:t>Rastignaca</a:t>
            </a:r>
            <a:r>
              <a:rPr lang="cs-CZ" dirty="0" smtClean="0"/>
              <a:t> </a:t>
            </a:r>
            <a:r>
              <a:rPr lang="cs-CZ" dirty="0"/>
              <a:t>zmiňuje v </a:t>
            </a:r>
            <a:r>
              <a:rPr lang="cs-CZ" i="1" dirty="0"/>
              <a:t>Citové výchově</a:t>
            </a:r>
            <a:r>
              <a:rPr lang="cs-CZ" dirty="0"/>
              <a:t> i </a:t>
            </a:r>
            <a:r>
              <a:rPr lang="cs-CZ" dirty="0" smtClean="0"/>
              <a:t>Flaubert</a:t>
            </a:r>
            <a:endParaRPr lang="cs-CZ" dirty="0"/>
          </a:p>
          <a:p>
            <a:pPr lvl="0"/>
            <a:r>
              <a:rPr lang="cs-CZ" dirty="0" smtClean="0"/>
              <a:t>nezkušený </a:t>
            </a:r>
            <a:r>
              <a:rPr lang="cs-CZ" dirty="0"/>
              <a:t>až naivní, ale bystrý a přizpůsobivý, chtivý peněz, bohatství a postavení ve společnosti, nezkušenost v sex. oblasti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668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Otec </a:t>
            </a:r>
            <a:r>
              <a:rPr lang="cs-CZ" dirty="0" err="1" smtClean="0"/>
              <a:t>Goriot</a:t>
            </a:r>
            <a:r>
              <a:rPr lang="cs-CZ" dirty="0" smtClean="0"/>
              <a:t> (</a:t>
            </a:r>
            <a:r>
              <a:rPr lang="cs-CZ" dirty="0" err="1" smtClean="0"/>
              <a:t>Rastignac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Evžen je stereotypem deprimován (jako Evženie </a:t>
            </a:r>
            <a:r>
              <a:rPr lang="cs-CZ" dirty="0" err="1" smtClean="0"/>
              <a:t>Grandetová</a:t>
            </a:r>
            <a:r>
              <a:rPr lang="cs-CZ" dirty="0" smtClean="0"/>
              <a:t> či Ema Bovaryová)</a:t>
            </a:r>
          </a:p>
          <a:p>
            <a:pPr lvl="0"/>
            <a:r>
              <a:rPr lang="cs-CZ" dirty="0" smtClean="0"/>
              <a:t>je přirovnáván k mladé dívce „</a:t>
            </a:r>
            <a:r>
              <a:rPr lang="cs-CZ" i="1" dirty="0" smtClean="0"/>
              <a:t>něžný jako dívenka</a:t>
            </a:r>
            <a:r>
              <a:rPr lang="cs-CZ" dirty="0" smtClean="0"/>
              <a:t>“, </a:t>
            </a:r>
            <a:r>
              <a:rPr lang="cs-CZ" dirty="0" err="1" smtClean="0"/>
              <a:t>Goriot</a:t>
            </a:r>
            <a:r>
              <a:rPr lang="cs-CZ" dirty="0" smtClean="0"/>
              <a:t> mu zařizuje „</a:t>
            </a:r>
            <a:r>
              <a:rPr lang="cs-CZ" i="1" dirty="0" smtClean="0"/>
              <a:t>byt jako pro nevěstu</a:t>
            </a:r>
            <a:r>
              <a:rPr lang="cs-CZ" dirty="0" smtClean="0"/>
              <a:t>“ apod.</a:t>
            </a:r>
          </a:p>
          <a:p>
            <a:pPr lvl="0"/>
            <a:r>
              <a:rPr lang="cs-CZ" dirty="0" smtClean="0"/>
              <a:t>R</a:t>
            </a:r>
            <a:r>
              <a:rPr lang="cs-CZ" dirty="0"/>
              <a:t>. chce být zprvu poctivý a čestný, ale záhy zjistí, že to nejde</a:t>
            </a:r>
          </a:p>
          <a:p>
            <a:pPr lvl="0"/>
            <a:r>
              <a:rPr lang="cs-CZ" dirty="0"/>
              <a:t>pád a zlom nastává, když přijme byt zařízený </a:t>
            </a:r>
            <a:r>
              <a:rPr lang="cs-CZ" dirty="0" err="1"/>
              <a:t>Goriotem</a:t>
            </a:r>
            <a:endParaRPr lang="cs-CZ" dirty="0"/>
          </a:p>
          <a:p>
            <a:pPr lvl="0"/>
            <a:r>
              <a:rPr lang="cs-CZ" dirty="0"/>
              <a:t>svá rozhodnutí často omlouvá a ospravedlňuje → má vždy strategii a cíle, čeho chce dosáhnout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8537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1191491" y="2738367"/>
            <a:ext cx="4184073" cy="13808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Evžen de </a:t>
            </a:r>
            <a:r>
              <a:rPr lang="cs-CZ" dirty="0" err="1" smtClean="0"/>
              <a:t>Rastignac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5805055" y="304800"/>
            <a:ext cx="3020291" cy="21474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Otec </a:t>
            </a:r>
            <a:r>
              <a:rPr lang="cs-CZ" dirty="0" err="1" smtClean="0"/>
              <a:t>Goriot</a:t>
            </a:r>
            <a:endParaRPr lang="cs-CZ" dirty="0" smtClean="0"/>
          </a:p>
          <a:p>
            <a:pPr algn="ctr"/>
            <a:r>
              <a:rPr lang="cs-CZ" dirty="0" smtClean="0"/>
              <a:t>Svět peněz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6172200" y="3990110"/>
            <a:ext cx="2854037" cy="2230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Vautrin</a:t>
            </a:r>
            <a:r>
              <a:rPr lang="cs-CZ" dirty="0" smtClean="0"/>
              <a:t> (tatík)</a:t>
            </a:r>
          </a:p>
          <a:p>
            <a:pPr algn="ctr"/>
            <a:r>
              <a:rPr lang="cs-CZ" dirty="0" smtClean="0"/>
              <a:t>Svět vůle, odbojnosti i zločinu, prospěchářství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9227128" y="2313525"/>
            <a:ext cx="2022763" cy="2230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Paní de </a:t>
            </a:r>
            <a:r>
              <a:rPr lang="cs-CZ" dirty="0" err="1" smtClean="0"/>
              <a:t>Beauséant</a:t>
            </a:r>
            <a:endParaRPr lang="cs-CZ" dirty="0" smtClean="0"/>
          </a:p>
          <a:p>
            <a:pPr algn="ctr"/>
            <a:r>
              <a:rPr lang="cs-CZ" dirty="0" smtClean="0"/>
              <a:t>Svět vysoké společnosti, vztahy a erotika</a:t>
            </a:r>
            <a:endParaRPr lang="cs-CZ" dirty="0"/>
          </a:p>
        </p:txBody>
      </p:sp>
      <p:cxnSp>
        <p:nvCxnSpPr>
          <p:cNvPr id="8" name="Přímá spojnice se šipkou 7"/>
          <p:cNvCxnSpPr/>
          <p:nvPr/>
        </p:nvCxnSpPr>
        <p:spPr>
          <a:xfrm flipH="1">
            <a:off x="3906982" y="1607127"/>
            <a:ext cx="1634836" cy="8451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1">
            <a:off x="5666509" y="3200400"/>
            <a:ext cx="3352800" cy="415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 flipV="1">
            <a:off x="4225636" y="4243956"/>
            <a:ext cx="1655619" cy="6738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9204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Otec </a:t>
            </a:r>
            <a:r>
              <a:rPr lang="cs-CZ" dirty="0" err="1" smtClean="0"/>
              <a:t>Goriot</a:t>
            </a:r>
            <a:r>
              <a:rPr lang="cs-CZ" dirty="0" smtClean="0"/>
              <a:t> (</a:t>
            </a:r>
            <a:r>
              <a:rPr lang="cs-CZ" dirty="0" err="1" smtClean="0"/>
              <a:t>Rastignac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R. byl sám Balzac – v rukopise </a:t>
            </a:r>
            <a:r>
              <a:rPr lang="cs-CZ" i="1" dirty="0"/>
              <a:t>Šagrénové kůže </a:t>
            </a:r>
            <a:r>
              <a:rPr lang="cs-CZ" dirty="0"/>
              <a:t>má </a:t>
            </a:r>
            <a:r>
              <a:rPr lang="cs-CZ" dirty="0" err="1"/>
              <a:t>Rastignac</a:t>
            </a:r>
            <a:r>
              <a:rPr lang="cs-CZ" dirty="0"/>
              <a:t> ještě jméno </a:t>
            </a:r>
            <a:r>
              <a:rPr lang="cs-CZ" dirty="0" err="1"/>
              <a:t>Eugéne</a:t>
            </a:r>
            <a:r>
              <a:rPr lang="cs-CZ" dirty="0"/>
              <a:t> de </a:t>
            </a:r>
            <a:r>
              <a:rPr lang="cs-CZ" dirty="0" err="1"/>
              <a:t>Massiac</a:t>
            </a:r>
            <a:r>
              <a:rPr lang="cs-CZ" dirty="0"/>
              <a:t> → </a:t>
            </a:r>
            <a:r>
              <a:rPr lang="cs-CZ" dirty="0" err="1"/>
              <a:t>Massiac</a:t>
            </a:r>
            <a:r>
              <a:rPr lang="cs-CZ" dirty="0"/>
              <a:t> má zvukově blízko k </a:t>
            </a:r>
            <a:r>
              <a:rPr lang="cs-CZ" dirty="0" err="1"/>
              <a:t>Balssa</a:t>
            </a:r>
            <a:r>
              <a:rPr lang="cs-CZ" dirty="0"/>
              <a:t> – což bylo jméno autorova otce</a:t>
            </a:r>
          </a:p>
          <a:p>
            <a:pPr lvl="0"/>
            <a:r>
              <a:rPr lang="cs-CZ" dirty="0"/>
              <a:t>B. i </a:t>
            </a:r>
            <a:r>
              <a:rPr lang="cs-CZ" dirty="0" smtClean="0"/>
              <a:t>R.: studium práv, </a:t>
            </a:r>
            <a:r>
              <a:rPr lang="cs-CZ" dirty="0"/>
              <a:t>bydlí v Latinské čtvrti, jsou velmi chudí a chtějí dobýt Paříž, oba mají 2 bratry a 2 sestry i milenky starší než jsou </a:t>
            </a:r>
            <a:r>
              <a:rPr lang="cs-CZ" dirty="0" smtClean="0"/>
              <a:t>sami (B. paní de Berny.</a:t>
            </a:r>
          </a:p>
          <a:p>
            <a:pPr lvl="0"/>
            <a:r>
              <a:rPr lang="cs-CZ" dirty="0" smtClean="0"/>
              <a:t>R. učiteli jsou mu paní de </a:t>
            </a:r>
            <a:r>
              <a:rPr lang="cs-CZ" dirty="0" err="1" smtClean="0"/>
              <a:t>Beauséant</a:t>
            </a:r>
            <a:r>
              <a:rPr lang="cs-CZ" dirty="0" smtClean="0"/>
              <a:t> (uvádí jej do společnosti z pozice šlechty), </a:t>
            </a:r>
            <a:r>
              <a:rPr lang="cs-CZ" dirty="0" err="1" smtClean="0"/>
              <a:t>Vautrin</a:t>
            </a:r>
            <a:r>
              <a:rPr lang="cs-CZ" dirty="0" smtClean="0"/>
              <a:t> (uvádí jej do života z pozice vůle a odbojnosti) a </a:t>
            </a:r>
            <a:r>
              <a:rPr lang="cs-CZ" dirty="0" err="1" smtClean="0"/>
              <a:t>Goriot</a:t>
            </a:r>
            <a:r>
              <a:rPr lang="cs-CZ" dirty="0" smtClean="0"/>
              <a:t> (uvádí jej do světa peněz)</a:t>
            </a:r>
          </a:p>
          <a:p>
            <a:pPr lvl="0"/>
            <a:r>
              <a:rPr lang="cs-CZ" dirty="0" err="1"/>
              <a:t>Goriot</a:t>
            </a:r>
            <a:r>
              <a:rPr lang="cs-CZ" dirty="0"/>
              <a:t> mu říká, že nejdůležitější jsou peníze, na penězích stojí i manželství</a:t>
            </a:r>
          </a:p>
          <a:p>
            <a:pPr lvl="0"/>
            <a:r>
              <a:rPr lang="cs-CZ" dirty="0"/>
              <a:t>B. zobrazuje společnost, ve které vlastně žádná vdaná žena není šťastná – </a:t>
            </a:r>
            <a:r>
              <a:rPr lang="cs-CZ" u="sng" dirty="0"/>
              <a:t>manželství je tržní záležitost</a:t>
            </a:r>
            <a:endParaRPr lang="cs-CZ" dirty="0"/>
          </a:p>
          <a:p>
            <a:pPr lvl="0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8172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Otec </a:t>
            </a:r>
            <a:r>
              <a:rPr lang="cs-CZ" dirty="0" err="1" smtClean="0"/>
              <a:t>Goriot</a:t>
            </a:r>
            <a:r>
              <a:rPr lang="cs-CZ" dirty="0" smtClean="0"/>
              <a:t> (</a:t>
            </a:r>
            <a:r>
              <a:rPr lang="cs-CZ" dirty="0" err="1" smtClean="0"/>
              <a:t>Vautrin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err="1"/>
              <a:t>Vautrin</a:t>
            </a:r>
            <a:endParaRPr lang="cs-CZ" b="1" dirty="0"/>
          </a:p>
          <a:p>
            <a:pPr lvl="0"/>
            <a:r>
              <a:rPr lang="cs-CZ" dirty="0"/>
              <a:t>prochází celou volnou trilogií</a:t>
            </a:r>
          </a:p>
          <a:p>
            <a:pPr lvl="0"/>
            <a:r>
              <a:rPr lang="cs-CZ" dirty="0" smtClean="0"/>
              <a:t>Kdo byl předobraz </a:t>
            </a:r>
            <a:r>
              <a:rPr lang="cs-CZ" dirty="0" err="1" smtClean="0"/>
              <a:t>Vautrina</a:t>
            </a:r>
            <a:r>
              <a:rPr lang="cs-CZ" dirty="0" smtClean="0"/>
              <a:t>? (hned několik </a:t>
            </a:r>
            <a:r>
              <a:rPr lang="cs-CZ" dirty="0"/>
              <a:t>původních </a:t>
            </a:r>
            <a:r>
              <a:rPr lang="cs-CZ" dirty="0" smtClean="0"/>
              <a:t>zločinců, </a:t>
            </a:r>
            <a:r>
              <a:rPr lang="cs-CZ" dirty="0"/>
              <a:t>kteří </a:t>
            </a:r>
            <a:r>
              <a:rPr lang="cs-CZ" dirty="0" smtClean="0"/>
              <a:t>se stali vysokými získali policisty)</a:t>
            </a:r>
            <a:endParaRPr lang="cs-CZ" dirty="0"/>
          </a:p>
          <a:p>
            <a:pPr lvl="0"/>
            <a:r>
              <a:rPr lang="cs-CZ" dirty="0" smtClean="0"/>
              <a:t>přívětivost </a:t>
            </a:r>
            <a:r>
              <a:rPr lang="cs-CZ" dirty="0"/>
              <a:t>i tvrdost, ochotu i cynismus, násilí, lest i prohnanost</a:t>
            </a:r>
          </a:p>
          <a:p>
            <a:pPr lvl="0"/>
            <a:r>
              <a:rPr lang="cs-CZ" u="sng" dirty="0"/>
              <a:t>síla intelektu a koncentrace </a:t>
            </a:r>
            <a:r>
              <a:rPr lang="cs-CZ" u="sng" dirty="0" smtClean="0"/>
              <a:t>vůle</a:t>
            </a:r>
            <a:endParaRPr lang="cs-CZ" dirty="0"/>
          </a:p>
          <a:p>
            <a:pPr lvl="0"/>
            <a:r>
              <a:rPr lang="cs-CZ" dirty="0"/>
              <a:t>V. je člověk zkušenosti a argumentace</a:t>
            </a:r>
          </a:p>
          <a:p>
            <a:pPr lvl="0"/>
            <a:r>
              <a:rPr lang="cs-CZ" dirty="0" smtClean="0"/>
              <a:t>Srovnávání s</a:t>
            </a:r>
            <a:r>
              <a:rPr lang="cs-CZ" dirty="0"/>
              <a:t> postavou Jeana </a:t>
            </a:r>
            <a:r>
              <a:rPr lang="cs-CZ" dirty="0" err="1"/>
              <a:t>Valjeana</a:t>
            </a:r>
            <a:r>
              <a:rPr lang="cs-CZ" dirty="0"/>
              <a:t> – </a:t>
            </a:r>
            <a:r>
              <a:rPr lang="cs-CZ" dirty="0" err="1"/>
              <a:t>Vautrin</a:t>
            </a:r>
            <a:r>
              <a:rPr lang="cs-CZ" dirty="0"/>
              <a:t> ale není advokát chudých, je podvratný živel, vede válku proti společnosti </a:t>
            </a:r>
          </a:p>
          <a:p>
            <a:pPr lvl="0"/>
            <a:r>
              <a:rPr lang="cs-CZ" dirty="0"/>
              <a:t>krajní </a:t>
            </a:r>
            <a:r>
              <a:rPr lang="cs-CZ" b="1" dirty="0"/>
              <a:t>individualismus</a:t>
            </a:r>
            <a:r>
              <a:rPr lang="cs-CZ" dirty="0"/>
              <a:t>, radikální </a:t>
            </a:r>
            <a:r>
              <a:rPr lang="cs-CZ" b="1" dirty="0"/>
              <a:t>egoismus</a:t>
            </a:r>
            <a:r>
              <a:rPr lang="cs-CZ" dirty="0"/>
              <a:t>, plán získat jmění a dobře si žít a vykořisťovat otroky v Americe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4453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Otec </a:t>
            </a:r>
            <a:r>
              <a:rPr lang="cs-CZ" dirty="0" err="1" smtClean="0"/>
              <a:t>Goriot</a:t>
            </a:r>
            <a:r>
              <a:rPr lang="cs-CZ" dirty="0" smtClean="0"/>
              <a:t> (</a:t>
            </a:r>
            <a:r>
              <a:rPr lang="cs-CZ" dirty="0" err="1" smtClean="0"/>
              <a:t>Vautrin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/>
              <a:t>V. říká: „</a:t>
            </a:r>
            <a:r>
              <a:rPr lang="cs-CZ" i="1" dirty="0"/>
              <a:t>tajemství velkého majetku, jehož původ není zřejmý, tkví ve zločinu</a:t>
            </a:r>
            <a:r>
              <a:rPr lang="cs-CZ" dirty="0"/>
              <a:t>.“</a:t>
            </a:r>
          </a:p>
          <a:p>
            <a:pPr lvl="0"/>
            <a:r>
              <a:rPr lang="cs-CZ" dirty="0"/>
              <a:t>nazývá sám sebe </a:t>
            </a:r>
            <a:r>
              <a:rPr lang="cs-CZ" u="sng" dirty="0"/>
              <a:t>básníkem</a:t>
            </a:r>
            <a:r>
              <a:rPr lang="cs-CZ" dirty="0"/>
              <a:t> – jeho básně jsou „</a:t>
            </a:r>
            <a:r>
              <a:rPr lang="cs-CZ" i="1" dirty="0"/>
              <a:t>v činech a citech</a:t>
            </a:r>
            <a:r>
              <a:rPr lang="cs-CZ" dirty="0"/>
              <a:t>“</a:t>
            </a:r>
          </a:p>
          <a:p>
            <a:pPr lvl="0"/>
            <a:r>
              <a:rPr lang="cs-CZ" dirty="0" smtClean="0"/>
              <a:t>je mimo </a:t>
            </a:r>
            <a:r>
              <a:rPr lang="cs-CZ" dirty="0"/>
              <a:t>zákon, </a:t>
            </a:r>
            <a:r>
              <a:rPr lang="cs-CZ" dirty="0" smtClean="0"/>
              <a:t>nad </a:t>
            </a:r>
            <a:r>
              <a:rPr lang="cs-CZ" dirty="0"/>
              <a:t>zákonem, </a:t>
            </a:r>
            <a:r>
              <a:rPr lang="cs-CZ" dirty="0" smtClean="0"/>
              <a:t>„</a:t>
            </a:r>
            <a:r>
              <a:rPr lang="cs-CZ" i="1" dirty="0"/>
              <a:t>vyšší člověk</a:t>
            </a:r>
            <a:r>
              <a:rPr lang="cs-CZ" dirty="0"/>
              <a:t>“, pohrdá těmi, kdo se nechají </a:t>
            </a:r>
            <a:r>
              <a:rPr lang="cs-CZ" dirty="0" smtClean="0"/>
              <a:t>ovládat</a:t>
            </a:r>
            <a:endParaRPr lang="cs-CZ" dirty="0"/>
          </a:p>
          <a:p>
            <a:pPr lvl="0"/>
            <a:r>
              <a:rPr lang="cs-CZ" dirty="0"/>
              <a:t>chce sám sebe umístit místo </a:t>
            </a:r>
            <a:r>
              <a:rPr lang="cs-CZ" dirty="0" smtClean="0"/>
              <a:t>Boha; „</a:t>
            </a:r>
            <a:r>
              <a:rPr lang="cs-CZ" i="1" dirty="0" smtClean="0"/>
              <a:t>Jsem </a:t>
            </a:r>
            <a:r>
              <a:rPr lang="cs-CZ" i="1" dirty="0"/>
              <a:t>všechno</a:t>
            </a:r>
            <a:r>
              <a:rPr lang="cs-CZ" dirty="0" smtClean="0"/>
              <a:t>.“ (Schopenhauer, Nietzsche)</a:t>
            </a:r>
          </a:p>
          <a:p>
            <a:pPr lvl="0"/>
            <a:r>
              <a:rPr lang="cs-CZ" b="1" dirty="0" smtClean="0"/>
              <a:t>Homosexualita</a:t>
            </a:r>
            <a:r>
              <a:rPr lang="cs-CZ" dirty="0" smtClean="0"/>
              <a:t>: nemá </a:t>
            </a:r>
            <a:r>
              <a:rPr lang="cs-CZ" dirty="0"/>
              <a:t>rád ženy, </a:t>
            </a:r>
            <a:r>
              <a:rPr lang="cs-CZ" dirty="0" smtClean="0"/>
              <a:t>zájem o </a:t>
            </a:r>
            <a:r>
              <a:rPr lang="cs-CZ" dirty="0"/>
              <a:t>krásné mladé </a:t>
            </a:r>
            <a:r>
              <a:rPr lang="cs-CZ" dirty="0" smtClean="0"/>
              <a:t>muže</a:t>
            </a:r>
            <a:endParaRPr lang="cs-CZ" dirty="0"/>
          </a:p>
          <a:p>
            <a:pPr lvl="0"/>
            <a:r>
              <a:rPr lang="cs-CZ" dirty="0" smtClean="0"/>
              <a:t>učitel</a:t>
            </a:r>
            <a:r>
              <a:rPr lang="cs-CZ" dirty="0"/>
              <a:t>, zasvětitel i pokušitel, </a:t>
            </a:r>
            <a:r>
              <a:rPr lang="cs-CZ" dirty="0" smtClean="0"/>
              <a:t>podoba Mefista</a:t>
            </a:r>
            <a:endParaRPr lang="cs-CZ" dirty="0"/>
          </a:p>
          <a:p>
            <a:pPr lvl="0"/>
            <a:r>
              <a:rPr lang="cs-CZ" dirty="0"/>
              <a:t>i u něj je prvek otcovství – je nazýván a sám sebe označuje jako „</a:t>
            </a:r>
            <a:r>
              <a:rPr lang="cs-CZ" i="1" dirty="0"/>
              <a:t>táta </a:t>
            </a:r>
            <a:r>
              <a:rPr lang="cs-CZ" i="1" dirty="0" err="1"/>
              <a:t>Vautrin</a:t>
            </a:r>
            <a:r>
              <a:rPr lang="cs-CZ" dirty="0"/>
              <a:t>“, „</a:t>
            </a:r>
            <a:r>
              <a:rPr lang="cs-CZ" i="1" dirty="0"/>
              <a:t>tatík </a:t>
            </a:r>
            <a:r>
              <a:rPr lang="cs-CZ" i="1" dirty="0" err="1"/>
              <a:t>Vautrin</a:t>
            </a:r>
            <a:r>
              <a:rPr lang="cs-CZ" dirty="0"/>
              <a:t>“</a:t>
            </a:r>
          </a:p>
          <a:p>
            <a:pPr lvl="0"/>
            <a:r>
              <a:rPr lang="cs-CZ" dirty="0"/>
              <a:t>vztah k </a:t>
            </a:r>
            <a:r>
              <a:rPr lang="cs-CZ" dirty="0" err="1"/>
              <a:t>Rastignacovi</a:t>
            </a:r>
            <a:r>
              <a:rPr lang="cs-CZ" dirty="0"/>
              <a:t> – jako k adoptivnímu synovi</a:t>
            </a:r>
          </a:p>
          <a:p>
            <a:pPr lvl="0"/>
            <a:r>
              <a:rPr lang="cs-CZ" dirty="0" smtClean="0"/>
              <a:t>otcovství dobra (otec </a:t>
            </a:r>
            <a:r>
              <a:rPr lang="cs-CZ" dirty="0" err="1" smtClean="0"/>
              <a:t>Goriot</a:t>
            </a:r>
            <a:r>
              <a:rPr lang="cs-CZ" dirty="0" smtClean="0"/>
              <a:t>) x otcovství zla (tatík </a:t>
            </a:r>
            <a:r>
              <a:rPr lang="cs-CZ" dirty="0" err="1" smtClean="0"/>
              <a:t>Vautrin</a:t>
            </a:r>
            <a:r>
              <a:rPr lang="cs-CZ" dirty="0" smtClean="0"/>
              <a:t>)</a:t>
            </a:r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4978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611</Words>
  <Application>Microsoft Office PowerPoint</Application>
  <PresentationFormat>Širokoúhlá obrazovka</PresentationFormat>
  <Paragraphs>104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Honoré de Balzac (1799, Tours-1850 Paříž)</vt:lpstr>
      <vt:lpstr>Balzac-dílo</vt:lpstr>
      <vt:lpstr>Předmluva k Lidské komedii</vt:lpstr>
      <vt:lpstr>Otec Goriot (1835)</vt:lpstr>
      <vt:lpstr>Otec Goriot (Rastignac)</vt:lpstr>
      <vt:lpstr>Prezentace aplikace PowerPoint</vt:lpstr>
      <vt:lpstr>Otec Goriot (Rastignac)</vt:lpstr>
      <vt:lpstr>Otec Goriot (Vautrin)</vt:lpstr>
      <vt:lpstr>Otec Goriot (Vautrin)</vt:lpstr>
      <vt:lpstr>Otec Goriot</vt:lpstr>
      <vt:lpstr>Balzac dílo</vt:lpstr>
      <vt:lpstr>Balzac - zvířata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29</cp:revision>
  <dcterms:created xsi:type="dcterms:W3CDTF">2020-11-24T23:57:30Z</dcterms:created>
  <dcterms:modified xsi:type="dcterms:W3CDTF">2020-11-25T11:05:25Z</dcterms:modified>
</cp:coreProperties>
</file>