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57" r:id="rId6"/>
    <p:sldId id="258" r:id="rId7"/>
    <p:sldId id="262" r:id="rId8"/>
    <p:sldId id="259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36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10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7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2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72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10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90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4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9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A6C5-510B-497A-88F0-6F48EAED462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B6C3-B5E7-48F2-AF41-39ABF8DAF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5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Německo</a:t>
            </a:r>
          </a:p>
          <a:p>
            <a:r>
              <a:rPr lang="cs-CZ" dirty="0"/>
              <a:t>Objevuje se </a:t>
            </a:r>
            <a:r>
              <a:rPr lang="cs-CZ" dirty="0" smtClean="0"/>
              <a:t>více než v jiných literaturách mystická </a:t>
            </a:r>
            <a:r>
              <a:rPr lang="cs-CZ" dirty="0"/>
              <a:t>a náboženská </a:t>
            </a:r>
            <a:r>
              <a:rPr lang="cs-CZ" dirty="0" smtClean="0"/>
              <a:t>romantika (jak v literatuře, tak v malířství).</a:t>
            </a:r>
            <a:endParaRPr lang="cs-CZ" dirty="0"/>
          </a:p>
          <a:p>
            <a:r>
              <a:rPr lang="cs-CZ" u="sng" dirty="0"/>
              <a:t>Jenská </a:t>
            </a:r>
            <a:r>
              <a:rPr lang="cs-CZ" u="sng" dirty="0" smtClean="0"/>
              <a:t>škola</a:t>
            </a:r>
            <a:r>
              <a:rPr lang="cs-CZ" dirty="0" smtClean="0"/>
              <a:t> (tzv. raná romantika, </a:t>
            </a:r>
            <a:r>
              <a:rPr lang="cs-CZ" i="1" dirty="0" err="1" smtClean="0"/>
              <a:t>Frühromantik</a:t>
            </a:r>
            <a:r>
              <a:rPr lang="cs-CZ" dirty="0" smtClean="0"/>
              <a:t>): </a:t>
            </a:r>
          </a:p>
          <a:p>
            <a:r>
              <a:rPr lang="cs-CZ" dirty="0" err="1" smtClean="0"/>
              <a:t>Novalis</a:t>
            </a:r>
            <a:r>
              <a:rPr lang="cs-CZ" dirty="0" smtClean="0"/>
              <a:t>: </a:t>
            </a:r>
            <a:r>
              <a:rPr lang="cs-CZ" i="1" dirty="0" smtClean="0"/>
              <a:t>Modrá květina </a:t>
            </a:r>
            <a:r>
              <a:rPr lang="cs-CZ" dirty="0" smtClean="0"/>
              <a:t>(nedokončený román; rovněž pod titulem </a:t>
            </a:r>
            <a:r>
              <a:rPr lang="cs-CZ" i="1" dirty="0" smtClean="0"/>
              <a:t>Heinrich z </a:t>
            </a:r>
            <a:r>
              <a:rPr lang="cs-CZ" i="1" dirty="0" err="1" smtClean="0"/>
              <a:t>Ofterdingenu</a:t>
            </a:r>
            <a:r>
              <a:rPr lang="cs-CZ" dirty="0" smtClean="0"/>
              <a:t>) jako symbol něčeho nedosažitelného, představuje postoj raného něm. </a:t>
            </a:r>
            <a:r>
              <a:rPr lang="cs-CZ" dirty="0"/>
              <a:t>r</a:t>
            </a:r>
            <a:r>
              <a:rPr lang="cs-CZ" dirty="0" smtClean="0"/>
              <a:t>omantismu obecně. </a:t>
            </a:r>
            <a:endParaRPr lang="cs-CZ" dirty="0"/>
          </a:p>
          <a:p>
            <a:r>
              <a:rPr lang="cs-CZ" u="sng" dirty="0"/>
              <a:t>Heidelberská </a:t>
            </a:r>
            <a:r>
              <a:rPr lang="cs-CZ" u="sng" dirty="0" smtClean="0"/>
              <a:t>škola</a:t>
            </a:r>
            <a:r>
              <a:rPr lang="cs-CZ" dirty="0" smtClean="0"/>
              <a:t> (tzv. vrcholná romantika, </a:t>
            </a:r>
            <a:r>
              <a:rPr lang="cs-CZ" i="1" dirty="0" err="1" smtClean="0"/>
              <a:t>Hochromantik</a:t>
            </a:r>
            <a:r>
              <a:rPr lang="cs-CZ" dirty="0" smtClean="0"/>
              <a:t>): </a:t>
            </a:r>
          </a:p>
          <a:p>
            <a:r>
              <a:rPr lang="cs-CZ" dirty="0" err="1" smtClean="0"/>
              <a:t>Achim</a:t>
            </a:r>
            <a:r>
              <a:rPr lang="cs-CZ" dirty="0" smtClean="0"/>
              <a:t> </a:t>
            </a:r>
            <a:r>
              <a:rPr lang="cs-CZ" dirty="0"/>
              <a:t>von </a:t>
            </a:r>
            <a:r>
              <a:rPr lang="cs-CZ" dirty="0" err="1"/>
              <a:t>Arnim</a:t>
            </a:r>
            <a:r>
              <a:rPr lang="cs-CZ" dirty="0"/>
              <a:t>, bratři </a:t>
            </a:r>
            <a:r>
              <a:rPr lang="cs-CZ" dirty="0" smtClean="0"/>
              <a:t>Grimmové, Jean </a:t>
            </a:r>
            <a:r>
              <a:rPr lang="cs-CZ" dirty="0"/>
              <a:t>P</a:t>
            </a:r>
            <a:r>
              <a:rPr lang="cs-CZ" dirty="0" smtClean="0"/>
              <a:t>aul, E. T. A. Hoffmann; fantastické motivy, inspirace v lid</a:t>
            </a:r>
            <a:r>
              <a:rPr lang="cs-CZ" dirty="0"/>
              <a:t>. </a:t>
            </a:r>
            <a:r>
              <a:rPr lang="cs-CZ" dirty="0" smtClean="0"/>
              <a:t>slovesnosti a její sběr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18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Faust: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b="1" dirty="0" smtClean="0"/>
              <a:t>Mefisto</a:t>
            </a:r>
            <a:r>
              <a:rPr lang="cs-CZ" dirty="0" smtClean="0"/>
              <a:t> (Ďábel): tragikomičnost; naříkání </a:t>
            </a:r>
            <a:r>
              <a:rPr lang="cs-CZ" dirty="0"/>
              <a:t>na </a:t>
            </a:r>
            <a:r>
              <a:rPr lang="cs-CZ" dirty="0" smtClean="0"/>
              <a:t>vlastní osud, na </a:t>
            </a:r>
            <a:r>
              <a:rPr lang="cs-CZ" dirty="0"/>
              <a:t>to, jak byl </a:t>
            </a:r>
            <a:r>
              <a:rPr lang="cs-CZ" dirty="0" smtClean="0"/>
              <a:t>podveden, dokonce </a:t>
            </a:r>
            <a:r>
              <a:rPr lang="cs-CZ" dirty="0"/>
              <a:t>− dle </a:t>
            </a:r>
            <a:r>
              <a:rPr lang="cs-CZ" dirty="0" smtClean="0"/>
              <a:t>překladatele Otokara Fischera </a:t>
            </a:r>
            <a:r>
              <a:rPr lang="cs-CZ" dirty="0"/>
              <a:t>− se tu </a:t>
            </a:r>
            <a:r>
              <a:rPr lang="cs-CZ" dirty="0" smtClean="0"/>
              <a:t>setkáváme </a:t>
            </a:r>
            <a:r>
              <a:rPr lang="cs-CZ" dirty="0"/>
              <a:t>s ďáblovou nenaplněnou </a:t>
            </a:r>
            <a:r>
              <a:rPr lang="cs-CZ" u="sng" dirty="0"/>
              <a:t>homosexuální</a:t>
            </a:r>
            <a:r>
              <a:rPr lang="cs-CZ" dirty="0"/>
              <a:t> </a:t>
            </a:r>
            <a:r>
              <a:rPr lang="cs-CZ" dirty="0" smtClean="0"/>
              <a:t>choutkou</a:t>
            </a:r>
          </a:p>
          <a:p>
            <a:pPr lvl="0"/>
            <a:r>
              <a:rPr lang="cs-CZ" u="sng" dirty="0" smtClean="0"/>
              <a:t>Témata ženství a času</a:t>
            </a:r>
          </a:p>
          <a:p>
            <a:pPr lvl="0"/>
            <a:r>
              <a:rPr lang="cs-CZ" b="1" dirty="0" smtClean="0"/>
              <a:t>Čas</a:t>
            </a:r>
            <a:r>
              <a:rPr lang="cs-CZ" dirty="0" smtClean="0"/>
              <a:t>: Na úvod: Velikonoční zvony (s. 36); odbíjení hodin</a:t>
            </a:r>
            <a:r>
              <a:rPr lang="cs-CZ" dirty="0"/>
              <a:t>, </a:t>
            </a:r>
            <a:r>
              <a:rPr lang="cs-CZ" dirty="0" smtClean="0"/>
              <a:t>motiv, který </a:t>
            </a:r>
            <a:r>
              <a:rPr lang="cs-CZ" dirty="0"/>
              <a:t>se opakuje, s. 74 a pak </a:t>
            </a:r>
            <a:r>
              <a:rPr lang="cs-CZ" dirty="0" smtClean="0"/>
              <a:t>v závěru s</a:t>
            </a:r>
            <a:r>
              <a:rPr lang="cs-CZ" dirty="0"/>
              <a:t>. 530 a </a:t>
            </a:r>
            <a:r>
              <a:rPr lang="cs-CZ" dirty="0" smtClean="0"/>
              <a:t>531</a:t>
            </a:r>
          </a:p>
          <a:p>
            <a:pPr lvl="0"/>
            <a:r>
              <a:rPr lang="cs-CZ" b="1" dirty="0" smtClean="0"/>
              <a:t>Ženství</a:t>
            </a:r>
            <a:r>
              <a:rPr lang="cs-CZ" dirty="0" smtClean="0"/>
              <a:t>: Markéta x Helena; věčné ženství, ženským prvkem je Faust v závěru očištěn, postavy katolických světic (Panna Maria ad.) alegorické postavy</a:t>
            </a:r>
          </a:p>
          <a:p>
            <a:pPr lvl="0"/>
            <a:r>
              <a:rPr lang="cs-CZ" dirty="0" smtClean="0"/>
              <a:t>Temná galerie (Faust II, 1. dějství): postavy „matek“, antické bohyně</a:t>
            </a:r>
            <a:r>
              <a:rPr lang="cs-CZ" dirty="0"/>
              <a:t>, jsou kdesi mimo prostor a </a:t>
            </a:r>
            <a:r>
              <a:rPr lang="cs-CZ" dirty="0" smtClean="0"/>
              <a:t>čas</a:t>
            </a:r>
          </a:p>
          <a:p>
            <a:pPr lvl="0"/>
            <a:r>
              <a:rPr lang="cs-CZ" dirty="0" smtClean="0"/>
              <a:t>Alegorické postavy v závěru </a:t>
            </a:r>
            <a:r>
              <a:rPr lang="cs-CZ" i="1" dirty="0" smtClean="0"/>
              <a:t>Bída </a:t>
            </a:r>
            <a:r>
              <a:rPr lang="cs-CZ" i="1" dirty="0"/>
              <a:t>(Not), Hlad (</a:t>
            </a:r>
            <a:r>
              <a:rPr lang="cs-CZ" i="1" dirty="0" err="1"/>
              <a:t>Schuld</a:t>
            </a:r>
            <a:r>
              <a:rPr lang="cs-CZ" dirty="0"/>
              <a:t>, ne ve smyslu „vina“, ale spíš „dluh“</a:t>
            </a:r>
            <a:r>
              <a:rPr lang="cs-CZ" i="1" dirty="0"/>
              <a:t>), Strast (</a:t>
            </a:r>
            <a:r>
              <a:rPr lang="cs-CZ" i="1" dirty="0" err="1"/>
              <a:t>Mangel</a:t>
            </a:r>
            <a:r>
              <a:rPr lang="cs-CZ" i="1" dirty="0"/>
              <a:t>)</a:t>
            </a:r>
            <a:r>
              <a:rPr lang="cs-CZ" dirty="0"/>
              <a:t> a </a:t>
            </a:r>
            <a:r>
              <a:rPr lang="cs-CZ" i="1" dirty="0"/>
              <a:t>Starost (</a:t>
            </a:r>
            <a:r>
              <a:rPr lang="cs-CZ" i="1" dirty="0" err="1" smtClean="0"/>
              <a:t>Sorge</a:t>
            </a:r>
            <a:r>
              <a:rPr lang="cs-CZ" i="1" dirty="0" smtClean="0"/>
              <a:t>)</a:t>
            </a:r>
            <a:r>
              <a:rPr lang="cs-CZ" dirty="0" smtClean="0"/>
              <a:t>: zosobnění </a:t>
            </a:r>
            <a:r>
              <a:rPr lang="cs-CZ" dirty="0"/>
              <a:t>všech hrůz </a:t>
            </a:r>
            <a:r>
              <a:rPr lang="cs-CZ" dirty="0" smtClean="0"/>
              <a:t>světa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2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55" y="0"/>
            <a:ext cx="48346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00" y="0"/>
            <a:ext cx="4800282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7819" y="540327"/>
            <a:ext cx="162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Faust x Wagner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390909" y="526472"/>
            <a:ext cx="164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Faust a „matky“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71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Německo</a:t>
            </a:r>
          </a:p>
          <a:p>
            <a:r>
              <a:rPr lang="cs-CZ" dirty="0" smtClean="0"/>
              <a:t>R. se projevoval také v hnutí </a:t>
            </a:r>
            <a:r>
              <a:rPr lang="cs-CZ" i="1" dirty="0" err="1"/>
              <a:t>Sturm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Drang</a:t>
            </a:r>
            <a:r>
              <a:rPr lang="cs-CZ" i="1" dirty="0"/>
              <a:t> </a:t>
            </a:r>
            <a:r>
              <a:rPr lang="cs-CZ" dirty="0"/>
              <a:t>(Bouře a vzdor), </a:t>
            </a:r>
            <a:r>
              <a:rPr lang="cs-CZ" dirty="0" smtClean="0"/>
              <a:t>nejvýznamnější představitelé: J. W. Goethe, Friedrich Schiller (drama </a:t>
            </a:r>
            <a:r>
              <a:rPr lang="cs-CZ" i="1" dirty="0" smtClean="0"/>
              <a:t>Loupežníci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Osamoceným, ale velmi vlivným autorem se stal Friedrich </a:t>
            </a:r>
            <a:r>
              <a:rPr lang="cs-CZ" dirty="0" err="1" smtClean="0"/>
              <a:t>Hölderlin</a:t>
            </a:r>
            <a:r>
              <a:rPr lang="cs-CZ" dirty="0" smtClean="0"/>
              <a:t> s dvoudílným románem </a:t>
            </a:r>
            <a:r>
              <a:rPr lang="cs-CZ" i="1" dirty="0" smtClean="0"/>
              <a:t>Hyperion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5784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091" cy="60682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3" y="0"/>
            <a:ext cx="7207707" cy="587432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7200" y="6373091"/>
            <a:ext cx="391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Caspar</a:t>
            </a:r>
            <a:r>
              <a:rPr lang="cs-CZ" dirty="0" smtClean="0"/>
              <a:t> David Friedrich: Útesy na </a:t>
            </a:r>
            <a:r>
              <a:rPr lang="cs-CZ" dirty="0" err="1" smtClean="0"/>
              <a:t>Rujaně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70073" y="6373091"/>
            <a:ext cx="464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Caspar</a:t>
            </a:r>
            <a:r>
              <a:rPr lang="cs-CZ" dirty="0" smtClean="0"/>
              <a:t> David Friedrich: Zimní krajina s kostelem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10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Johann Wolfgang Goethe (1749, Frankfurt n. Mohanem-1832 Výmar)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86" y="987425"/>
            <a:ext cx="3951804" cy="48736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 smtClean="0"/>
              <a:t>Básník, spisovatel, botanik, znalec minerálů.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Vliv antické kultury (cesty po Itálii a Sicílii)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Zájem o esoteriku a magii, člen zednářské lóže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V mládí: studia v Lipsku (ve </a:t>
            </a:r>
            <a:r>
              <a:rPr lang="cs-CZ" i="1" dirty="0" smtClean="0"/>
              <a:t>Faustovi</a:t>
            </a:r>
            <a:r>
              <a:rPr lang="cs-CZ" dirty="0" smtClean="0"/>
              <a:t> „</a:t>
            </a:r>
            <a:r>
              <a:rPr lang="cs-CZ" dirty="0" err="1" smtClean="0"/>
              <a:t>Auerbachs</a:t>
            </a:r>
            <a:r>
              <a:rPr lang="cs-CZ" dirty="0" smtClean="0"/>
              <a:t> Keller“ - </a:t>
            </a:r>
            <a:r>
              <a:rPr lang="cs-CZ" dirty="0" err="1" smtClean="0"/>
              <a:t>Auerbachův</a:t>
            </a:r>
            <a:r>
              <a:rPr lang="cs-CZ" dirty="0" smtClean="0"/>
              <a:t> sklep v Lipsku)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Vztah k </a:t>
            </a:r>
            <a:r>
              <a:rPr lang="cs-CZ" dirty="0"/>
              <a:t>Č</a:t>
            </a:r>
            <a:r>
              <a:rPr lang="cs-CZ" dirty="0" smtClean="0"/>
              <a:t>echám (sběr minerálů kolem Karlových Varů → nyní Národní muzeum)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Mariánské Lázně: v r. 1821 seznámení s Ulrikou von </a:t>
            </a:r>
            <a:r>
              <a:rPr lang="cs-CZ" dirty="0" err="1" smtClean="0"/>
              <a:t>Levetzow</a:t>
            </a:r>
            <a:r>
              <a:rPr lang="cs-CZ" dirty="0" smtClean="0"/>
              <a:t> ze šlechtického rodu od Litoměřic (17 a 72 let)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9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Goethe: 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u="sng" dirty="0" smtClean="0"/>
              <a:t>Básně a balady:</a:t>
            </a:r>
          </a:p>
          <a:p>
            <a:r>
              <a:rPr lang="cs-CZ" dirty="0" smtClean="0"/>
              <a:t>Čarodějův učeň (1797)</a:t>
            </a:r>
          </a:p>
          <a:p>
            <a:r>
              <a:rPr lang="cs-CZ" dirty="0" err="1" smtClean="0"/>
              <a:t>Torquato</a:t>
            </a:r>
            <a:r>
              <a:rPr lang="cs-CZ" dirty="0" smtClean="0"/>
              <a:t> </a:t>
            </a:r>
            <a:r>
              <a:rPr lang="cs-CZ" dirty="0" err="1" smtClean="0"/>
              <a:t>Tasso</a:t>
            </a:r>
            <a:r>
              <a:rPr lang="cs-CZ" dirty="0" smtClean="0"/>
              <a:t> (1790) – klasicistní básnické drama o italském renesančním básníkovi</a:t>
            </a:r>
          </a:p>
          <a:p>
            <a:r>
              <a:rPr lang="cs-CZ" u="sng" dirty="0" smtClean="0"/>
              <a:t>Próza</a:t>
            </a:r>
          </a:p>
          <a:p>
            <a:r>
              <a:rPr lang="cs-CZ" i="1" dirty="0" smtClean="0"/>
              <a:t>Utrpení mladého Werthera </a:t>
            </a:r>
            <a:r>
              <a:rPr lang="cs-CZ" dirty="0" smtClean="0"/>
              <a:t>(1774, </a:t>
            </a:r>
            <a:r>
              <a:rPr lang="cs-CZ" dirty="0" err="1" smtClean="0"/>
              <a:t>přeprac</a:t>
            </a:r>
            <a:r>
              <a:rPr lang="cs-CZ" dirty="0" smtClean="0"/>
              <a:t>. 1787) – dvoudílný milostný román v dopisech (romantické období </a:t>
            </a:r>
            <a:r>
              <a:rPr lang="cs-CZ" b="1" dirty="0" err="1" smtClean="0"/>
              <a:t>Sturm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Drang</a:t>
            </a:r>
            <a:r>
              <a:rPr lang="cs-CZ" dirty="0" smtClean="0"/>
              <a:t>, Bouře a vzdor)</a:t>
            </a:r>
          </a:p>
          <a:p>
            <a:r>
              <a:rPr lang="cs-CZ" i="1" dirty="0" smtClean="0"/>
              <a:t>Viléma </a:t>
            </a:r>
            <a:r>
              <a:rPr lang="cs-CZ" i="1" dirty="0" err="1"/>
              <a:t>M</a:t>
            </a:r>
            <a:r>
              <a:rPr lang="cs-CZ" i="1" dirty="0" err="1" smtClean="0"/>
              <a:t>eistera</a:t>
            </a:r>
            <a:r>
              <a:rPr lang="cs-CZ" i="1" dirty="0" smtClean="0"/>
              <a:t> léta učednická </a:t>
            </a:r>
            <a:r>
              <a:rPr lang="cs-CZ" dirty="0" smtClean="0"/>
              <a:t>(1796) – </a:t>
            </a:r>
            <a:r>
              <a:rPr lang="cs-CZ" dirty="0" err="1" smtClean="0"/>
              <a:t>bildungsroman</a:t>
            </a:r>
            <a:r>
              <a:rPr lang="cs-CZ" dirty="0" smtClean="0"/>
              <a:t> – román formování</a:t>
            </a:r>
          </a:p>
          <a:p>
            <a:r>
              <a:rPr lang="cs-CZ" i="1" dirty="0" smtClean="0"/>
              <a:t>Viléma </a:t>
            </a:r>
            <a:r>
              <a:rPr lang="cs-CZ" i="1" dirty="0" err="1" smtClean="0"/>
              <a:t>Meistera</a:t>
            </a:r>
            <a:r>
              <a:rPr lang="cs-CZ" i="1" dirty="0" smtClean="0"/>
              <a:t> léta tovaryšská </a:t>
            </a:r>
            <a:r>
              <a:rPr lang="cs-CZ" dirty="0" smtClean="0"/>
              <a:t>(1821 a 1829) – iniciační román, kde dochází k proměně a k vývoji hrdiny, nedokončeno (záměr Léta mistrovská)</a:t>
            </a:r>
          </a:p>
          <a:p>
            <a:r>
              <a:rPr lang="cs-CZ" i="1" dirty="0" smtClean="0"/>
              <a:t>Spřízněni volbou </a:t>
            </a:r>
            <a:r>
              <a:rPr lang="cs-CZ" dirty="0" smtClean="0"/>
              <a:t>(1809) – dvoudílný román</a:t>
            </a:r>
          </a:p>
          <a:p>
            <a:r>
              <a:rPr lang="cs-CZ" u="sng" dirty="0" smtClean="0"/>
              <a:t>Díla o přírodě a botanice</a:t>
            </a:r>
            <a:r>
              <a:rPr lang="cs-CZ" dirty="0" smtClean="0"/>
              <a:t>: </a:t>
            </a:r>
            <a:r>
              <a:rPr lang="cs-CZ" i="1" dirty="0" smtClean="0"/>
              <a:t>Metamorfóza rostlin </a:t>
            </a:r>
            <a:r>
              <a:rPr lang="cs-CZ" dirty="0" smtClean="0"/>
              <a:t>(1790), </a:t>
            </a:r>
            <a:r>
              <a:rPr lang="cs-CZ" i="1" dirty="0" smtClean="0"/>
              <a:t>O barvách </a:t>
            </a:r>
            <a:r>
              <a:rPr lang="cs-CZ" dirty="0" smtClean="0"/>
              <a:t>(1810)</a:t>
            </a:r>
          </a:p>
        </p:txBody>
      </p:sp>
    </p:spTree>
    <p:extLst>
      <p:ext uri="{BB962C8B-B14F-4D97-AF65-F5344CB8AC3E}">
        <p14:creationId xmlns:p14="http://schemas.microsoft.com/office/powerpoint/2010/main" val="75034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Faust: historie vzniku předlohy (látky)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Původně pověst z 16. století, lidové knížky o dr. Johannu Faustovi, </a:t>
            </a:r>
            <a:r>
              <a:rPr lang="cs-CZ" dirty="0"/>
              <a:t>potulný učenec, </a:t>
            </a:r>
            <a:r>
              <a:rPr lang="cs-CZ" dirty="0" err="1"/>
              <a:t>vagant</a:t>
            </a:r>
            <a:r>
              <a:rPr lang="cs-CZ" dirty="0"/>
              <a:t>, chvástající se kouzelnickým a věšteckým uměním (zemřel údajně 1540)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Látku zpracovali </a:t>
            </a:r>
            <a:r>
              <a:rPr lang="cs-CZ" dirty="0" err="1"/>
              <a:t>zpracovali</a:t>
            </a:r>
            <a:r>
              <a:rPr lang="cs-CZ" dirty="0"/>
              <a:t> před </a:t>
            </a:r>
            <a:r>
              <a:rPr lang="cs-CZ" dirty="0" smtClean="0"/>
              <a:t>G. alžbětinský </a:t>
            </a:r>
            <a:r>
              <a:rPr lang="cs-CZ" dirty="0"/>
              <a:t>dramatik Christopher </a:t>
            </a:r>
            <a:r>
              <a:rPr lang="cs-CZ" dirty="0" err="1"/>
              <a:t>Marlow</a:t>
            </a:r>
            <a:r>
              <a:rPr lang="cs-CZ" dirty="0"/>
              <a:t> v dramatu </a:t>
            </a:r>
            <a:r>
              <a:rPr lang="cs-CZ" i="1" dirty="0"/>
              <a:t>Tragická historie o životě a smrti doktora Fausta</a:t>
            </a:r>
            <a:r>
              <a:rPr lang="cs-CZ" dirty="0"/>
              <a:t> (poprvé jevištně 1594) a osvícenec </a:t>
            </a:r>
            <a:r>
              <a:rPr lang="cs-CZ" dirty="0" err="1"/>
              <a:t>Gotthold</a:t>
            </a:r>
            <a:r>
              <a:rPr lang="cs-CZ" dirty="0"/>
              <a:t> </a:t>
            </a:r>
            <a:r>
              <a:rPr lang="cs-CZ" dirty="0" err="1"/>
              <a:t>Ephraim</a:t>
            </a:r>
            <a:r>
              <a:rPr lang="cs-CZ" dirty="0"/>
              <a:t> </a:t>
            </a:r>
            <a:r>
              <a:rPr lang="cs-CZ" dirty="0" err="1"/>
              <a:t>Lessing</a:t>
            </a:r>
            <a:r>
              <a:rPr lang="cs-CZ" dirty="0"/>
              <a:t> (1725)</a:t>
            </a:r>
          </a:p>
          <a:p>
            <a:pPr lvl="0"/>
            <a:r>
              <a:rPr lang="cs-CZ" dirty="0"/>
              <a:t>první knížka lid. čtení o Faustovi vyšla pod názvem </a:t>
            </a:r>
            <a:r>
              <a:rPr lang="cs-CZ" i="1" dirty="0"/>
              <a:t>Historie doktora Johanna Fausta</a:t>
            </a:r>
            <a:r>
              <a:rPr lang="cs-CZ" dirty="0"/>
              <a:t> 1587 ve Frankfurtu nad Mohanem u nakladatele Johanna </a:t>
            </a:r>
            <a:r>
              <a:rPr lang="cs-CZ" dirty="0" err="1"/>
              <a:t>Spiesse</a:t>
            </a:r>
            <a:r>
              <a:rPr lang="cs-CZ" dirty="0"/>
              <a:t>; autor byl patrně Andreas Frey ze </a:t>
            </a:r>
            <a:r>
              <a:rPr lang="cs-CZ" dirty="0" err="1" smtClean="0"/>
              <a:t>Špýru</a:t>
            </a:r>
            <a:r>
              <a:rPr lang="cs-CZ" dirty="0" smtClean="0"/>
              <a:t> (</a:t>
            </a:r>
            <a:r>
              <a:rPr lang="cs-CZ" dirty="0" err="1" smtClean="0"/>
              <a:t>Speyer</a:t>
            </a:r>
            <a:r>
              <a:rPr lang="cs-CZ" dirty="0" smtClean="0"/>
              <a:t>).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36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Faust: české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v našem prostředí byla faustovská látka realizována v českých loutkových hrách, které svou osnovu čerpaly z dramatu </a:t>
            </a:r>
            <a:r>
              <a:rPr lang="cs-CZ" dirty="0" err="1" smtClean="0"/>
              <a:t>Marlowa</a:t>
            </a:r>
            <a:r>
              <a:rPr lang="cs-CZ" dirty="0" smtClean="0"/>
              <a:t>, údajně přes německá kočovná divadla</a:t>
            </a:r>
          </a:p>
          <a:p>
            <a:r>
              <a:rPr lang="cs-CZ" b="1" dirty="0" smtClean="0"/>
              <a:t>dr</a:t>
            </a:r>
            <a:r>
              <a:rPr lang="cs-CZ" b="1" dirty="0"/>
              <a:t>. </a:t>
            </a:r>
            <a:r>
              <a:rPr lang="cs-CZ" b="1" dirty="0" err="1"/>
              <a:t>Kittel</a:t>
            </a:r>
            <a:endParaRPr lang="cs-CZ" b="1" dirty="0"/>
          </a:p>
          <a:p>
            <a:pPr lvl="0"/>
            <a:r>
              <a:rPr lang="cs-CZ" dirty="0" smtClean="0"/>
              <a:t>Lékař z Jizerských hor: v</a:t>
            </a:r>
            <a:r>
              <a:rPr lang="cs-CZ" dirty="0"/>
              <a:t> českém prostředí se objevila pozoruhodná paralela k příběhu o Faustovi v pověstech o dr. </a:t>
            </a:r>
            <a:r>
              <a:rPr lang="cs-CZ" dirty="0" err="1" smtClean="0"/>
              <a:t>Kittelovi</a:t>
            </a:r>
            <a:endParaRPr lang="cs-CZ" dirty="0"/>
          </a:p>
          <a:p>
            <a:pPr lvl="0"/>
            <a:r>
              <a:rPr lang="cs-CZ" dirty="0"/>
              <a:t>Ž</a:t>
            </a:r>
            <a:r>
              <a:rPr lang="cs-CZ" dirty="0" smtClean="0"/>
              <a:t>il </a:t>
            </a:r>
            <a:r>
              <a:rPr lang="cs-CZ" dirty="0"/>
              <a:t>v 18. stol. a vynikal svými léčitelskými schopnostmi a zanedlouho se stal známým; už za jeho života o něm na Liberecku kolovaly </a:t>
            </a:r>
            <a:r>
              <a:rPr lang="cs-CZ" dirty="0" smtClean="0"/>
              <a:t>rozmanité pověsti</a:t>
            </a:r>
          </a:p>
          <a:p>
            <a:pPr lvl="0"/>
            <a:r>
              <a:rPr lang="cs-CZ" dirty="0" smtClean="0"/>
              <a:t>Lekce Faust: film od režiséra Jana Švankmajera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48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Faust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Text vznikal přes 60 let</a:t>
            </a:r>
          </a:p>
          <a:p>
            <a:r>
              <a:rPr lang="cs-CZ" dirty="0" smtClean="0"/>
              <a:t>původní verze </a:t>
            </a:r>
            <a:r>
              <a:rPr lang="cs-CZ" i="1" dirty="0" err="1" smtClean="0"/>
              <a:t>Urfaust</a:t>
            </a:r>
            <a:r>
              <a:rPr lang="cs-CZ" dirty="0" smtClean="0"/>
              <a:t> (1773−75, nedokončena; zveřejněno 1887 až od nalezení opisu v r. 1886) nese vlivy hnutí </a:t>
            </a:r>
            <a:r>
              <a:rPr lang="cs-CZ" i="1" dirty="0" err="1" smtClean="0"/>
              <a:t>Sturm</a:t>
            </a:r>
            <a:r>
              <a:rPr lang="cs-CZ" i="1" dirty="0" smtClean="0"/>
              <a:t>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Drang</a:t>
            </a:r>
            <a:r>
              <a:rPr lang="cs-CZ" dirty="0" smtClean="0"/>
              <a:t>, motivy buřičství a pocit prométheovství.</a:t>
            </a:r>
          </a:p>
          <a:p>
            <a:r>
              <a:rPr lang="cs-CZ" b="1" dirty="0" smtClean="0"/>
              <a:t>Faust I</a:t>
            </a:r>
            <a:r>
              <a:rPr lang="cs-CZ" dirty="0" smtClean="0"/>
              <a:t> („mytický text“) vyšel 1808</a:t>
            </a:r>
          </a:p>
          <a:p>
            <a:r>
              <a:rPr lang="cs-CZ" dirty="0"/>
              <a:t>skutečná </a:t>
            </a:r>
            <a:r>
              <a:rPr lang="cs-CZ" dirty="0" smtClean="0"/>
              <a:t>událost: nejstarší </a:t>
            </a:r>
            <a:r>
              <a:rPr lang="cs-CZ" dirty="0"/>
              <a:t>části Fausta vznikly bezprostředně po procesu s vražedkyní jménem </a:t>
            </a:r>
            <a:r>
              <a:rPr lang="cs-CZ" dirty="0" err="1"/>
              <a:t>Susanna</a:t>
            </a:r>
            <a:r>
              <a:rPr lang="cs-CZ" dirty="0"/>
              <a:t> </a:t>
            </a:r>
            <a:r>
              <a:rPr lang="cs-CZ" dirty="0" err="1"/>
              <a:t>Margaretha</a:t>
            </a:r>
            <a:r>
              <a:rPr lang="cs-CZ" dirty="0"/>
              <a:t> </a:t>
            </a:r>
            <a:r>
              <a:rPr lang="cs-CZ" dirty="0" err="1" smtClean="0"/>
              <a:t>Brandt</a:t>
            </a:r>
            <a:r>
              <a:rPr lang="cs-CZ" dirty="0" smtClean="0"/>
              <a:t> (popravená 1772) </a:t>
            </a:r>
            <a:r>
              <a:rPr lang="cs-CZ" dirty="0"/>
              <a:t>ve Frankfurtu </a:t>
            </a:r>
            <a:r>
              <a:rPr lang="cs-CZ" dirty="0" smtClean="0"/>
              <a:t>(vražedkyně </a:t>
            </a:r>
            <a:r>
              <a:rPr lang="cs-CZ" dirty="0" err="1" smtClean="0"/>
              <a:t>vl</a:t>
            </a:r>
            <a:r>
              <a:rPr lang="cs-CZ" dirty="0" smtClean="0"/>
              <a:t>. dítěte); </a:t>
            </a:r>
            <a:r>
              <a:rPr lang="cs-CZ" dirty="0"/>
              <a:t>inspirace zejména u scén Ponurý den, Pole a Žalář</a:t>
            </a:r>
          </a:p>
          <a:p>
            <a:r>
              <a:rPr lang="cs-CZ" b="1" dirty="0"/>
              <a:t>prométheovství</a:t>
            </a:r>
          </a:p>
          <a:p>
            <a:pPr lvl="0"/>
            <a:r>
              <a:rPr lang="cs-CZ" dirty="0" smtClean="0"/>
              <a:t>Faust </a:t>
            </a:r>
            <a:r>
              <a:rPr lang="cs-CZ" dirty="0"/>
              <a:t>přislíbí duši </a:t>
            </a:r>
            <a:r>
              <a:rPr lang="cs-CZ" dirty="0" smtClean="0"/>
              <a:t>ďáblu; patrné </a:t>
            </a:r>
            <a:r>
              <a:rPr lang="cs-CZ" dirty="0"/>
              <a:t>i u Mefista</a:t>
            </a:r>
          </a:p>
          <a:p>
            <a:pPr lvl="0"/>
            <a:r>
              <a:rPr lang="cs-CZ" dirty="0" smtClean="0"/>
              <a:t>Faust x Wagner: </a:t>
            </a:r>
            <a:r>
              <a:rPr lang="cs-CZ" i="1" dirty="0" smtClean="0"/>
              <a:t>Wagner </a:t>
            </a:r>
            <a:r>
              <a:rPr lang="cs-CZ" dirty="0" smtClean="0"/>
              <a:t>– </a:t>
            </a:r>
            <a:r>
              <a:rPr lang="cs-CZ" dirty="0"/>
              <a:t>typický osvícenský vzdělanec vyznávající pokrokovost vědy a poznatelnost jevů x </a:t>
            </a:r>
            <a:r>
              <a:rPr lang="cs-CZ" i="1" dirty="0"/>
              <a:t>Faust</a:t>
            </a:r>
            <a:r>
              <a:rPr lang="cs-CZ" dirty="0"/>
              <a:t> – romantik</a:t>
            </a:r>
          </a:p>
          <a:p>
            <a:pPr lvl="0"/>
            <a:r>
              <a:rPr lang="cs-CZ" dirty="0"/>
              <a:t>jeden z klíčových motivů, Velikonoční zvony, s. 36 a zvony umíráčku, s. 74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69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Faust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u="sng" dirty="0"/>
              <a:t>Faust</a:t>
            </a:r>
            <a:r>
              <a:rPr lang="cs-CZ" dirty="0"/>
              <a:t> II (vznik 1825-32, vyšlo </a:t>
            </a:r>
            <a:r>
              <a:rPr lang="cs-CZ" dirty="0" smtClean="0"/>
              <a:t>1832, po G. smrti, česky 1863) </a:t>
            </a:r>
            <a:endParaRPr lang="cs-CZ" dirty="0"/>
          </a:p>
          <a:p>
            <a:pPr lvl="0"/>
            <a:r>
              <a:rPr lang="cs-CZ" dirty="0"/>
              <a:t>po smrti </a:t>
            </a:r>
            <a:r>
              <a:rPr lang="cs-CZ" dirty="0" smtClean="0"/>
              <a:t>Markéty </a:t>
            </a:r>
            <a:r>
              <a:rPr lang="cs-CZ" dirty="0"/>
              <a:t>F. poskytne útěchu Bůh – příroda; objevuje se zázračný svět duchů a kouzelnické reje, odpovídá prvkům německé </a:t>
            </a:r>
            <a:r>
              <a:rPr lang="cs-CZ" dirty="0" smtClean="0"/>
              <a:t>romantiky</a:t>
            </a:r>
            <a:endParaRPr lang="cs-CZ" dirty="0"/>
          </a:p>
          <a:p>
            <a:pPr lvl="0"/>
            <a:r>
              <a:rPr lang="cs-CZ" dirty="0" smtClean="0"/>
              <a:t>Téma antiky a současnosti → </a:t>
            </a:r>
            <a:r>
              <a:rPr lang="cs-CZ" dirty="0"/>
              <a:t>naplnění středověké touhy po klasické antice → smíření klasicismu a romantismu</a:t>
            </a:r>
          </a:p>
          <a:p>
            <a:pPr lvl="0"/>
            <a:r>
              <a:rPr lang="cs-CZ" dirty="0"/>
              <a:t>v závěru II. dílu se objevují Starost x </a:t>
            </a:r>
            <a:r>
              <a:rPr lang="cs-CZ" dirty="0" smtClean="0"/>
              <a:t>Činorodost, pomocné postavy, kterými F</a:t>
            </a:r>
            <a:r>
              <a:rPr lang="cs-CZ" dirty="0"/>
              <a:t>. zakrývá </a:t>
            </a:r>
            <a:r>
              <a:rPr lang="cs-CZ" dirty="0" smtClean="0"/>
              <a:t>svoje</a:t>
            </a:r>
            <a:r>
              <a:rPr lang="cs-CZ" i="1" dirty="0" smtClean="0"/>
              <a:t> </a:t>
            </a:r>
            <a:r>
              <a:rPr lang="cs-CZ" i="1" u="sng" dirty="0"/>
              <a:t>vyprázdněné </a:t>
            </a:r>
            <a:r>
              <a:rPr lang="cs-CZ" dirty="0" smtClean="0"/>
              <a:t>svědomí</a:t>
            </a:r>
          </a:p>
          <a:p>
            <a:r>
              <a:rPr lang="cs-CZ" dirty="0" smtClean="0"/>
              <a:t>Setkání lidové magie </a:t>
            </a:r>
            <a:r>
              <a:rPr lang="cs-CZ" dirty="0"/>
              <a:t>s antickou </a:t>
            </a:r>
            <a:r>
              <a:rPr lang="cs-CZ" dirty="0" smtClean="0"/>
              <a:t>mytologií (scény </a:t>
            </a:r>
            <a:r>
              <a:rPr lang="cs-CZ" i="1" dirty="0" err="1" smtClean="0"/>
              <a:t>Valpružina</a:t>
            </a:r>
            <a:r>
              <a:rPr lang="cs-CZ" i="1" dirty="0" smtClean="0"/>
              <a:t> noc, Faust I.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/>
              <a:t>Klasická </a:t>
            </a:r>
            <a:r>
              <a:rPr lang="cs-CZ" i="1" dirty="0" err="1"/>
              <a:t>Valpružina</a:t>
            </a:r>
            <a:r>
              <a:rPr lang="cs-CZ" i="1" dirty="0"/>
              <a:t> </a:t>
            </a:r>
            <a:r>
              <a:rPr lang="cs-CZ" i="1" dirty="0" smtClean="0"/>
              <a:t>noc, Faust II.)</a:t>
            </a:r>
            <a:r>
              <a:rPr lang="cs-CZ" dirty="0" smtClean="0"/>
              <a:t>: připomínka </a:t>
            </a:r>
            <a:r>
              <a:rPr lang="cs-CZ" i="1" u="sng" dirty="0" smtClean="0"/>
              <a:t>sabatu</a:t>
            </a:r>
            <a:r>
              <a:rPr lang="cs-CZ" dirty="0" smtClean="0"/>
              <a:t> </a:t>
            </a:r>
            <a:r>
              <a:rPr lang="cs-CZ" dirty="0"/>
              <a:t>antické mytologie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745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549</Words>
  <Application>Microsoft Office PowerPoint</Application>
  <PresentationFormat>Širokoúhlá obrazovka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Romantismus</vt:lpstr>
      <vt:lpstr>Romantismus</vt:lpstr>
      <vt:lpstr>Prezentace aplikace PowerPoint</vt:lpstr>
      <vt:lpstr>Johann Wolfgang Goethe (1749, Frankfurt n. Mohanem-1832 Výmar)</vt:lpstr>
      <vt:lpstr>Goethe: dílo</vt:lpstr>
      <vt:lpstr>Faust: historie vzniku předlohy (látky)</vt:lpstr>
      <vt:lpstr>Faust: české prostředí</vt:lpstr>
      <vt:lpstr>Faust I</vt:lpstr>
      <vt:lpstr>Faust II</vt:lpstr>
      <vt:lpstr>Faust: témata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 Wolfgang Goethe (1749, Frankfurt n. Mohanem-1832 Výmar)</dc:title>
  <dc:creator>Lenovo</dc:creator>
  <cp:lastModifiedBy>Lenovo</cp:lastModifiedBy>
  <cp:revision>32</cp:revision>
  <dcterms:created xsi:type="dcterms:W3CDTF">2020-10-21T08:50:40Z</dcterms:created>
  <dcterms:modified xsi:type="dcterms:W3CDTF">2020-11-04T14:07:27Z</dcterms:modified>
</cp:coreProperties>
</file>