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ECF3-1A3F-4518-ABEF-AF06710848D5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5847-1583-4573-A248-01051B656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63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ECF3-1A3F-4518-ABEF-AF06710848D5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5847-1583-4573-A248-01051B656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11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ECF3-1A3F-4518-ABEF-AF06710848D5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5847-1583-4573-A248-01051B656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8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ECF3-1A3F-4518-ABEF-AF06710848D5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5847-1583-4573-A248-01051B656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00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ECF3-1A3F-4518-ABEF-AF06710848D5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5847-1583-4573-A248-01051B656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56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ECF3-1A3F-4518-ABEF-AF06710848D5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5847-1583-4573-A248-01051B656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44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ECF3-1A3F-4518-ABEF-AF06710848D5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5847-1583-4573-A248-01051B656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35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ECF3-1A3F-4518-ABEF-AF06710848D5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5847-1583-4573-A248-01051B656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9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ECF3-1A3F-4518-ABEF-AF06710848D5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5847-1583-4573-A248-01051B656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10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ECF3-1A3F-4518-ABEF-AF06710848D5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5847-1583-4573-A248-01051B656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94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ECF3-1A3F-4518-ABEF-AF06710848D5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5847-1583-4573-A248-01051B656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04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ECF3-1A3F-4518-ABEF-AF06710848D5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25847-1583-4573-A248-01051B656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98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Gotický román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Termín z Anglie 2. polovina 18. století</a:t>
            </a:r>
          </a:p>
          <a:p>
            <a:r>
              <a:rPr lang="cs-CZ" i="1" dirty="0" smtClean="0"/>
              <a:t>A </a:t>
            </a:r>
            <a:r>
              <a:rPr lang="cs-CZ" i="1" dirty="0" err="1" smtClean="0"/>
              <a:t>Gothic</a:t>
            </a:r>
            <a:r>
              <a:rPr lang="cs-CZ" i="1" dirty="0" smtClean="0"/>
              <a:t> Story</a:t>
            </a:r>
            <a:r>
              <a:rPr lang="cs-CZ" dirty="0" smtClean="0"/>
              <a:t>: Podtitul románu </a:t>
            </a:r>
            <a:r>
              <a:rPr lang="cs-CZ" i="1" dirty="0" smtClean="0"/>
              <a:t>Starý anglický baron </a:t>
            </a:r>
            <a:r>
              <a:rPr lang="cs-CZ" dirty="0" smtClean="0"/>
              <a:t>od Clary </a:t>
            </a:r>
            <a:r>
              <a:rPr lang="cs-CZ" dirty="0" err="1" smtClean="0"/>
              <a:t>Reevové</a:t>
            </a:r>
            <a:r>
              <a:rPr lang="cs-CZ" dirty="0" smtClean="0"/>
              <a:t> (1777)</a:t>
            </a:r>
          </a:p>
          <a:p>
            <a:r>
              <a:rPr lang="cs-CZ" dirty="0" smtClean="0"/>
              <a:t>Zrod žánru v preromantismu; předchůdce hororu</a:t>
            </a:r>
            <a:endParaRPr lang="cs-CZ" dirty="0" smtClean="0"/>
          </a:p>
          <a:p>
            <a:r>
              <a:rPr lang="cs-CZ" dirty="0" smtClean="0"/>
              <a:t>Příklady: </a:t>
            </a:r>
            <a:r>
              <a:rPr lang="cs-CZ" dirty="0" err="1" smtClean="0"/>
              <a:t>Horace</a:t>
            </a:r>
            <a:r>
              <a:rPr lang="cs-CZ" dirty="0" smtClean="0"/>
              <a:t> </a:t>
            </a:r>
            <a:r>
              <a:rPr lang="cs-CZ" dirty="0" err="1" smtClean="0"/>
              <a:t>Walpole</a:t>
            </a:r>
            <a:r>
              <a:rPr lang="cs-CZ" dirty="0" smtClean="0"/>
              <a:t>: </a:t>
            </a:r>
            <a:r>
              <a:rPr lang="cs-CZ" i="1" dirty="0" err="1" smtClean="0"/>
              <a:t>Otrantský</a:t>
            </a:r>
            <a:r>
              <a:rPr lang="cs-CZ" i="1" dirty="0" smtClean="0"/>
              <a:t> zámek </a:t>
            </a:r>
            <a:r>
              <a:rPr lang="cs-CZ" dirty="0" smtClean="0"/>
              <a:t>(1764, první angl</a:t>
            </a:r>
            <a:r>
              <a:rPr lang="cs-CZ" dirty="0" smtClean="0"/>
              <a:t>. gotický </a:t>
            </a:r>
            <a:r>
              <a:rPr lang="cs-CZ" dirty="0" smtClean="0"/>
              <a:t>román), </a:t>
            </a:r>
            <a:r>
              <a:rPr lang="cs-CZ" dirty="0" err="1" smtClean="0"/>
              <a:t>Lewis</a:t>
            </a:r>
            <a:r>
              <a:rPr lang="cs-CZ" dirty="0" smtClean="0"/>
              <a:t>: </a:t>
            </a:r>
            <a:r>
              <a:rPr lang="cs-CZ" i="1" dirty="0" smtClean="0"/>
              <a:t>Mnich</a:t>
            </a:r>
            <a:r>
              <a:rPr lang="cs-CZ" dirty="0" smtClean="0"/>
              <a:t> (</a:t>
            </a:r>
            <a:r>
              <a:rPr lang="cs-CZ" dirty="0" smtClean="0"/>
              <a:t>1796), </a:t>
            </a:r>
            <a:r>
              <a:rPr lang="cs-CZ" dirty="0" smtClean="0"/>
              <a:t>Charles </a:t>
            </a:r>
            <a:r>
              <a:rPr lang="cs-CZ" dirty="0" err="1" smtClean="0"/>
              <a:t>Maturin</a:t>
            </a:r>
            <a:r>
              <a:rPr lang="cs-CZ" dirty="0" smtClean="0"/>
              <a:t>: </a:t>
            </a:r>
            <a:r>
              <a:rPr lang="cs-CZ" i="1" dirty="0" smtClean="0"/>
              <a:t>Poutník </a:t>
            </a:r>
            <a:r>
              <a:rPr lang="cs-CZ" i="1" dirty="0" err="1" smtClean="0"/>
              <a:t>Melmoth</a:t>
            </a:r>
            <a:r>
              <a:rPr lang="cs-CZ" i="1" dirty="0" smtClean="0"/>
              <a:t> </a:t>
            </a:r>
            <a:r>
              <a:rPr lang="cs-CZ" dirty="0" smtClean="0"/>
              <a:t>(1820)</a:t>
            </a:r>
          </a:p>
          <a:p>
            <a:r>
              <a:rPr lang="cs-CZ" dirty="0" smtClean="0"/>
              <a:t>Od románu </a:t>
            </a:r>
            <a:r>
              <a:rPr lang="cs-CZ" i="1" dirty="0" smtClean="0"/>
              <a:t>Mnich</a:t>
            </a:r>
            <a:r>
              <a:rPr lang="cs-CZ" dirty="0" smtClean="0"/>
              <a:t> se gotický román v Anglii posouvá do další </a:t>
            </a:r>
            <a:r>
              <a:rPr lang="cs-CZ" dirty="0" smtClean="0"/>
              <a:t>vyšší úrovně</a:t>
            </a:r>
            <a:r>
              <a:rPr lang="cs-CZ" dirty="0" smtClean="0"/>
              <a:t>: psychologizace postav, otevřenější erotika, větší iracionalita </a:t>
            </a:r>
          </a:p>
          <a:p>
            <a:r>
              <a:rPr lang="cs-CZ" dirty="0" smtClean="0"/>
              <a:t>Přeměna do žánru romantických eposů a románů Byrona a </a:t>
            </a:r>
            <a:r>
              <a:rPr lang="cs-CZ" dirty="0" smtClean="0"/>
              <a:t>Waltera </a:t>
            </a:r>
            <a:r>
              <a:rPr lang="cs-CZ" dirty="0" err="1" smtClean="0"/>
              <a:t>Scotta</a:t>
            </a:r>
            <a:endParaRPr lang="cs-CZ" dirty="0" smtClean="0"/>
          </a:p>
          <a:p>
            <a:r>
              <a:rPr lang="cs-CZ" dirty="0" smtClean="0"/>
              <a:t>GR byl vždy na hranici pop (inspirace horory a knížkami lid. čtení) a um. literatury (inspirace </a:t>
            </a:r>
            <a:r>
              <a:rPr lang="cs-CZ" dirty="0" err="1" smtClean="0"/>
              <a:t>hist</a:t>
            </a:r>
            <a:r>
              <a:rPr lang="cs-CZ" dirty="0" smtClean="0"/>
              <a:t>. romány)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8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316635"/>
              </p:ext>
            </p:extLst>
          </p:nvPr>
        </p:nvGraphicFramePr>
        <p:xfrm>
          <a:off x="92075" y="92075"/>
          <a:ext cx="4632326" cy="6890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3" imgW="5666966" imgH="8019796" progId="AcroExch.Document.DC">
                  <p:embed/>
                </p:oleObj>
              </mc:Choice>
              <mc:Fallback>
                <p:oleObj name="Acrobat Document" r:id="rId3" imgW="5666966" imgH="801979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632326" cy="6890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76" y="92074"/>
            <a:ext cx="4379776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Gotický román jako žánr v dalších zemích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Francie</a:t>
            </a:r>
          </a:p>
          <a:p>
            <a:r>
              <a:rPr lang="cs-CZ" dirty="0" smtClean="0"/>
              <a:t>Obdoba GR tzv. </a:t>
            </a:r>
            <a:r>
              <a:rPr lang="cs-CZ" u="sng" dirty="0" err="1" smtClean="0"/>
              <a:t>roman</a:t>
            </a:r>
            <a:r>
              <a:rPr lang="cs-CZ" u="sng" dirty="0" smtClean="0"/>
              <a:t> </a:t>
            </a:r>
            <a:r>
              <a:rPr lang="cs-CZ" u="sng" dirty="0" err="1" smtClean="0"/>
              <a:t>noir</a:t>
            </a:r>
            <a:r>
              <a:rPr lang="cs-CZ" u="sng" dirty="0" smtClean="0"/>
              <a:t> </a:t>
            </a:r>
            <a:r>
              <a:rPr lang="cs-CZ" dirty="0" smtClean="0"/>
              <a:t>– černý román</a:t>
            </a:r>
          </a:p>
          <a:p>
            <a:r>
              <a:rPr lang="cs-CZ" dirty="0" smtClean="0"/>
              <a:t>Rozvoj v 18. stol. a na přelomu 18.-19. stol.</a:t>
            </a:r>
          </a:p>
          <a:p>
            <a:r>
              <a:rPr lang="cs-CZ" dirty="0" smtClean="0"/>
              <a:t>Žánrově se posouvá na vyšší úroveň; autoři jako Balzac: </a:t>
            </a:r>
            <a:r>
              <a:rPr lang="cs-CZ" i="1" dirty="0" smtClean="0"/>
              <a:t>Šagrénová kůže </a:t>
            </a:r>
            <a:r>
              <a:rPr lang="cs-CZ" dirty="0" smtClean="0"/>
              <a:t>(1831), </a:t>
            </a:r>
            <a:r>
              <a:rPr lang="cs-CZ" i="1" dirty="0" smtClean="0"/>
              <a:t>Usmířený </a:t>
            </a:r>
            <a:r>
              <a:rPr lang="cs-CZ" i="1" dirty="0" err="1" smtClean="0"/>
              <a:t>Melmoth</a:t>
            </a:r>
            <a:r>
              <a:rPr lang="cs-CZ" i="1" dirty="0" smtClean="0"/>
              <a:t> </a:t>
            </a:r>
            <a:r>
              <a:rPr lang="cs-CZ" dirty="0" smtClean="0"/>
              <a:t>(1835)</a:t>
            </a:r>
          </a:p>
          <a:p>
            <a:r>
              <a:rPr lang="cs-CZ" dirty="0" smtClean="0"/>
              <a:t>Markýz de Sade: </a:t>
            </a:r>
            <a:r>
              <a:rPr lang="cs-CZ" i="1" dirty="0" smtClean="0"/>
              <a:t>Justina aneb Utrpení ctnosti </a:t>
            </a:r>
            <a:r>
              <a:rPr lang="cs-CZ" dirty="0" smtClean="0"/>
              <a:t>(1791)</a:t>
            </a:r>
          </a:p>
          <a:p>
            <a:r>
              <a:rPr lang="cs-CZ" b="1" dirty="0" smtClean="0"/>
              <a:t>Německo</a:t>
            </a:r>
          </a:p>
          <a:p>
            <a:r>
              <a:rPr lang="cs-CZ" dirty="0" smtClean="0"/>
              <a:t>Žánrově spíše nižší úroveň: lid. četba, tzv. </a:t>
            </a:r>
            <a:r>
              <a:rPr lang="cs-CZ" u="sng" dirty="0" err="1" smtClean="0"/>
              <a:t>Schauerroman</a:t>
            </a:r>
            <a:r>
              <a:rPr lang="cs-CZ" dirty="0"/>
              <a:t> </a:t>
            </a:r>
            <a:r>
              <a:rPr lang="cs-CZ" dirty="0" smtClean="0"/>
              <a:t>– loupežnické a rytířské příběhy, knížky lid. čtení</a:t>
            </a:r>
          </a:p>
          <a:p>
            <a:r>
              <a:rPr lang="cs-CZ" dirty="0" smtClean="0"/>
              <a:t>Christian </a:t>
            </a:r>
            <a:r>
              <a:rPr lang="cs-CZ" dirty="0" err="1" smtClean="0"/>
              <a:t>Spiess</a:t>
            </a:r>
            <a:r>
              <a:rPr lang="cs-CZ" dirty="0" smtClean="0"/>
              <a:t> – oblíben Máchou (Máj)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16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žánru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Odehrává se v hrůzyplném prostředí</a:t>
            </a:r>
          </a:p>
          <a:p>
            <a:r>
              <a:rPr lang="cs-CZ" dirty="0" smtClean="0"/>
              <a:t>Vzrušující fabule, mnoho </a:t>
            </a:r>
            <a:r>
              <a:rPr lang="cs-CZ" dirty="0" smtClean="0"/>
              <a:t>dramatických scén</a:t>
            </a:r>
          </a:p>
          <a:p>
            <a:r>
              <a:rPr lang="cs-CZ" dirty="0"/>
              <a:t>Oblíbené </a:t>
            </a:r>
            <a:r>
              <a:rPr lang="cs-CZ" b="1" dirty="0"/>
              <a:t>zápletky děje</a:t>
            </a:r>
            <a:r>
              <a:rPr lang="cs-CZ" dirty="0"/>
              <a:t>: osudové prokletí, vina, toto posouvá děj </a:t>
            </a:r>
            <a:r>
              <a:rPr lang="cs-CZ" dirty="0" smtClean="0"/>
              <a:t>vpřed</a:t>
            </a:r>
            <a:endParaRPr lang="cs-CZ" dirty="0" smtClean="0"/>
          </a:p>
          <a:p>
            <a:r>
              <a:rPr lang="cs-CZ" dirty="0" smtClean="0"/>
              <a:t>Naivní milostné zápletky a intriky</a:t>
            </a:r>
          </a:p>
          <a:p>
            <a:r>
              <a:rPr lang="cs-CZ" b="1" dirty="0" smtClean="0"/>
              <a:t>Tématem</a:t>
            </a:r>
            <a:r>
              <a:rPr lang="cs-CZ" dirty="0" smtClean="0"/>
              <a:t> je zločin, vina a pomsta za něj</a:t>
            </a:r>
          </a:p>
          <a:p>
            <a:r>
              <a:rPr lang="cs-CZ" dirty="0" smtClean="0"/>
              <a:t>Zlo se skrývá většinou v minulosti</a:t>
            </a:r>
          </a:p>
          <a:p>
            <a:r>
              <a:rPr lang="cs-CZ" b="1" dirty="0" smtClean="0"/>
              <a:t>Prostředí</a:t>
            </a:r>
            <a:r>
              <a:rPr lang="cs-CZ" dirty="0" smtClean="0"/>
              <a:t>: starobylá sídla, gotické </a:t>
            </a:r>
            <a:r>
              <a:rPr lang="cs-CZ" dirty="0" smtClean="0"/>
              <a:t>hrady, zámky, kláštery, opatství, osamělé venkovské domy apod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dirty="0" smtClean="0"/>
              <a:t>Ahistoričnost překrucování </a:t>
            </a:r>
            <a:r>
              <a:rPr lang="cs-CZ" dirty="0" err="1" smtClean="0"/>
              <a:t>hist</a:t>
            </a:r>
            <a:r>
              <a:rPr lang="cs-CZ" dirty="0" smtClean="0"/>
              <a:t>. motivů a </a:t>
            </a:r>
            <a:r>
              <a:rPr lang="cs-CZ" dirty="0" smtClean="0"/>
              <a:t>kontextů</a:t>
            </a:r>
          </a:p>
        </p:txBody>
      </p:sp>
    </p:spTree>
    <p:extLst>
      <p:ext uri="{BB962C8B-B14F-4D97-AF65-F5344CB8AC3E}">
        <p14:creationId xmlns:p14="http://schemas.microsoft.com/office/powerpoint/2010/main" val="54822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žánru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smtClean="0"/>
              <a:t>Postavy</a:t>
            </a:r>
          </a:p>
          <a:p>
            <a:r>
              <a:rPr lang="cs-CZ" dirty="0" smtClean="0"/>
              <a:t>Schematizace: </a:t>
            </a:r>
          </a:p>
          <a:p>
            <a:r>
              <a:rPr lang="cs-CZ" dirty="0" smtClean="0"/>
              <a:t>A) pronásledovatelé</a:t>
            </a:r>
          </a:p>
          <a:p>
            <a:r>
              <a:rPr lang="cs-CZ" dirty="0" smtClean="0"/>
              <a:t>B) pronásledovaní</a:t>
            </a:r>
          </a:p>
          <a:p>
            <a:r>
              <a:rPr lang="cs-CZ" dirty="0" smtClean="0"/>
              <a:t>Opozice dobra a zla: andělská (Antonie) x ďábelská žena (Matylda); pravý syn, statečný muž x bastard </a:t>
            </a:r>
            <a:r>
              <a:rPr lang="cs-CZ" dirty="0" err="1" smtClean="0"/>
              <a:t>Ambrosio</a:t>
            </a:r>
            <a:r>
              <a:rPr lang="cs-CZ" dirty="0" smtClean="0"/>
              <a:t>; prostor </a:t>
            </a:r>
            <a:r>
              <a:rPr lang="cs-CZ" dirty="0" smtClean="0"/>
              <a:t>krypty sv. Kláry x prostor pod kryptou, kde mnich s Matyldou dělají černé mše a zjevuje se ďábel</a:t>
            </a:r>
          </a:p>
          <a:p>
            <a:r>
              <a:rPr lang="cs-CZ" dirty="0" smtClean="0"/>
              <a:t>Záhadný původ postav: nalezenci, zaměněné děti, falešní příbuzní</a:t>
            </a:r>
          </a:p>
          <a:p>
            <a:r>
              <a:rPr lang="cs-CZ" dirty="0"/>
              <a:t>F</a:t>
            </a:r>
            <a:r>
              <a:rPr lang="cs-CZ" dirty="0" smtClean="0"/>
              <a:t>rekventované postavy: šlechtic, zvrhlý mnich nebo jeptiška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908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Matthew Gregory </a:t>
            </a:r>
            <a:r>
              <a:rPr lang="cs-CZ" dirty="0" err="1" smtClean="0"/>
              <a:t>Lewis</a:t>
            </a:r>
            <a:r>
              <a:rPr lang="cs-CZ" dirty="0" smtClean="0"/>
              <a:t> (1775 Londýn-1818 Atlantský oceán)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01" y="1390681"/>
            <a:ext cx="3891162" cy="4727801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468091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nar. v bohaté rodině otrokáře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Studium v Oxfordu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Dědictví po otci: plantáže s otroky na Jamajce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Zasadil se v r. 1807 o zrušení otrokářství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Člen velvyslanectví v Haagu, jde vznikl Mnich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Na Jamajce onemocněl žlutou zimnicí a zemřel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Setkával se George </a:t>
            </a:r>
            <a:r>
              <a:rPr lang="cs-CZ" dirty="0" err="1" smtClean="0"/>
              <a:t>Gordon</a:t>
            </a:r>
            <a:r>
              <a:rPr lang="cs-CZ" dirty="0" smtClean="0"/>
              <a:t> Byron, </a:t>
            </a:r>
            <a:r>
              <a:rPr lang="cs-CZ" dirty="0" err="1" smtClean="0"/>
              <a:t>Percy</a:t>
            </a:r>
            <a:r>
              <a:rPr lang="cs-CZ" dirty="0" smtClean="0"/>
              <a:t> </a:t>
            </a:r>
            <a:r>
              <a:rPr lang="cs-CZ" dirty="0" err="1" smtClean="0"/>
              <a:t>Bysshe</a:t>
            </a:r>
            <a:r>
              <a:rPr lang="cs-CZ" dirty="0" smtClean="0"/>
              <a:t> Shelley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Mnicha napsal v 19 letech</a:t>
            </a:r>
          </a:p>
          <a:p>
            <a:pPr marL="285750" indent="-285750">
              <a:buFontTx/>
              <a:buChar char="-"/>
            </a:pPr>
            <a:r>
              <a:rPr lang="cs-CZ" i="1" dirty="0" smtClean="0"/>
              <a:t>Zámecké strašidlo </a:t>
            </a:r>
            <a:r>
              <a:rPr lang="cs-CZ" dirty="0" smtClean="0"/>
              <a:t>(1797, </a:t>
            </a:r>
            <a:r>
              <a:rPr lang="cs-CZ" dirty="0" err="1" smtClean="0"/>
              <a:t>prem</a:t>
            </a:r>
            <a:r>
              <a:rPr lang="cs-CZ" dirty="0" smtClean="0"/>
              <a:t>.); </a:t>
            </a:r>
            <a:r>
              <a:rPr lang="cs-CZ" i="1" dirty="0" smtClean="0"/>
              <a:t>Hrůzostrašné příběhy </a:t>
            </a:r>
            <a:r>
              <a:rPr lang="cs-CZ" dirty="0" smtClean="0"/>
              <a:t>(1799) ad.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27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Mnich (1796)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04" y="987425"/>
            <a:ext cx="3426767" cy="487362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1122218"/>
            <a:ext cx="3932237" cy="5167746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Původně pod názvem </a:t>
            </a:r>
            <a:r>
              <a:rPr lang="cs-CZ" i="1" dirty="0" err="1" smtClean="0"/>
              <a:t>Ambrosio</a:t>
            </a:r>
            <a:r>
              <a:rPr lang="cs-CZ" i="1" dirty="0" smtClean="0"/>
              <a:t> aneb Mnich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Senzační a skandální román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Hrozil zákaz vydávání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Rozdělen na 12 kapitol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Psychologičnost a citovost (znaky preromantismu)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Ovlivnění něm. romantismem a lidovou slovesností (něm. balady)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Mnich </a:t>
            </a:r>
            <a:r>
              <a:rPr lang="cs-CZ" dirty="0" err="1" smtClean="0"/>
              <a:t>Ambrosio</a:t>
            </a:r>
            <a:r>
              <a:rPr lang="cs-CZ" dirty="0" smtClean="0"/>
              <a:t>, nalezenec a Matylda (</a:t>
            </a:r>
            <a:r>
              <a:rPr lang="cs-CZ" dirty="0"/>
              <a:t>o</a:t>
            </a:r>
            <a:r>
              <a:rPr lang="cs-CZ" dirty="0" smtClean="0"/>
              <a:t>ceňovaná S. T. </a:t>
            </a:r>
            <a:r>
              <a:rPr lang="cs-CZ" dirty="0" err="1" smtClean="0"/>
              <a:t>Coleridgem</a:t>
            </a:r>
            <a:r>
              <a:rPr lang="cs-CZ" dirty="0" smtClean="0"/>
              <a:t>, autor </a:t>
            </a:r>
            <a:r>
              <a:rPr lang="cs-CZ" i="1" dirty="0" smtClean="0"/>
              <a:t>Písně o starém námořníku</a:t>
            </a:r>
            <a:r>
              <a:rPr lang="cs-CZ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cs-CZ" b="1" dirty="0" smtClean="0"/>
              <a:t>Nadpřirozené postavy</a:t>
            </a:r>
            <a:r>
              <a:rPr lang="cs-CZ" dirty="0" smtClean="0"/>
              <a:t>: Věčný Žid, Krvavá jeptiška, upírský motiv, démoni, černá magie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Kouzelné předměty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Sexuální záměny; </a:t>
            </a:r>
            <a:r>
              <a:rPr lang="cs-CZ" b="1" dirty="0" smtClean="0"/>
              <a:t>incest</a:t>
            </a:r>
            <a:r>
              <a:rPr lang="cs-CZ" dirty="0"/>
              <a:t>: Antonie a </a:t>
            </a:r>
            <a:r>
              <a:rPr lang="cs-CZ" dirty="0" err="1"/>
              <a:t>Ambrosio</a:t>
            </a:r>
            <a:r>
              <a:rPr lang="cs-CZ" dirty="0"/>
              <a:t>; Elvíra a </a:t>
            </a:r>
            <a:r>
              <a:rPr lang="cs-CZ" dirty="0" err="1"/>
              <a:t>Ambrosio</a:t>
            </a:r>
            <a:r>
              <a:rPr lang="cs-CZ" dirty="0"/>
              <a:t> → </a:t>
            </a:r>
            <a:r>
              <a:rPr lang="cs-CZ" dirty="0" smtClean="0"/>
              <a:t>nevědomé </a:t>
            </a:r>
            <a:r>
              <a:rPr lang="cs-CZ" dirty="0"/>
              <a:t>vraždy rodičů, </a:t>
            </a:r>
            <a:r>
              <a:rPr lang="cs-CZ" dirty="0" smtClean="0"/>
              <a:t>dětí, </a:t>
            </a:r>
            <a:r>
              <a:rPr lang="cs-CZ" dirty="0"/>
              <a:t>sourozenců apod. </a:t>
            </a: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6871855" y="6096000"/>
            <a:ext cx="225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Mnich (2011)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51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03564"/>
          </a:xfrm>
        </p:spPr>
        <p:txBody>
          <a:bodyPr/>
          <a:lstStyle/>
          <a:p>
            <a:r>
              <a:rPr lang="cs-CZ" b="1" dirty="0" smtClean="0"/>
              <a:t>GR v české literatuře?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88" y="1652587"/>
            <a:ext cx="4876800" cy="35433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1413164"/>
            <a:ext cx="3932237" cy="4885822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cs-CZ" sz="1800" dirty="0" smtClean="0"/>
              <a:t>Vliv na knížky lid. čtení</a:t>
            </a:r>
          </a:p>
          <a:p>
            <a:pPr marL="285750" indent="-285750">
              <a:buFontTx/>
              <a:buChar char="-"/>
            </a:pPr>
            <a:r>
              <a:rPr lang="cs-CZ" sz="1800" dirty="0" smtClean="0"/>
              <a:t>Mácha (Máj, Pouť krkonošská)</a:t>
            </a:r>
          </a:p>
          <a:p>
            <a:pPr marL="285750" indent="-285750">
              <a:buFontTx/>
              <a:buChar char="-"/>
            </a:pPr>
            <a:r>
              <a:rPr lang="cs-CZ" sz="1800" dirty="0" smtClean="0"/>
              <a:t>Josef Svátek: </a:t>
            </a:r>
            <a:r>
              <a:rPr lang="cs-CZ" sz="1800" i="1" dirty="0" smtClean="0"/>
              <a:t>Tajnosti pařížské</a:t>
            </a:r>
          </a:p>
          <a:p>
            <a:pPr marL="285750" indent="-285750">
              <a:buFontTx/>
              <a:buChar char="-"/>
            </a:pPr>
            <a:r>
              <a:rPr lang="cs-CZ" sz="1800" dirty="0" smtClean="0"/>
              <a:t>Julius Zeyer: </a:t>
            </a:r>
            <a:r>
              <a:rPr lang="cs-CZ" sz="1800" i="1" dirty="0" smtClean="0"/>
              <a:t>Tři legendy o krucifixu</a:t>
            </a:r>
          </a:p>
          <a:p>
            <a:pPr marL="285750" indent="-285750">
              <a:buFontTx/>
              <a:buChar char="-"/>
            </a:pPr>
            <a:r>
              <a:rPr lang="cs-CZ" sz="1800" dirty="0" smtClean="0"/>
              <a:t>Jakub Arbes: romaneta</a:t>
            </a:r>
          </a:p>
          <a:p>
            <a:pPr marL="285750" indent="-285750">
              <a:buFontTx/>
              <a:buChar char="-"/>
            </a:pPr>
            <a:r>
              <a:rPr lang="cs-CZ" sz="1800" dirty="0" smtClean="0"/>
              <a:t>Karásek ze Lvovic: </a:t>
            </a:r>
            <a:r>
              <a:rPr lang="cs-CZ" sz="1800" i="1" dirty="0" smtClean="0"/>
              <a:t>Romány tří mágů </a:t>
            </a:r>
            <a:r>
              <a:rPr lang="cs-CZ" sz="1800" dirty="0" smtClean="0"/>
              <a:t>(Román Manfreda </a:t>
            </a:r>
            <a:r>
              <a:rPr lang="cs-CZ" sz="1800" dirty="0" err="1" smtClean="0"/>
              <a:t>Macmillena</a:t>
            </a:r>
            <a:r>
              <a:rPr lang="cs-CZ" sz="1800" dirty="0" smtClean="0"/>
              <a:t>, </a:t>
            </a:r>
            <a:r>
              <a:rPr lang="cs-CZ" sz="1800" dirty="0" err="1" smtClean="0"/>
              <a:t>Scarabeus</a:t>
            </a:r>
            <a:r>
              <a:rPr lang="cs-CZ" sz="1800" dirty="0" smtClean="0"/>
              <a:t> </a:t>
            </a:r>
            <a:r>
              <a:rPr lang="cs-CZ" sz="1800" dirty="0" err="1" smtClean="0"/>
              <a:t>Ganymedés</a:t>
            </a:r>
            <a:r>
              <a:rPr lang="cs-CZ" sz="18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cs-CZ" sz="1800" dirty="0" smtClean="0"/>
              <a:t>Ladislav Klíma: </a:t>
            </a:r>
            <a:r>
              <a:rPr lang="cs-CZ" sz="1800" i="1" dirty="0" smtClean="0"/>
              <a:t>Utrpení knížete </a:t>
            </a:r>
            <a:r>
              <a:rPr lang="cs-CZ" sz="1800" i="1" dirty="0" err="1" smtClean="0"/>
              <a:t>Sternenhocha</a:t>
            </a:r>
            <a:r>
              <a:rPr lang="cs-CZ" sz="1800" i="1" dirty="0" smtClean="0"/>
              <a:t> </a:t>
            </a:r>
            <a:r>
              <a:rPr lang="cs-CZ" sz="1800" dirty="0" smtClean="0"/>
              <a:t>(1928)</a:t>
            </a:r>
          </a:p>
          <a:p>
            <a:pPr marL="285750" indent="-285750">
              <a:buFontTx/>
              <a:buChar char="-"/>
            </a:pPr>
            <a:r>
              <a:rPr lang="cs-CZ" sz="1800" dirty="0" smtClean="0"/>
              <a:t>Vítězslav Nezval: </a:t>
            </a:r>
            <a:r>
              <a:rPr lang="cs-CZ" sz="1800" i="1" dirty="0" smtClean="0"/>
              <a:t>Valérie a týden divů </a:t>
            </a:r>
            <a:r>
              <a:rPr lang="cs-CZ" sz="1800" dirty="0" smtClean="0"/>
              <a:t>(vydáno, 1945)</a:t>
            </a:r>
          </a:p>
          <a:p>
            <a:pPr marL="285750" indent="-285750">
              <a:buFontTx/>
              <a:buChar char="-"/>
            </a:pPr>
            <a:r>
              <a:rPr lang="cs-CZ" sz="1800" dirty="0" smtClean="0"/>
              <a:t>Jan Křesadlo: </a:t>
            </a:r>
            <a:r>
              <a:rPr lang="cs-CZ" sz="1800" i="1" dirty="0" err="1" smtClean="0"/>
              <a:t>Mrchopěvci</a:t>
            </a:r>
            <a:endParaRPr lang="cs-CZ" sz="1800" i="1" dirty="0" smtClean="0"/>
          </a:p>
          <a:p>
            <a:pPr marL="285750" indent="-285750">
              <a:buFontTx/>
              <a:buChar char="-"/>
            </a:pPr>
            <a:r>
              <a:rPr lang="cs-CZ" sz="1800" dirty="0" smtClean="0"/>
              <a:t>Miloš Urban: </a:t>
            </a:r>
            <a:r>
              <a:rPr lang="cs-CZ" sz="1800" i="1" dirty="0" smtClean="0"/>
              <a:t>Sedmikostelí</a:t>
            </a:r>
            <a:endParaRPr lang="cs-CZ" sz="18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68291" y="5652655"/>
            <a:ext cx="444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Valérie a týden divů, rež. J. Jireš (1970), trezorový film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3143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640</Words>
  <Application>Microsoft Office PowerPoint</Application>
  <PresentationFormat>Širokoúhlá obrazovka</PresentationFormat>
  <Paragraphs>68</Paragraphs>
  <Slides>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Acrobat Document</vt:lpstr>
      <vt:lpstr>Gotický román</vt:lpstr>
      <vt:lpstr>Prezentace aplikace PowerPoint</vt:lpstr>
      <vt:lpstr>Gotický román jako žánr v dalších zemích</vt:lpstr>
      <vt:lpstr>Charakteristika žánru</vt:lpstr>
      <vt:lpstr>Charakteristika žánru</vt:lpstr>
      <vt:lpstr>Matthew Gregory Lewis (1775 Londýn-1818 Atlantský oceán)</vt:lpstr>
      <vt:lpstr>Mnich (1796)</vt:lpstr>
      <vt:lpstr>GR v české literatuře?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Gotický román</dc:title>
  <dc:creator>ÚBK</dc:creator>
  <cp:lastModifiedBy>Lenovo</cp:lastModifiedBy>
  <cp:revision>22</cp:revision>
  <dcterms:created xsi:type="dcterms:W3CDTF">2020-10-13T18:55:32Z</dcterms:created>
  <dcterms:modified xsi:type="dcterms:W3CDTF">2020-10-13T21:54:31Z</dcterms:modified>
</cp:coreProperties>
</file>