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5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3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28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55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080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24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199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811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629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97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298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577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DAB2-6F76-420C-8E5D-C45D46002D6E}" type="datetimeFigureOut">
              <a:rPr lang="cs-CZ" smtClean="0"/>
              <a:t>04.11.2020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10155-09B8-4A04-91A6-3CFB3F41E6F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03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Edgar </a:t>
            </a:r>
            <a:r>
              <a:rPr lang="cs-CZ" b="1" dirty="0"/>
              <a:t>Allan </a:t>
            </a:r>
            <a:r>
              <a:rPr lang="cs-CZ" b="1" dirty="0" err="1"/>
              <a:t>Poe</a:t>
            </a:r>
            <a:r>
              <a:rPr lang="cs-CZ" b="1" dirty="0"/>
              <a:t> </a:t>
            </a:r>
            <a:r>
              <a:rPr lang="cs-CZ" dirty="0"/>
              <a:t>(1809 v Bostonu – 1849 v Baltimoru)</a:t>
            </a:r>
            <a:br>
              <a:rPr lang="cs-CZ" dirty="0"/>
            </a:b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433" y="872837"/>
            <a:ext cx="3721821" cy="5070764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1731818"/>
            <a:ext cx="3932237" cy="4793673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Tx/>
              <a:buChar char="-"/>
            </a:pPr>
            <a:r>
              <a:rPr lang="cs-CZ" sz="5600" dirty="0" smtClean="0"/>
              <a:t>básník, spisovatel, novinář, esejista</a:t>
            </a:r>
          </a:p>
          <a:p>
            <a:pPr marL="285750" indent="-285750">
              <a:buFontTx/>
              <a:buChar char="-"/>
            </a:pPr>
            <a:r>
              <a:rPr lang="cs-CZ" sz="5600" dirty="0" smtClean="0"/>
              <a:t>Otec rodinu opustil, matka ve 2 letech zemřela, výchova u paní Allanové</a:t>
            </a:r>
          </a:p>
          <a:p>
            <a:pPr marL="285750" indent="-285750">
              <a:buFontTx/>
              <a:buChar char="-"/>
            </a:pPr>
            <a:r>
              <a:rPr lang="cs-CZ" sz="5600" dirty="0" smtClean="0"/>
              <a:t>v 6 letech poslán do Skotska a Anglie na vzdělání</a:t>
            </a:r>
          </a:p>
          <a:p>
            <a:pPr marL="285750" indent="-285750">
              <a:buFontTx/>
              <a:buChar char="-"/>
            </a:pPr>
            <a:r>
              <a:rPr lang="cs-CZ" sz="5600" dirty="0" smtClean="0"/>
              <a:t>1820 návrat do USA (</a:t>
            </a:r>
            <a:r>
              <a:rPr lang="cs-CZ" sz="5600" dirty="0" err="1" smtClean="0"/>
              <a:t>Richmond</a:t>
            </a:r>
            <a:r>
              <a:rPr lang="cs-CZ" sz="5600" dirty="0" smtClean="0"/>
              <a:t>), box, běh, studium francouzštiny a latiny</a:t>
            </a:r>
          </a:p>
          <a:p>
            <a:pPr marL="285750" indent="-285750">
              <a:buFontTx/>
              <a:buChar char="-"/>
            </a:pPr>
            <a:r>
              <a:rPr lang="cs-CZ" sz="5600" dirty="0" smtClean="0"/>
              <a:t>1827 nástup do armády, není schopen se podřídit voj. disciplíně, otčím je vydědil</a:t>
            </a:r>
          </a:p>
          <a:p>
            <a:pPr marL="285750" indent="-285750">
              <a:buFontTx/>
              <a:buChar char="-"/>
            </a:pPr>
            <a:r>
              <a:rPr lang="cs-CZ" sz="5600" dirty="0" smtClean="0"/>
              <a:t>Od 1835 novinář (deníky a literární měsíčník </a:t>
            </a:r>
            <a:r>
              <a:rPr lang="cs-CZ" sz="5600" dirty="0" err="1" smtClean="0"/>
              <a:t>The</a:t>
            </a:r>
            <a:r>
              <a:rPr lang="cs-CZ" sz="5600" dirty="0" smtClean="0"/>
              <a:t> </a:t>
            </a:r>
            <a:r>
              <a:rPr lang="cs-CZ" sz="5600" dirty="0" err="1" smtClean="0"/>
              <a:t>Southern</a:t>
            </a:r>
            <a:r>
              <a:rPr lang="cs-CZ" sz="5600" dirty="0" smtClean="0"/>
              <a:t> </a:t>
            </a:r>
            <a:r>
              <a:rPr lang="cs-CZ" sz="5600" dirty="0" err="1" smtClean="0"/>
              <a:t>Literary</a:t>
            </a:r>
            <a:r>
              <a:rPr lang="cs-CZ" sz="5600" dirty="0" smtClean="0"/>
              <a:t> Messenger)</a:t>
            </a:r>
          </a:p>
          <a:p>
            <a:pPr marL="285750" indent="-285750">
              <a:buFontTx/>
              <a:buChar char="-"/>
            </a:pPr>
            <a:r>
              <a:rPr lang="cs-CZ" sz="5600" dirty="0" smtClean="0"/>
              <a:t>1836 – svatba se sestřenicí Virginií (13 let)</a:t>
            </a:r>
          </a:p>
          <a:p>
            <a:pPr marL="285750" indent="-285750">
              <a:buFontTx/>
              <a:buChar char="-"/>
            </a:pPr>
            <a:r>
              <a:rPr lang="cs-CZ" sz="5600" dirty="0" smtClean="0"/>
              <a:t>1847 – smrt jeho ženy na TBC</a:t>
            </a:r>
          </a:p>
          <a:p>
            <a:pPr marL="285750" indent="-285750">
              <a:buFontTx/>
              <a:buChar char="-"/>
            </a:pPr>
            <a:r>
              <a:rPr lang="cs-CZ" sz="5600" dirty="0" smtClean="0"/>
              <a:t>Stupňující se deprese, úzkosti, alkohol, drogy</a:t>
            </a:r>
          </a:p>
          <a:p>
            <a:pPr marL="285750" indent="-285750">
              <a:buFontTx/>
              <a:buChar char="-"/>
            </a:pPr>
            <a:r>
              <a:rPr lang="cs-CZ" sz="5600" dirty="0" smtClean="0"/>
              <a:t>Smrt - poslední dny zahaleny tajemstvím – nelezen v bezvědomí na ulici</a:t>
            </a:r>
          </a:p>
          <a:p>
            <a:pPr marL="285750" indent="-285750">
              <a:buFontTx/>
              <a:buChar char="-"/>
            </a:pPr>
            <a:r>
              <a:rPr lang="cs-CZ" sz="5600" dirty="0" smtClean="0"/>
              <a:t>Po smrti – mýtus </a:t>
            </a:r>
            <a:r>
              <a:rPr lang="cs-CZ" sz="5600" dirty="0" err="1" smtClean="0"/>
              <a:t>Poe</a:t>
            </a:r>
            <a:r>
              <a:rPr lang="cs-CZ" sz="5600" dirty="0" smtClean="0"/>
              <a:t> (hlavně ve Francii přes Baudelaira), byli v kontaktu, Baudelaire </a:t>
            </a:r>
            <a:r>
              <a:rPr lang="cs-CZ" sz="5600" dirty="0" err="1" smtClean="0"/>
              <a:t>Poea</a:t>
            </a:r>
            <a:r>
              <a:rPr lang="cs-CZ" sz="5600" dirty="0" smtClean="0"/>
              <a:t> překládal a četl</a:t>
            </a:r>
          </a:p>
          <a:p>
            <a:pPr marL="285750" indent="-285750">
              <a:buFontTx/>
              <a:buChar char="-"/>
            </a:pPr>
            <a:r>
              <a:rPr lang="cs-CZ" sz="5600" dirty="0" smtClean="0"/>
              <a:t>Zapomenutí: na pohřbu několik lidí (</a:t>
            </a:r>
            <a:r>
              <a:rPr lang="cs-CZ" sz="5600" dirty="0" err="1" smtClean="0"/>
              <a:t>Walt</a:t>
            </a:r>
            <a:r>
              <a:rPr lang="cs-CZ" sz="5600" dirty="0" smtClean="0"/>
              <a:t> </a:t>
            </a:r>
            <a:r>
              <a:rPr lang="cs-CZ" sz="5600" dirty="0" err="1" smtClean="0"/>
              <a:t>Whitman</a:t>
            </a:r>
            <a:r>
              <a:rPr lang="cs-CZ" sz="5600" dirty="0" smtClean="0"/>
              <a:t>)</a:t>
            </a:r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pPr marL="285750" indent="-285750">
              <a:buFontTx/>
              <a:buChar char="-"/>
            </a:pP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1783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Filozofie básnické skladby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u="sng" dirty="0"/>
              <a:t>Hlavní teze</a:t>
            </a:r>
            <a:r>
              <a:rPr lang="cs-CZ" dirty="0"/>
              <a:t>:</a:t>
            </a:r>
          </a:p>
          <a:p>
            <a:pPr marL="0" lvl="0" indent="0">
              <a:buNone/>
            </a:pPr>
            <a:r>
              <a:rPr lang="cs-CZ" dirty="0" smtClean="0"/>
              <a:t>1. rozsah </a:t>
            </a:r>
            <a:r>
              <a:rPr lang="cs-CZ" dirty="0"/>
              <a:t>díla – má být na jedno přečtení, ne příliš dlouhé, krátké dílo s sebou nese intenzivní účinek – délka Havrana asi 100 veršů zamýšlených, přesněji </a:t>
            </a:r>
            <a:r>
              <a:rPr lang="cs-CZ" dirty="0" smtClean="0"/>
              <a:t>108 veršů</a:t>
            </a:r>
          </a:p>
          <a:p>
            <a:pPr marL="0" lvl="0" indent="0">
              <a:buNone/>
            </a:pPr>
            <a:r>
              <a:rPr lang="cs-CZ" dirty="0" smtClean="0"/>
              <a:t>2. vytyčení </a:t>
            </a:r>
            <a:r>
              <a:rPr lang="cs-CZ" dirty="0"/>
              <a:t>tónu, naladění díla → tón </a:t>
            </a:r>
            <a:r>
              <a:rPr lang="cs-CZ" dirty="0" smtClean="0"/>
              <a:t>smutku</a:t>
            </a:r>
          </a:p>
          <a:p>
            <a:pPr marL="0" lvl="0" indent="0">
              <a:buNone/>
            </a:pPr>
            <a:r>
              <a:rPr lang="cs-CZ" dirty="0" smtClean="0"/>
              <a:t>3. hlavní </a:t>
            </a:r>
            <a:r>
              <a:rPr lang="cs-CZ" dirty="0"/>
              <a:t>efekty pro vzbuzení tohoto tónu – </a:t>
            </a:r>
            <a:r>
              <a:rPr lang="cs-CZ" dirty="0" smtClean="0"/>
              <a:t>refrén → jediné </a:t>
            </a:r>
            <a:r>
              <a:rPr lang="cs-CZ" dirty="0"/>
              <a:t>slovo – dlouhé „o“ spojené se souhláskou „r“ – první, co se vynořilo, bylo „</a:t>
            </a:r>
            <a:r>
              <a:rPr lang="cs-CZ" i="1" dirty="0" err="1" smtClean="0"/>
              <a:t>nevermore</a:t>
            </a:r>
            <a:r>
              <a:rPr lang="cs-CZ" dirty="0" smtClean="0"/>
              <a:t>“</a:t>
            </a:r>
          </a:p>
          <a:p>
            <a:pPr marL="0" lvl="0" indent="0">
              <a:buNone/>
            </a:pPr>
            <a:r>
              <a:rPr lang="cs-CZ" dirty="0" smtClean="0"/>
              <a:t>4. záminka </a:t>
            </a:r>
            <a:r>
              <a:rPr lang="cs-CZ" dirty="0"/>
              <a:t>pro opakování tohoto slova, které by opakoval někdo jiný, napadl ho nejprve papoušek, pak </a:t>
            </a:r>
            <a:r>
              <a:rPr lang="cs-CZ" u="sng" dirty="0"/>
              <a:t>havran</a:t>
            </a:r>
            <a:r>
              <a:rPr lang="cs-CZ" dirty="0"/>
              <a:t> – v angličtině </a:t>
            </a:r>
            <a:r>
              <a:rPr lang="cs-CZ" u="sng" dirty="0"/>
              <a:t>krkavec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058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Filozofie básnické skladby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5. </a:t>
            </a:r>
            <a:r>
              <a:rPr lang="cs-CZ" u="sng" dirty="0" smtClean="0"/>
              <a:t>námět</a:t>
            </a:r>
            <a:r>
              <a:rPr lang="cs-CZ" dirty="0" smtClean="0"/>
              <a:t> </a:t>
            </a:r>
            <a:r>
              <a:rPr lang="cs-CZ" dirty="0"/>
              <a:t>– který ze smutných námětů je „</a:t>
            </a:r>
            <a:r>
              <a:rPr lang="cs-CZ" i="1" dirty="0"/>
              <a:t>podle obecného soudu lidstva nejsmutnější</a:t>
            </a:r>
            <a:r>
              <a:rPr lang="cs-CZ" dirty="0"/>
              <a:t>“? </a:t>
            </a:r>
            <a:r>
              <a:rPr lang="cs-CZ" u="sng" dirty="0"/>
              <a:t>smrt</a:t>
            </a:r>
            <a:r>
              <a:rPr lang="cs-CZ" dirty="0"/>
              <a:t> – smrt mladé krásné </a:t>
            </a:r>
            <a:r>
              <a:rPr lang="cs-CZ" dirty="0" smtClean="0"/>
              <a:t>ženy</a:t>
            </a:r>
          </a:p>
          <a:p>
            <a:pPr marL="0" lvl="0" indent="0">
              <a:buNone/>
            </a:pPr>
            <a:r>
              <a:rPr lang="cs-CZ" dirty="0" smtClean="0"/>
              <a:t>6. </a:t>
            </a:r>
            <a:r>
              <a:rPr lang="cs-CZ" dirty="0"/>
              <a:t>jak svést havrana opakujícího </a:t>
            </a:r>
            <a:r>
              <a:rPr lang="cs-CZ" i="1" dirty="0" err="1"/>
              <a:t>nevermore</a:t>
            </a:r>
            <a:r>
              <a:rPr lang="cs-CZ" dirty="0"/>
              <a:t> s </a:t>
            </a:r>
            <a:r>
              <a:rPr lang="cs-CZ" dirty="0" smtClean="0"/>
              <a:t>milenkou? → jak </a:t>
            </a:r>
            <a:r>
              <a:rPr lang="cs-CZ" dirty="0"/>
              <a:t>určit místo setkání: </a:t>
            </a:r>
            <a:r>
              <a:rPr lang="cs-CZ" dirty="0" smtClean="0"/>
              <a:t>pole? </a:t>
            </a:r>
            <a:r>
              <a:rPr lang="cs-CZ" u="sng" dirty="0" smtClean="0"/>
              <a:t>vlastní pokoj</a:t>
            </a:r>
            <a:r>
              <a:rPr lang="cs-CZ" dirty="0" smtClean="0"/>
              <a:t>: zvláštní </a:t>
            </a:r>
            <a:r>
              <a:rPr lang="cs-CZ" dirty="0"/>
              <a:t>tím, aby tam s ním byla i milenka</a:t>
            </a:r>
          </a:p>
          <a:p>
            <a:r>
              <a:rPr lang="cs-CZ" u="sng" dirty="0" smtClean="0"/>
              <a:t>Havran</a:t>
            </a:r>
            <a:endParaRPr lang="cs-CZ" dirty="0"/>
          </a:p>
          <a:p>
            <a:pPr lvl="0"/>
            <a:r>
              <a:rPr lang="cs-CZ" dirty="0" smtClean="0"/>
              <a:t>aliterace</a:t>
            </a:r>
            <a:r>
              <a:rPr lang="cs-CZ" dirty="0"/>
              <a:t>, hudebnost verše, přízvučné vokály</a:t>
            </a:r>
          </a:p>
          <a:p>
            <a:pPr lvl="0"/>
            <a:r>
              <a:rPr lang="cs-CZ" dirty="0" smtClean="0"/>
              <a:t>Hlavní postava dívka </a:t>
            </a:r>
            <a:r>
              <a:rPr lang="cs-CZ" dirty="0"/>
              <a:t>Lenora – odkaz na známou lidovou baladu </a:t>
            </a:r>
            <a:r>
              <a:rPr lang="cs-CZ" i="1" dirty="0"/>
              <a:t>Lenora</a:t>
            </a:r>
            <a:r>
              <a:rPr lang="cs-CZ" dirty="0"/>
              <a:t> od romantického básníka, člena skupiny </a:t>
            </a:r>
            <a:r>
              <a:rPr lang="cs-CZ" u="sng" dirty="0" err="1"/>
              <a:t>Sturm</a:t>
            </a:r>
            <a:r>
              <a:rPr lang="cs-CZ" u="sng" dirty="0"/>
              <a:t> </a:t>
            </a:r>
            <a:r>
              <a:rPr lang="cs-CZ" u="sng" dirty="0" err="1"/>
              <a:t>und</a:t>
            </a:r>
            <a:r>
              <a:rPr lang="cs-CZ" u="sng" dirty="0"/>
              <a:t> </a:t>
            </a:r>
            <a:r>
              <a:rPr lang="cs-CZ" u="sng" dirty="0" err="1"/>
              <a:t>Drang</a:t>
            </a:r>
            <a:r>
              <a:rPr lang="cs-CZ" dirty="0"/>
              <a:t> Gottfrieda Augusta </a:t>
            </a:r>
            <a:r>
              <a:rPr lang="cs-CZ" dirty="0" err="1"/>
              <a:t>Bürgera</a:t>
            </a:r>
            <a:r>
              <a:rPr lang="cs-CZ" dirty="0"/>
              <a:t> (autor příběhů o Baronu Prášilovi)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32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Poe</a:t>
            </a:r>
            <a:r>
              <a:rPr lang="cs-CZ" dirty="0" smtClean="0"/>
              <a:t> a Evropa (Čechy)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b="1" dirty="0" smtClean="0"/>
              <a:t>Americká kultura </a:t>
            </a:r>
            <a:r>
              <a:rPr lang="cs-CZ" dirty="0"/>
              <a:t>čerpala z </a:t>
            </a:r>
            <a:r>
              <a:rPr lang="cs-CZ" b="1" dirty="0"/>
              <a:t>evropských</a:t>
            </a:r>
            <a:r>
              <a:rPr lang="cs-CZ" dirty="0"/>
              <a:t> </a:t>
            </a:r>
            <a:r>
              <a:rPr lang="cs-CZ" dirty="0" smtClean="0"/>
              <a:t>zdrojů: </a:t>
            </a:r>
            <a:r>
              <a:rPr lang="cs-CZ" dirty="0" err="1" smtClean="0"/>
              <a:t>Thoreau</a:t>
            </a:r>
            <a:r>
              <a:rPr lang="cs-CZ" dirty="0" smtClean="0"/>
              <a:t> </a:t>
            </a:r>
            <a:r>
              <a:rPr lang="cs-CZ" dirty="0"/>
              <a:t>z Rousseaua, </a:t>
            </a:r>
            <a:r>
              <a:rPr lang="cs-CZ" dirty="0" err="1"/>
              <a:t>Melville</a:t>
            </a:r>
            <a:r>
              <a:rPr lang="cs-CZ" dirty="0"/>
              <a:t> z </a:t>
            </a:r>
            <a:r>
              <a:rPr lang="cs-CZ" dirty="0" smtClean="0"/>
              <a:t>Byrona, </a:t>
            </a:r>
            <a:r>
              <a:rPr lang="cs-CZ" dirty="0" err="1"/>
              <a:t>Poe</a:t>
            </a:r>
            <a:r>
              <a:rPr lang="cs-CZ" dirty="0"/>
              <a:t> také četl Byrona, </a:t>
            </a:r>
            <a:r>
              <a:rPr lang="cs-CZ" dirty="0" err="1"/>
              <a:t>Coleridge</a:t>
            </a:r>
            <a:r>
              <a:rPr lang="cs-CZ" dirty="0"/>
              <a:t>, Hoffmanna a </a:t>
            </a:r>
            <a:r>
              <a:rPr lang="cs-CZ" dirty="0" err="1"/>
              <a:t>got</a:t>
            </a:r>
            <a:r>
              <a:rPr lang="cs-CZ" dirty="0"/>
              <a:t>. </a:t>
            </a:r>
            <a:r>
              <a:rPr lang="cs-CZ" dirty="0" smtClean="0"/>
              <a:t>romány</a:t>
            </a:r>
            <a:endParaRPr lang="cs-CZ" dirty="0"/>
          </a:p>
          <a:p>
            <a:pPr lvl="0"/>
            <a:r>
              <a:rPr lang="cs-CZ" dirty="0" smtClean="0"/>
              <a:t>Odkazy na zkoumání vesmíru a metafyziku připomínal </a:t>
            </a:r>
            <a:r>
              <a:rPr lang="cs-CZ" dirty="0" err="1"/>
              <a:t>Coleridge</a:t>
            </a:r>
            <a:endParaRPr lang="cs-CZ" dirty="0"/>
          </a:p>
          <a:p>
            <a:r>
              <a:rPr lang="cs-CZ" dirty="0"/>
              <a:t>dějiště svých povídek </a:t>
            </a:r>
            <a:r>
              <a:rPr lang="cs-CZ" dirty="0" err="1"/>
              <a:t>Poe</a:t>
            </a:r>
            <a:r>
              <a:rPr lang="cs-CZ" dirty="0"/>
              <a:t> čerpal z </a:t>
            </a:r>
            <a:r>
              <a:rPr lang="cs-CZ" dirty="0" smtClean="0"/>
              <a:t>Evropy: </a:t>
            </a:r>
            <a:r>
              <a:rPr lang="cs-CZ" dirty="0"/>
              <a:t>mnoha Američanům připadal </a:t>
            </a:r>
            <a:r>
              <a:rPr lang="cs-CZ" dirty="0" err="1"/>
              <a:t>Poe</a:t>
            </a:r>
            <a:r>
              <a:rPr lang="cs-CZ" dirty="0"/>
              <a:t> příliš „</a:t>
            </a:r>
            <a:r>
              <a:rPr lang="cs-CZ" dirty="0" smtClean="0"/>
              <a:t>evropský“</a:t>
            </a:r>
          </a:p>
          <a:p>
            <a:pPr lvl="0"/>
            <a:r>
              <a:rPr lang="cs-CZ" dirty="0" smtClean="0"/>
              <a:t>nejznámější překlady </a:t>
            </a:r>
            <a:r>
              <a:rPr lang="cs-CZ" dirty="0"/>
              <a:t>– Baudelaire</a:t>
            </a:r>
          </a:p>
          <a:p>
            <a:pPr lvl="0"/>
            <a:r>
              <a:rPr lang="cs-CZ" u="sng" dirty="0" smtClean="0"/>
              <a:t>čeština</a:t>
            </a:r>
            <a:endParaRPr lang="cs-CZ" dirty="0"/>
          </a:p>
          <a:p>
            <a:pPr lvl="0"/>
            <a:r>
              <a:rPr lang="cs-CZ" i="1" dirty="0"/>
              <a:t>první překlad</a:t>
            </a:r>
            <a:r>
              <a:rPr lang="cs-CZ" dirty="0"/>
              <a:t> Jakub Arbes – úryvek v eseji </a:t>
            </a:r>
            <a:r>
              <a:rPr lang="cs-CZ" i="1" dirty="0"/>
              <a:t>E. A. </a:t>
            </a:r>
            <a:r>
              <a:rPr lang="cs-CZ" i="1" dirty="0" err="1"/>
              <a:t>Poe</a:t>
            </a:r>
            <a:r>
              <a:rPr lang="cs-CZ" i="1" dirty="0"/>
              <a:t> a jeho báseň</a:t>
            </a:r>
            <a:r>
              <a:rPr lang="cs-CZ" dirty="0"/>
              <a:t> v Květech 1871, pak vyšlo v knize </a:t>
            </a:r>
            <a:r>
              <a:rPr lang="cs-CZ" i="1" dirty="0"/>
              <a:t>Nesmrtelní pijáci</a:t>
            </a:r>
            <a:r>
              <a:rPr lang="cs-CZ" dirty="0"/>
              <a:t> (1906) </a:t>
            </a:r>
          </a:p>
          <a:p>
            <a:pPr lvl="0"/>
            <a:r>
              <a:rPr lang="cs-CZ" dirty="0" smtClean="0"/>
              <a:t>Arbes </a:t>
            </a:r>
            <a:r>
              <a:rPr lang="cs-CZ" dirty="0"/>
              <a:t>se v prvním romanetu </a:t>
            </a:r>
            <a:r>
              <a:rPr lang="cs-CZ" i="1" dirty="0"/>
              <a:t>Ďábel na skřipci</a:t>
            </a:r>
            <a:r>
              <a:rPr lang="cs-CZ" dirty="0"/>
              <a:t> z r. 1865 inspiroval </a:t>
            </a:r>
            <a:r>
              <a:rPr lang="cs-CZ" i="1" dirty="0"/>
              <a:t>Havranem</a:t>
            </a:r>
            <a:r>
              <a:rPr lang="cs-CZ" dirty="0"/>
              <a:t>; Arbes přeložil i povídku </a:t>
            </a:r>
            <a:r>
              <a:rPr lang="cs-CZ" i="1" dirty="0"/>
              <a:t>Tajemná </a:t>
            </a:r>
            <a:r>
              <a:rPr lang="cs-CZ" i="1" dirty="0" smtClean="0"/>
              <a:t>bedna</a:t>
            </a:r>
            <a:r>
              <a:rPr lang="cs-CZ" dirty="0"/>
              <a:t> </a:t>
            </a:r>
            <a:r>
              <a:rPr lang="cs-CZ" dirty="0" smtClean="0"/>
              <a:t>(1874)</a:t>
            </a:r>
            <a:endParaRPr lang="cs-CZ" dirty="0"/>
          </a:p>
          <a:p>
            <a:pPr lvl="0"/>
            <a:r>
              <a:rPr lang="cs-CZ" u="sng" dirty="0"/>
              <a:t>překlady</a:t>
            </a:r>
            <a:r>
              <a:rPr lang="cs-CZ" dirty="0"/>
              <a:t> </a:t>
            </a:r>
            <a:r>
              <a:rPr lang="cs-CZ" dirty="0" smtClean="0"/>
              <a:t>Vrchlický (1881); Nezval (1928), Ivan </a:t>
            </a:r>
            <a:r>
              <a:rPr lang="cs-CZ" dirty="0"/>
              <a:t>Slavík (</a:t>
            </a:r>
            <a:r>
              <a:rPr lang="cs-CZ" dirty="0" smtClean="0"/>
              <a:t>1953)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842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smtClean="0"/>
              <a:t>Básně</a:t>
            </a:r>
            <a:r>
              <a:rPr lang="cs-CZ" dirty="0" smtClean="0"/>
              <a:t> (1831) – romantismus, hledání nadpřirozené krásy, hudebnost, neurčitost, symbolismus</a:t>
            </a:r>
          </a:p>
          <a:p>
            <a:pPr lvl="0"/>
            <a:r>
              <a:rPr lang="cs-CZ" dirty="0"/>
              <a:t>1845 – </a:t>
            </a:r>
            <a:r>
              <a:rPr lang="cs-CZ" u="sng" dirty="0"/>
              <a:t>Havran</a:t>
            </a:r>
            <a:r>
              <a:rPr lang="cs-CZ" dirty="0"/>
              <a:t> </a:t>
            </a:r>
            <a:r>
              <a:rPr lang="cs-CZ" dirty="0" smtClean="0"/>
              <a:t>nejprve v</a:t>
            </a:r>
            <a:r>
              <a:rPr lang="cs-CZ" dirty="0"/>
              <a:t> časopise </a:t>
            </a:r>
            <a:r>
              <a:rPr lang="cs-CZ" dirty="0" err="1"/>
              <a:t>Evening</a:t>
            </a:r>
            <a:r>
              <a:rPr lang="cs-CZ" dirty="0"/>
              <a:t> </a:t>
            </a:r>
            <a:r>
              <a:rPr lang="cs-CZ" dirty="0" err="1"/>
              <a:t>Mirror</a:t>
            </a:r>
            <a:r>
              <a:rPr lang="cs-CZ" dirty="0"/>
              <a:t> </a:t>
            </a:r>
            <a:r>
              <a:rPr lang="cs-CZ" dirty="0" smtClean="0"/>
              <a:t>– již za života velmi populární, </a:t>
            </a:r>
            <a:r>
              <a:rPr lang="cs-CZ" dirty="0"/>
              <a:t>pak v </a:t>
            </a:r>
            <a:r>
              <a:rPr lang="cs-CZ" dirty="0" smtClean="0"/>
              <a:t>témže </a:t>
            </a:r>
            <a:r>
              <a:rPr lang="cs-CZ" dirty="0"/>
              <a:t>roce knižně jako </a:t>
            </a:r>
            <a:r>
              <a:rPr lang="cs-CZ" i="1" dirty="0"/>
              <a:t>Havran a jiné básně</a:t>
            </a:r>
            <a:r>
              <a:rPr lang="cs-CZ" dirty="0"/>
              <a:t> – zkoumání </a:t>
            </a:r>
            <a:r>
              <a:rPr lang="cs-CZ" dirty="0" smtClean="0"/>
              <a:t>fantasmagorických krajin</a:t>
            </a:r>
            <a:endParaRPr lang="cs-CZ" dirty="0"/>
          </a:p>
          <a:p>
            <a:pPr lvl="0"/>
            <a:r>
              <a:rPr lang="cs-CZ" dirty="0"/>
              <a:t>výraznou hudební a epickou linkou se vyznačují i </a:t>
            </a:r>
            <a:r>
              <a:rPr lang="cs-CZ" i="1" dirty="0" err="1"/>
              <a:t>Ulalume</a:t>
            </a:r>
            <a:r>
              <a:rPr lang="cs-CZ" dirty="0"/>
              <a:t> a </a:t>
            </a:r>
            <a:r>
              <a:rPr lang="cs-CZ" i="1" dirty="0" smtClean="0"/>
              <a:t>Zvony</a:t>
            </a:r>
          </a:p>
          <a:p>
            <a:pPr lvl="0"/>
            <a:r>
              <a:rPr lang="cs-CZ" i="1" dirty="0" err="1" smtClean="0"/>
              <a:t>Eureka</a:t>
            </a:r>
            <a:r>
              <a:rPr lang="cs-CZ" dirty="0" smtClean="0"/>
              <a:t> (1848) - </a:t>
            </a:r>
            <a:r>
              <a:rPr lang="cs-CZ" dirty="0" smtClean="0"/>
              <a:t>klíčovým </a:t>
            </a:r>
            <a:r>
              <a:rPr lang="cs-CZ" dirty="0"/>
              <a:t>znakem básní jsou také metafyzické a kosmologické spekulace → esejistický výklad </a:t>
            </a:r>
            <a:r>
              <a:rPr lang="cs-CZ" dirty="0" smtClean="0"/>
              <a:t>vesmíru</a:t>
            </a:r>
          </a:p>
          <a:p>
            <a:pPr lvl="0"/>
            <a:r>
              <a:rPr lang="cs-CZ" i="1" dirty="0" smtClean="0"/>
              <a:t>Příběhy </a:t>
            </a:r>
            <a:r>
              <a:rPr lang="cs-CZ" i="1" dirty="0"/>
              <a:t>Artura </a:t>
            </a:r>
            <a:r>
              <a:rPr lang="cs-CZ" i="1" dirty="0" err="1"/>
              <a:t>Gordona</a:t>
            </a:r>
            <a:r>
              <a:rPr lang="cs-CZ" i="1" dirty="0"/>
              <a:t> </a:t>
            </a:r>
            <a:r>
              <a:rPr lang="cs-CZ" i="1" dirty="0" err="1"/>
              <a:t>Pyma</a:t>
            </a:r>
            <a:r>
              <a:rPr lang="cs-CZ" dirty="0"/>
              <a:t> (1838) – </a:t>
            </a:r>
            <a:r>
              <a:rPr lang="cs-CZ" dirty="0" smtClean="0"/>
              <a:t>jediný dokončený román, jedno </a:t>
            </a:r>
            <a:r>
              <a:rPr lang="cs-CZ" dirty="0"/>
              <a:t>z jeho „</a:t>
            </a:r>
            <a:r>
              <a:rPr lang="cs-CZ" i="1" dirty="0"/>
              <a:t>nejchaotičtějších děl</a:t>
            </a:r>
            <a:r>
              <a:rPr lang="cs-CZ" dirty="0"/>
              <a:t>“ − </a:t>
            </a:r>
            <a:r>
              <a:rPr lang="cs-CZ" dirty="0" smtClean="0"/>
              <a:t>dobrodružný námořnický příběh (racionální prvky: mapy</a:t>
            </a:r>
            <a:r>
              <a:rPr lang="cs-CZ" dirty="0"/>
              <a:t>, </a:t>
            </a:r>
            <a:r>
              <a:rPr lang="cs-CZ" dirty="0" smtClean="0"/>
              <a:t>cestopisné zprávy </a:t>
            </a:r>
            <a:r>
              <a:rPr lang="cs-CZ" dirty="0"/>
              <a:t>badatelů nebo lodní deníky se tu stávají </a:t>
            </a:r>
            <a:r>
              <a:rPr lang="cs-CZ" dirty="0" smtClean="0"/>
              <a:t>svědectvím x iracionální posedlost, obrazy </a:t>
            </a:r>
            <a:r>
              <a:rPr lang="cs-CZ" dirty="0"/>
              <a:t>halucinací apod</a:t>
            </a:r>
            <a:r>
              <a:rPr lang="cs-CZ" dirty="0" smtClean="0"/>
              <a:t>.)</a:t>
            </a:r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557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Dílo: povídky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b="1" u="sng" dirty="0"/>
              <a:t>analytické</a:t>
            </a:r>
            <a:r>
              <a:rPr lang="cs-CZ" dirty="0"/>
              <a:t> – opírají se o sílu logiky a deduktivní schopnosti (</a:t>
            </a:r>
            <a:r>
              <a:rPr lang="cs-CZ" i="1" dirty="0"/>
              <a:t>Vraždy v ulici </a:t>
            </a:r>
            <a:r>
              <a:rPr lang="cs-CZ" i="1" dirty="0" err="1"/>
              <a:t>Morgue</a:t>
            </a:r>
            <a:r>
              <a:rPr lang="cs-CZ" dirty="0"/>
              <a:t>, 1841; </a:t>
            </a:r>
            <a:r>
              <a:rPr lang="cs-CZ" i="1" dirty="0"/>
              <a:t>Odcizený dopis</a:t>
            </a:r>
            <a:r>
              <a:rPr lang="cs-CZ" dirty="0"/>
              <a:t>, 1845); staly se modelem moderních </a:t>
            </a:r>
            <a:r>
              <a:rPr lang="cs-CZ" u="sng" dirty="0"/>
              <a:t>detektivních</a:t>
            </a:r>
            <a:r>
              <a:rPr lang="cs-CZ" dirty="0"/>
              <a:t> příběhů</a:t>
            </a:r>
          </a:p>
          <a:p>
            <a:pPr lvl="0"/>
            <a:r>
              <a:rPr lang="cs-CZ" b="1" u="sng" dirty="0"/>
              <a:t>imaginativní</a:t>
            </a:r>
            <a:r>
              <a:rPr lang="cs-CZ" dirty="0"/>
              <a:t>, </a:t>
            </a:r>
            <a:r>
              <a:rPr lang="cs-CZ" b="1" u="sng" dirty="0" err="1"/>
              <a:t>surreálné</a:t>
            </a:r>
            <a:r>
              <a:rPr lang="cs-CZ" dirty="0"/>
              <a:t> – založeny na intenzivní obraznosti, jdou za hranice rozumného světa, oslava melancholie a smrti; dostávají se za smrt samotnou, svět záhrobí (</a:t>
            </a:r>
            <a:r>
              <a:rPr lang="cs-CZ" i="1" dirty="0"/>
              <a:t>Berenice</a:t>
            </a:r>
            <a:r>
              <a:rPr lang="cs-CZ" dirty="0"/>
              <a:t>, 1835; </a:t>
            </a:r>
            <a:r>
              <a:rPr lang="cs-CZ" i="1" dirty="0" err="1"/>
              <a:t>Ligeia</a:t>
            </a:r>
            <a:r>
              <a:rPr lang="cs-CZ" dirty="0"/>
              <a:t>, 1838; </a:t>
            </a:r>
            <a:r>
              <a:rPr lang="cs-CZ" i="1" dirty="0"/>
              <a:t>Zánik domu </a:t>
            </a:r>
            <a:r>
              <a:rPr lang="cs-CZ" i="1" dirty="0" err="1"/>
              <a:t>Usherů</a:t>
            </a:r>
            <a:r>
              <a:rPr lang="cs-CZ" dirty="0"/>
              <a:t>, 1839</a:t>
            </a:r>
            <a:r>
              <a:rPr lang="cs-CZ" dirty="0" smtClean="0"/>
              <a:t>) ad.</a:t>
            </a:r>
            <a:endParaRPr lang="cs-CZ" dirty="0"/>
          </a:p>
          <a:p>
            <a:pPr lvl="0"/>
            <a:r>
              <a:rPr lang="cs-CZ" dirty="0"/>
              <a:t>obě varianty splývají v prvku </a:t>
            </a:r>
            <a:r>
              <a:rPr lang="cs-CZ" u="sng" dirty="0"/>
              <a:t>vypravěče</a:t>
            </a:r>
            <a:r>
              <a:rPr lang="cs-CZ" dirty="0"/>
              <a:t>, který se snaží přijít věcem na kloub a který má mnohdy svého </a:t>
            </a:r>
            <a:r>
              <a:rPr lang="cs-CZ" dirty="0" smtClean="0"/>
              <a:t>iracionálního dvojníka; </a:t>
            </a:r>
          </a:p>
          <a:p>
            <a:pPr lvl="0"/>
            <a:r>
              <a:rPr lang="cs-CZ" i="1" dirty="0" smtClean="0"/>
              <a:t>Zánik </a:t>
            </a:r>
            <a:r>
              <a:rPr lang="cs-CZ" i="1" dirty="0"/>
              <a:t>domu </a:t>
            </a:r>
            <a:r>
              <a:rPr lang="cs-CZ" i="1" dirty="0" err="1"/>
              <a:t>Usherů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u="sng" dirty="0" smtClean="0"/>
              <a:t>racionální</a:t>
            </a:r>
            <a:r>
              <a:rPr lang="cs-CZ" dirty="0" smtClean="0"/>
              <a:t> </a:t>
            </a:r>
            <a:r>
              <a:rPr lang="cs-CZ" dirty="0"/>
              <a:t>vypravěč </a:t>
            </a:r>
            <a:r>
              <a:rPr lang="cs-CZ" dirty="0" smtClean="0"/>
              <a:t>vstupuje do </a:t>
            </a:r>
            <a:r>
              <a:rPr lang="cs-CZ" dirty="0"/>
              <a:t>světa naprosté </a:t>
            </a:r>
            <a:r>
              <a:rPr lang="cs-CZ" u="sng" dirty="0"/>
              <a:t>iracionality</a:t>
            </a:r>
            <a:r>
              <a:rPr lang="cs-CZ" dirty="0"/>
              <a:t> a nakonec jí podléhá a končí stejně jako prokletý </a:t>
            </a:r>
            <a:r>
              <a:rPr lang="cs-CZ" dirty="0" smtClean="0"/>
              <a:t>rod</a:t>
            </a:r>
          </a:p>
          <a:p>
            <a:pPr lvl="0"/>
            <a:r>
              <a:rPr lang="cs-CZ" i="1" dirty="0" smtClean="0"/>
              <a:t>Berenice</a:t>
            </a:r>
            <a:r>
              <a:rPr lang="cs-CZ" dirty="0" smtClean="0"/>
              <a:t> – zuby symbolizují </a:t>
            </a:r>
            <a:r>
              <a:rPr lang="cs-CZ" dirty="0" err="1" smtClean="0"/>
              <a:t>Egeovu</a:t>
            </a:r>
            <a:r>
              <a:rPr lang="cs-CZ" dirty="0" smtClean="0"/>
              <a:t> potřebu </a:t>
            </a:r>
            <a:r>
              <a:rPr lang="cs-CZ" dirty="0" err="1" smtClean="0"/>
              <a:t>Berenici</a:t>
            </a:r>
            <a:r>
              <a:rPr lang="cs-CZ" dirty="0" smtClean="0"/>
              <a:t> si podmanit, zmocnit se jí aspoň po smrti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5891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35" y="437388"/>
            <a:ext cx="7696338" cy="5921848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797636" y="2327564"/>
            <a:ext cx="31532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Jáma a kyvadlo, příklad </a:t>
            </a:r>
          </a:p>
          <a:p>
            <a:r>
              <a:rPr lang="cs-CZ" dirty="0" smtClean="0"/>
              <a:t>syntézy iracionality a racionality</a:t>
            </a:r>
          </a:p>
          <a:p>
            <a:r>
              <a:rPr lang="cs-CZ" dirty="0" smtClean="0"/>
              <a:t>od „Omdlel jsem </a:t>
            </a:r>
          </a:p>
          <a:p>
            <a:r>
              <a:rPr lang="cs-CZ" dirty="0" smtClean="0"/>
              <a:t>až po zakázaných“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5139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1" y="0"/>
            <a:ext cx="4166235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617" y="0"/>
            <a:ext cx="4380548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133093" y="2216728"/>
            <a:ext cx="2986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František Kobliha (1877-1962)</a:t>
            </a:r>
          </a:p>
          <a:p>
            <a:r>
              <a:rPr lang="cs-CZ" dirty="0" smtClean="0"/>
              <a:t> ilustrace, Černý kocour </a:t>
            </a:r>
          </a:p>
          <a:p>
            <a:r>
              <a:rPr lang="cs-CZ" dirty="0" smtClean="0"/>
              <a:t>a Zánik domu </a:t>
            </a:r>
            <a:r>
              <a:rPr lang="cs-CZ" dirty="0" err="1" smtClean="0"/>
              <a:t>Usherů</a:t>
            </a:r>
            <a:r>
              <a:rPr lang="cs-CZ" dirty="0" smtClean="0"/>
              <a:t>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910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prozaické kategorie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smtClean="0"/>
              <a:t>Prostor a čas</a:t>
            </a:r>
          </a:p>
          <a:p>
            <a:pPr lvl="0"/>
            <a:r>
              <a:rPr lang="cs-CZ" dirty="0"/>
              <a:t>povídky se odehrávají v uzavřených </a:t>
            </a:r>
            <a:r>
              <a:rPr lang="cs-CZ" b="1" dirty="0" smtClean="0"/>
              <a:t>prostorech</a:t>
            </a:r>
            <a:endParaRPr lang="cs-CZ" b="1" dirty="0"/>
          </a:p>
          <a:p>
            <a:pPr lvl="0"/>
            <a:r>
              <a:rPr lang="cs-CZ" dirty="0"/>
              <a:t>většina pokojů má zavřené okenice bez slunečního světla, osvětlení je umělé stejně jako interiéry → výrok </a:t>
            </a:r>
            <a:r>
              <a:rPr lang="cs-CZ" dirty="0" err="1"/>
              <a:t>Walta</a:t>
            </a:r>
            <a:r>
              <a:rPr lang="cs-CZ" dirty="0"/>
              <a:t> </a:t>
            </a:r>
            <a:r>
              <a:rPr lang="cs-CZ" dirty="0" err="1"/>
              <a:t>Whitmana</a:t>
            </a:r>
            <a:r>
              <a:rPr lang="cs-CZ" dirty="0"/>
              <a:t> o tom, že jeho dílo „</a:t>
            </a:r>
            <a:r>
              <a:rPr lang="cs-CZ" i="1" dirty="0"/>
              <a:t>září a oslňuje, ale nehřeje</a:t>
            </a:r>
            <a:r>
              <a:rPr lang="cs-CZ" dirty="0"/>
              <a:t>“ </a:t>
            </a:r>
          </a:p>
          <a:p>
            <a:pPr lvl="0"/>
            <a:r>
              <a:rPr lang="cs-CZ" dirty="0" smtClean="0"/>
              <a:t>Motivy a symboly </a:t>
            </a:r>
            <a:r>
              <a:rPr lang="cs-CZ" u="sng" dirty="0" smtClean="0"/>
              <a:t>moře</a:t>
            </a:r>
            <a:r>
              <a:rPr lang="cs-CZ" dirty="0" smtClean="0"/>
              <a:t> – má </a:t>
            </a:r>
            <a:r>
              <a:rPr lang="cs-CZ" dirty="0"/>
              <a:t>v </a:t>
            </a:r>
            <a:r>
              <a:rPr lang="cs-CZ" dirty="0" smtClean="0"/>
              <a:t>povídkách </a:t>
            </a:r>
            <a:r>
              <a:rPr lang="cs-CZ" dirty="0"/>
              <a:t>charakter klaustrofobických propastí, trychtýřovitých tvarů</a:t>
            </a:r>
          </a:p>
          <a:p>
            <a:pPr lvl="0"/>
            <a:r>
              <a:rPr lang="cs-CZ" u="sng" dirty="0"/>
              <a:t>symbol domu</a:t>
            </a:r>
            <a:r>
              <a:rPr lang="cs-CZ" dirty="0"/>
              <a:t> – dům jako labyrint, změť klikatých chodeb, nekonečné chodby a zákruty (Maska červené smrti)</a:t>
            </a:r>
          </a:p>
          <a:p>
            <a:pPr lvl="0"/>
            <a:r>
              <a:rPr lang="cs-CZ" dirty="0"/>
              <a:t>prostory jsou </a:t>
            </a:r>
            <a:r>
              <a:rPr lang="cs-CZ" u="sng" dirty="0"/>
              <a:t>pohyblivé</a:t>
            </a:r>
            <a:r>
              <a:rPr lang="cs-CZ" dirty="0"/>
              <a:t> – jak v </a:t>
            </a:r>
            <a:r>
              <a:rPr lang="cs-CZ" i="1" dirty="0"/>
              <a:t>Jámě a </a:t>
            </a:r>
            <a:r>
              <a:rPr lang="cs-CZ" i="1" dirty="0" smtClean="0"/>
              <a:t>kyvadlu</a:t>
            </a:r>
            <a:r>
              <a:rPr lang="cs-CZ" dirty="0" smtClean="0"/>
              <a:t>, </a:t>
            </a:r>
            <a:r>
              <a:rPr lang="cs-CZ" dirty="0"/>
              <a:t>tak v </a:t>
            </a:r>
            <a:r>
              <a:rPr lang="cs-CZ" i="1" dirty="0"/>
              <a:t>Zániku domu </a:t>
            </a:r>
            <a:r>
              <a:rPr lang="cs-CZ" i="1" dirty="0" err="1"/>
              <a:t>Usherů</a:t>
            </a:r>
            <a:r>
              <a:rPr lang="cs-CZ" dirty="0"/>
              <a:t> – postupující trhlina → pohyb domu je tu završen pádem do močálů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381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prozaické kategorie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Čas</a:t>
            </a:r>
          </a:p>
          <a:p>
            <a:pPr lvl="0"/>
            <a:r>
              <a:rPr lang="cs-CZ" i="1" dirty="0" smtClean="0"/>
              <a:t>Jáma </a:t>
            </a:r>
            <a:r>
              <a:rPr lang="cs-CZ" i="1" dirty="0"/>
              <a:t>a kyvadlo</a:t>
            </a:r>
            <a:r>
              <a:rPr lang="cs-CZ" dirty="0"/>
              <a:t> </a:t>
            </a:r>
            <a:endParaRPr lang="cs-CZ" dirty="0" smtClean="0"/>
          </a:p>
          <a:p>
            <a:pPr lvl="0"/>
            <a:r>
              <a:rPr lang="cs-CZ" dirty="0" smtClean="0"/>
              <a:t>kyvadlo času x </a:t>
            </a:r>
            <a:r>
              <a:rPr lang="cs-CZ" dirty="0"/>
              <a:t>prostor jámy, která naznačuje motiv </a:t>
            </a:r>
            <a:r>
              <a:rPr lang="cs-CZ" dirty="0" smtClean="0"/>
              <a:t>dantovského pekla</a:t>
            </a:r>
          </a:p>
          <a:p>
            <a:pPr lvl="0"/>
            <a:r>
              <a:rPr lang="cs-CZ" dirty="0"/>
              <a:t>symbol kyvadla – času, naší pomíjivosti, naší každodennosti </a:t>
            </a:r>
          </a:p>
          <a:p>
            <a:pPr lvl="0"/>
            <a:r>
              <a:rPr lang="cs-CZ" dirty="0"/>
              <a:t>symbol jámy – peklo, strach a úzkost ze </a:t>
            </a:r>
            <a:r>
              <a:rPr lang="cs-CZ" dirty="0" smtClean="0"/>
              <a:t>smrti</a:t>
            </a:r>
            <a:endParaRPr lang="cs-CZ" dirty="0"/>
          </a:p>
          <a:p>
            <a:pPr lvl="0"/>
            <a:r>
              <a:rPr lang="cs-CZ" i="1" dirty="0" smtClean="0"/>
              <a:t>Maska červené smrti </a:t>
            </a:r>
          </a:p>
          <a:p>
            <a:pPr lvl="0"/>
            <a:r>
              <a:rPr lang="cs-CZ" dirty="0" smtClean="0"/>
              <a:t>opakující </a:t>
            </a:r>
            <a:r>
              <a:rPr lang="cs-CZ" dirty="0"/>
              <a:t>se motiv ebenových hodin s </a:t>
            </a:r>
            <a:r>
              <a:rPr lang="cs-CZ"/>
              <a:t>těžkým </a:t>
            </a:r>
            <a:r>
              <a:rPr lang="cs-CZ" smtClean="0"/>
              <a:t>kyvadlem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251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2" y="124691"/>
            <a:ext cx="4209734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720" y="124691"/>
            <a:ext cx="3814159" cy="685800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9822873" y="3034146"/>
            <a:ext cx="2133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Maska červené smrti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5799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Filozofie básnické skladby,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Philosophy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Composition</a:t>
            </a:r>
            <a:r>
              <a:rPr lang="cs-CZ" dirty="0"/>
              <a:t>, 1846)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 smtClean="0"/>
              <a:t>Teorie básnictví tu není </a:t>
            </a:r>
            <a:r>
              <a:rPr lang="cs-CZ" dirty="0"/>
              <a:t>jen vypočítána na efekt, ale samy jednotlivé teze se zakládají na obecném, veřejném mínění, co je nejkrásnější a nejsmutnější (smrt mladé krásné ženy byla v jistém smyslu spol. objednávkou)</a:t>
            </a:r>
          </a:p>
          <a:p>
            <a:pPr lvl="0"/>
            <a:r>
              <a:rPr lang="cs-CZ" dirty="0"/>
              <a:t>dodnes není prokázáno, zda to byla mystifikace, žert, či zda to myslel vážně</a:t>
            </a:r>
          </a:p>
          <a:p>
            <a:pPr lvl="0"/>
            <a:r>
              <a:rPr lang="cs-CZ" dirty="0"/>
              <a:t>text připomíná luštění různých záhad jeho hrdinů v detektivních povídkách</a:t>
            </a:r>
          </a:p>
          <a:p>
            <a:pPr lvl="0"/>
            <a:r>
              <a:rPr lang="cs-CZ" dirty="0" err="1"/>
              <a:t>Poeův</a:t>
            </a:r>
            <a:r>
              <a:rPr lang="cs-CZ" dirty="0"/>
              <a:t> vypravěč se tu pokouší systematizovat a utřídit proces iracionality, jako v povídkách jako </a:t>
            </a:r>
            <a:r>
              <a:rPr lang="cs-CZ" i="1" dirty="0"/>
              <a:t>Zánik domu </a:t>
            </a:r>
            <a:r>
              <a:rPr lang="cs-CZ" i="1" dirty="0" err="1"/>
              <a:t>Usherů</a:t>
            </a:r>
            <a:r>
              <a:rPr lang="cs-CZ" dirty="0"/>
              <a:t> </a:t>
            </a:r>
          </a:p>
          <a:p>
            <a:pPr lvl="0"/>
            <a:r>
              <a:rPr lang="cs-CZ" dirty="0"/>
              <a:t>text ale měl revoluční význam – destrukce </a:t>
            </a:r>
            <a:r>
              <a:rPr lang="cs-CZ" b="1" dirty="0"/>
              <a:t>představy o romantickém intuitivním</a:t>
            </a:r>
            <a:r>
              <a:rPr lang="cs-CZ" dirty="0"/>
              <a:t> géniovi tvořícím bez intelektu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81543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382</Words>
  <Application>Microsoft Office PowerPoint</Application>
  <PresentationFormat>Širokoúhlá obrazovka</PresentationFormat>
  <Paragraphs>78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Motiv Office</vt:lpstr>
      <vt:lpstr> Edgar Allan Poe (1809 v Bostonu – 1849 v Baltimoru) </vt:lpstr>
      <vt:lpstr>Dílo</vt:lpstr>
      <vt:lpstr>Dílo: povídky</vt:lpstr>
      <vt:lpstr>Prezentace aplikace PowerPoint</vt:lpstr>
      <vt:lpstr>Prezentace aplikace PowerPoint</vt:lpstr>
      <vt:lpstr>Základní prozaické kategorie</vt:lpstr>
      <vt:lpstr>Základní prozaické kategorie</vt:lpstr>
      <vt:lpstr>Prezentace aplikace PowerPoint</vt:lpstr>
      <vt:lpstr>Filozofie básnické skladby, The Philosophy of Composition, 1846)</vt:lpstr>
      <vt:lpstr>Filozofie básnické skladby</vt:lpstr>
      <vt:lpstr>Filozofie básnické skladby</vt:lpstr>
      <vt:lpstr>Poe a Evropa (Čechy)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Edgar Allan Poe (1809 v Bostonu – 1849 v Baltimoru) </dc:title>
  <dc:creator>Lenovo</dc:creator>
  <cp:lastModifiedBy>Lenovo</cp:lastModifiedBy>
  <cp:revision>33</cp:revision>
  <dcterms:created xsi:type="dcterms:W3CDTF">2020-11-04T08:59:20Z</dcterms:created>
  <dcterms:modified xsi:type="dcterms:W3CDTF">2020-11-04T10:58:41Z</dcterms:modified>
</cp:coreProperties>
</file>