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  <p:sldId id="262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36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68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14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71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20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99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1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76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0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57A6-B1D4-434F-BE70-9BBBCBF833CA}" type="datetimeFigureOut">
              <a:rPr lang="cs-CZ" smtClean="0"/>
              <a:t>04.02.2021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CE42-1F4C-42A0-92D0-2B377AB81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1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François</a:t>
            </a:r>
            <a:r>
              <a:rPr lang="cs-CZ" b="1" dirty="0" smtClean="0"/>
              <a:t>-Marie </a:t>
            </a:r>
            <a:r>
              <a:rPr lang="cs-CZ" b="1" dirty="0" err="1" smtClean="0"/>
              <a:t>Arouet</a:t>
            </a:r>
            <a:r>
              <a:rPr lang="cs-CZ" b="1" dirty="0" smtClean="0"/>
              <a:t> </a:t>
            </a:r>
            <a:r>
              <a:rPr lang="cs-CZ" b="1" dirty="0" err="1" smtClean="0"/>
              <a:t>Voltaire</a:t>
            </a:r>
            <a:r>
              <a:rPr lang="cs-CZ" b="1" dirty="0" smtClean="0"/>
              <a:t> 1694 Paříž-1778 Paříž)</a:t>
            </a:r>
            <a:endParaRPr lang="cs-CZ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05" y="886691"/>
            <a:ext cx="4403965" cy="497435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Osvícenský filozof a spisovatel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sz="2400" dirty="0" smtClean="0"/>
              <a:t>zastánce tolerance a nezávislosti myšlení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Odpůrce absolutismu a církve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Omezené užívání rozumu x svobodná společnost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Encyklopedista (Denis Diderot</a:t>
            </a:r>
          </a:p>
          <a:p>
            <a:pPr marL="342900" indent="-342900">
              <a:buFontTx/>
              <a:buChar char="-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80665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Oidipus</a:t>
            </a:r>
            <a:r>
              <a:rPr lang="cs-CZ" dirty="0" smtClean="0"/>
              <a:t> – drama (1719)</a:t>
            </a:r>
          </a:p>
          <a:p>
            <a:r>
              <a:rPr lang="cs-CZ" i="1" dirty="0" err="1" smtClean="0"/>
              <a:t>Zaira</a:t>
            </a:r>
            <a:r>
              <a:rPr lang="cs-CZ" dirty="0" smtClean="0"/>
              <a:t> – veršované drama z Jeruzaléma z doby křižáckých válek</a:t>
            </a:r>
          </a:p>
          <a:p>
            <a:r>
              <a:rPr lang="cs-CZ" i="1" dirty="0" smtClean="0"/>
              <a:t>Panna</a:t>
            </a:r>
            <a:r>
              <a:rPr lang="cs-CZ" dirty="0" smtClean="0"/>
              <a:t> – veršovaná satira, proticírkevní pamflet (legendy: sv. Jana z </a:t>
            </a:r>
            <a:r>
              <a:rPr lang="cs-CZ" dirty="0" err="1" smtClean="0"/>
              <a:t>Arcu</a:t>
            </a:r>
            <a:r>
              <a:rPr lang="cs-CZ" dirty="0" smtClean="0"/>
              <a:t>, Panna Orleánská)</a:t>
            </a:r>
          </a:p>
          <a:p>
            <a:r>
              <a:rPr lang="cs-CZ" i="1" dirty="0" err="1" smtClean="0"/>
              <a:t>Candide</a:t>
            </a:r>
            <a:r>
              <a:rPr lang="cs-CZ" dirty="0" smtClean="0"/>
              <a:t> (1759)</a:t>
            </a:r>
          </a:p>
          <a:p>
            <a:r>
              <a:rPr lang="cs-CZ" dirty="0" smtClean="0"/>
              <a:t>Vychází anonymně jako překlad něm. dr. Ralpha, autor odhalen; V. autorství veřejně nepřiznal: vedlejší dílo „školácká zábava“</a:t>
            </a:r>
          </a:p>
          <a:p>
            <a:r>
              <a:rPr lang="cs-CZ" dirty="0" smtClean="0"/>
              <a:t>Celkem 20 vydání, ale zákaz v Paříží, Římě, Ženevě páleno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48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Žánrové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vysoká literatura: </a:t>
            </a:r>
            <a:r>
              <a:rPr lang="cs-CZ" dirty="0" smtClean="0"/>
              <a:t>dobově ceněno; žánrový systém z baroka (historické eposy, tragédie, historické básně x románu; </a:t>
            </a:r>
            <a:r>
              <a:rPr lang="cs-CZ" dirty="0" err="1" smtClean="0"/>
              <a:t>Moliére</a:t>
            </a:r>
            <a:r>
              <a:rPr lang="cs-CZ" dirty="0" smtClean="0"/>
              <a:t>, </a:t>
            </a:r>
            <a:r>
              <a:rPr lang="cs-CZ" b="1" dirty="0" smtClean="0"/>
              <a:t>Nicolas </a:t>
            </a:r>
            <a:r>
              <a:rPr lang="cs-CZ" b="1" dirty="0" err="1" smtClean="0"/>
              <a:t>Boileau</a:t>
            </a:r>
            <a:r>
              <a:rPr lang="cs-CZ" dirty="0" smtClean="0"/>
              <a:t>: </a:t>
            </a:r>
            <a:r>
              <a:rPr lang="cs-CZ" i="1" dirty="0" smtClean="0"/>
              <a:t>Umění básnické</a:t>
            </a:r>
            <a:r>
              <a:rPr lang="cs-CZ" dirty="0" smtClean="0"/>
              <a:t>, 1636-1711, barokní a klasicistní poetika); v rovnováze by měly být obsah a forma</a:t>
            </a:r>
          </a:p>
          <a:p>
            <a:r>
              <a:rPr lang="cs-CZ" u="sng" dirty="0" smtClean="0"/>
              <a:t>nižší literatura</a:t>
            </a:r>
            <a:r>
              <a:rPr lang="cs-CZ" dirty="0" smtClean="0"/>
              <a:t>: lidové vrstvy, román, lidová poezie, satiry, komedie;</a:t>
            </a:r>
          </a:p>
          <a:p>
            <a:r>
              <a:rPr lang="cs-CZ" b="1" dirty="0" smtClean="0"/>
              <a:t>Romány</a:t>
            </a:r>
            <a:r>
              <a:rPr lang="cs-CZ" dirty="0" smtClean="0"/>
              <a:t> jako dobový žánr – podávají jen věci neskutečné, nepravděpodobná dobrodružství, přehnané události; román dle dobové estetiky kazí mravy, ponižuje lidskou důstojnost</a:t>
            </a:r>
          </a:p>
          <a:p>
            <a:r>
              <a:rPr lang="cs-CZ" dirty="0" smtClean="0"/>
              <a:t>Důvody anonymity </a:t>
            </a:r>
            <a:r>
              <a:rPr lang="cs-CZ" i="1" dirty="0" err="1" smtClean="0"/>
              <a:t>Candida</a:t>
            </a:r>
            <a:r>
              <a:rPr lang="cs-CZ" dirty="0" smtClean="0"/>
              <a:t>: žánrové, politické, </a:t>
            </a:r>
            <a:r>
              <a:rPr lang="cs-CZ" dirty="0" err="1" smtClean="0"/>
              <a:t>Voltairova</a:t>
            </a:r>
            <a:r>
              <a:rPr lang="cs-CZ" dirty="0" smtClean="0"/>
              <a:t> „školácká zábava“, vedlejší produkt jeho „vysoké“ tvorby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03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Candide</a:t>
            </a:r>
            <a:r>
              <a:rPr lang="cs-CZ" dirty="0" smtClean="0"/>
              <a:t> - hra s dobovými žánry románu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Filozofický román </a:t>
            </a:r>
            <a:r>
              <a:rPr lang="cs-CZ" dirty="0" smtClean="0"/>
              <a:t>– zásady racionalismu, dystopický alegorický obsah s dobrodružným dějem (kvůli cenzuře)</a:t>
            </a:r>
          </a:p>
          <a:p>
            <a:r>
              <a:rPr lang="cs-CZ" dirty="0" smtClean="0"/>
              <a:t>Problém „optimismu“ (Leibniz, filozof </a:t>
            </a:r>
            <a:r>
              <a:rPr lang="cs-CZ" dirty="0" err="1" smtClean="0"/>
              <a:t>Panglos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Dobrodružný román </a:t>
            </a:r>
            <a:r>
              <a:rPr lang="cs-CZ" dirty="0" smtClean="0"/>
              <a:t>– únosy, ztroskotání, uvěznění, útěky pirátství, nečekaná setkání, postavy umírají a znovu ožívají</a:t>
            </a:r>
          </a:p>
          <a:p>
            <a:r>
              <a:rPr lang="cs-CZ" b="1" dirty="0" err="1" smtClean="0"/>
              <a:t>Pikaresní</a:t>
            </a:r>
            <a:r>
              <a:rPr lang="cs-CZ" b="1" dirty="0" smtClean="0"/>
              <a:t> román </a:t>
            </a:r>
            <a:r>
              <a:rPr lang="cs-CZ" dirty="0" smtClean="0"/>
              <a:t>- </a:t>
            </a:r>
            <a:r>
              <a:rPr lang="cs-CZ" i="1" dirty="0" err="1" smtClean="0"/>
              <a:t>pícaro</a:t>
            </a:r>
            <a:r>
              <a:rPr lang="cs-CZ" dirty="0" smtClean="0"/>
              <a:t> (špan.) – šibal, taškář, tulák, mazaný darebák) – řazení epizod za sebou, toulání světem; </a:t>
            </a:r>
          </a:p>
          <a:p>
            <a:r>
              <a:rPr lang="cs-CZ" b="1" dirty="0" smtClean="0"/>
              <a:t>Román výchovy, výchovný román </a:t>
            </a:r>
            <a:r>
              <a:rPr lang="cs-CZ" dirty="0" smtClean="0"/>
              <a:t>– ideál dokonalého člověka</a:t>
            </a:r>
          </a:p>
          <a:p>
            <a:r>
              <a:rPr lang="cs-CZ" b="1" dirty="0" smtClean="0"/>
              <a:t>Sentimentální román </a:t>
            </a:r>
            <a:r>
              <a:rPr lang="cs-CZ" dirty="0" smtClean="0"/>
              <a:t>– (preromantismus), věrná láska dvou mladých lidí, závěr: šťastné shledání x V. satira na patos a heroismus citů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71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Candide</a:t>
            </a:r>
            <a:r>
              <a:rPr lang="cs-CZ" dirty="0" smtClean="0"/>
              <a:t> neboli optimismus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Candide</a:t>
            </a:r>
            <a:r>
              <a:rPr lang="cs-CZ" dirty="0" smtClean="0"/>
              <a:t> – prosťáček, naivní nevinný člověk;</a:t>
            </a:r>
          </a:p>
          <a:p>
            <a:r>
              <a:rPr lang="cs-CZ" b="1" dirty="0" smtClean="0"/>
              <a:t>Starý zákon </a:t>
            </a:r>
            <a:r>
              <a:rPr lang="cs-CZ" dirty="0" smtClean="0"/>
              <a:t>– „vykopnutí“ </a:t>
            </a:r>
            <a:r>
              <a:rPr lang="cs-CZ" dirty="0" err="1" smtClean="0"/>
              <a:t>Candida</a:t>
            </a:r>
            <a:r>
              <a:rPr lang="cs-CZ" dirty="0" smtClean="0"/>
              <a:t> do světa, putuje světem a zažívá dobrodružství, nakonec shledání s Kunhutou (přičemž postava Kunhuty se v průběhu románu výrazně  promění)</a:t>
            </a:r>
          </a:p>
          <a:p>
            <a:r>
              <a:rPr lang="cs-CZ" dirty="0" smtClean="0"/>
              <a:t>Vše je tu obráceno </a:t>
            </a:r>
            <a:r>
              <a:rPr lang="cs-CZ" b="1" dirty="0" smtClean="0"/>
              <a:t>naruby</a:t>
            </a:r>
          </a:p>
          <a:p>
            <a:r>
              <a:rPr lang="cs-CZ" b="1" dirty="0" smtClean="0"/>
              <a:t>Jarmareční písně </a:t>
            </a:r>
            <a:r>
              <a:rPr lang="cs-CZ" dirty="0" smtClean="0"/>
              <a:t>– aluze na jarmareční literaturu, pro lid. vrstvy, na jarmarcích (vraždy, znásilnění, loupeže, incest, sexualita apod.); </a:t>
            </a:r>
            <a:r>
              <a:rPr lang="cs-CZ" dirty="0" err="1" smtClean="0"/>
              <a:t>Candide</a:t>
            </a:r>
            <a:r>
              <a:rPr lang="cs-CZ" dirty="0" smtClean="0"/>
              <a:t> a další postavy několikrát zemřou a znova vstanou z mrtvých, živé a zdravé</a:t>
            </a:r>
          </a:p>
          <a:p>
            <a:r>
              <a:rPr lang="cs-CZ" dirty="0" smtClean="0"/>
              <a:t>Motiv zla – vraždění, války, přírodní katastrofy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60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5" y="557561"/>
            <a:ext cx="4895385" cy="58543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9382" y="2743199"/>
            <a:ext cx="3727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Jedna z dobových ilustrací </a:t>
            </a:r>
            <a:r>
              <a:rPr lang="cs-CZ" dirty="0" err="1" smtClean="0"/>
              <a:t>Candida</a:t>
            </a:r>
            <a:r>
              <a:rPr lang="cs-CZ" dirty="0" smtClean="0"/>
              <a:t>, </a:t>
            </a:r>
          </a:p>
          <a:p>
            <a:r>
              <a:rPr lang="cs-CZ" dirty="0" smtClean="0"/>
              <a:t>která ukazuje na ovlivnění jarmareční </a:t>
            </a:r>
          </a:p>
          <a:p>
            <a:r>
              <a:rPr lang="cs-CZ" dirty="0" smtClean="0"/>
              <a:t>a pokleslou produkcí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08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0" b="5051"/>
          <a:stretch/>
        </p:blipFill>
        <p:spPr>
          <a:xfrm>
            <a:off x="992300" y="4156362"/>
            <a:ext cx="4637871" cy="19119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"/>
          <a:stretch/>
        </p:blipFill>
        <p:spPr>
          <a:xfrm>
            <a:off x="6068679" y="0"/>
            <a:ext cx="5263952" cy="65116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47280" y="960293"/>
            <a:ext cx="4441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Ukázka z 1. kap.: vyhození </a:t>
            </a:r>
            <a:r>
              <a:rPr lang="cs-CZ" dirty="0" err="1"/>
              <a:t>Candida</a:t>
            </a:r>
            <a:r>
              <a:rPr lang="cs-CZ" dirty="0"/>
              <a:t> ze zámku, </a:t>
            </a:r>
            <a:endParaRPr lang="cs-CZ" dirty="0" smtClean="0"/>
          </a:p>
          <a:p>
            <a:r>
              <a:rPr lang="cs-CZ" dirty="0" smtClean="0"/>
              <a:t>či </a:t>
            </a:r>
            <a:r>
              <a:rPr lang="cs-CZ" dirty="0"/>
              <a:t>ještě lépe z vestfálské „zahrady minulosti“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/>
              <a:t>viz </a:t>
            </a:r>
            <a:r>
              <a:rPr lang="cs-CZ" smtClean="0"/>
              <a:t>níže), </a:t>
            </a:r>
            <a:r>
              <a:rPr lang="cs-CZ" dirty="0"/>
              <a:t>která je alegorií </a:t>
            </a:r>
            <a:endParaRPr lang="cs-CZ" dirty="0" smtClean="0"/>
          </a:p>
          <a:p>
            <a:r>
              <a:rPr lang="cs-CZ" dirty="0" smtClean="0"/>
              <a:t>starozákonní </a:t>
            </a:r>
            <a:r>
              <a:rPr lang="cs-CZ" dirty="0"/>
              <a:t>rajské zahrady</a:t>
            </a:r>
          </a:p>
        </p:txBody>
      </p:sp>
    </p:spTree>
    <p:extLst>
      <p:ext uri="{BB962C8B-B14F-4D97-AF65-F5344CB8AC3E}">
        <p14:creationId xmlns:p14="http://schemas.microsoft.com/office/powerpoint/2010/main" val="280148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Téma </a:t>
            </a:r>
            <a:r>
              <a:rPr lang="cs-CZ" dirty="0" smtClean="0">
                <a:solidFill>
                  <a:srgbClr val="FF0000"/>
                </a:solidFill>
              </a:rPr>
              <a:t>zahrady</a:t>
            </a:r>
            <a:r>
              <a:rPr lang="cs-CZ" dirty="0" smtClean="0"/>
              <a:t> lze interpretovat ve vztahu k:</a:t>
            </a:r>
            <a:endParaRPr lang="cs-CZ" dirty="0"/>
          </a:p>
          <a:p>
            <a:r>
              <a:rPr lang="cs-CZ" dirty="0"/>
              <a:t>A) </a:t>
            </a:r>
            <a:r>
              <a:rPr lang="cs-CZ" dirty="0" smtClean="0"/>
              <a:t>minulosti </a:t>
            </a:r>
            <a:r>
              <a:rPr lang="cs-CZ" dirty="0"/>
              <a:t>– vestfálská zahrada, na baronově panství, vyhození </a:t>
            </a:r>
            <a:r>
              <a:rPr lang="cs-CZ" dirty="0" smtClean="0"/>
              <a:t>ze starozákonního ráje</a:t>
            </a:r>
            <a:endParaRPr lang="cs-CZ" dirty="0"/>
          </a:p>
          <a:p>
            <a:r>
              <a:rPr lang="cs-CZ" dirty="0" smtClean="0"/>
              <a:t>B) budoucnosti - Eldorádo – zahrada budoucnosti, hledání bájného Eldoráda jako pravlasti Inků a jako místa blahobytu a hojnosti bylo předmětem zájmu mnoha dobrodruhů v 16.-18. stol.</a:t>
            </a:r>
          </a:p>
          <a:p>
            <a:r>
              <a:rPr lang="cs-CZ" dirty="0" smtClean="0"/>
              <a:t>C) současnost – obraz „zahrady u Cařihradu“, zahrada přítomnosti, reálná, produktivní, odvrací od nás 3 </a:t>
            </a:r>
            <a:r>
              <a:rPr lang="cs-CZ" u="sng" dirty="0" smtClean="0"/>
              <a:t>velká zla</a:t>
            </a:r>
            <a:r>
              <a:rPr lang="cs-CZ" dirty="0" smtClean="0"/>
              <a:t>: </a:t>
            </a:r>
            <a:r>
              <a:rPr lang="cs-CZ" b="1" dirty="0" smtClean="0"/>
              <a:t>nudu</a:t>
            </a:r>
            <a:r>
              <a:rPr lang="cs-CZ" dirty="0" smtClean="0"/>
              <a:t>, </a:t>
            </a:r>
            <a:r>
              <a:rPr lang="cs-CZ" b="1" dirty="0" smtClean="0"/>
              <a:t>neřest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b="1" dirty="0" smtClean="0"/>
              <a:t>nouzi</a:t>
            </a:r>
          </a:p>
          <a:p>
            <a:r>
              <a:rPr lang="cs-CZ" dirty="0" smtClean="0"/>
              <a:t>Toto jsou základní principy </a:t>
            </a:r>
            <a:r>
              <a:rPr lang="cs-CZ" b="1" dirty="0" smtClean="0"/>
              <a:t>filozofie osvícenství.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9562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3" t="23231" r="2543" b="7475"/>
          <a:stretch/>
        </p:blipFill>
        <p:spPr>
          <a:xfrm>
            <a:off x="2722029" y="443344"/>
            <a:ext cx="8715287" cy="47521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8655" y="2396836"/>
            <a:ext cx="212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Voltaire</a:t>
            </a:r>
            <a:r>
              <a:rPr lang="cs-CZ" dirty="0" smtClean="0"/>
              <a:t>: </a:t>
            </a:r>
            <a:r>
              <a:rPr lang="cs-CZ" dirty="0" err="1" smtClean="0"/>
              <a:t>Candide</a:t>
            </a:r>
            <a:r>
              <a:rPr lang="cs-CZ" dirty="0" smtClean="0"/>
              <a:t>, </a:t>
            </a:r>
          </a:p>
          <a:p>
            <a:r>
              <a:rPr lang="cs-CZ" smtClean="0"/>
              <a:t>poslední 30. kapitola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731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571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François-Marie Arouet Voltaire 1694 Paříž-1778 Paříž)</vt:lpstr>
      <vt:lpstr>Dílo</vt:lpstr>
      <vt:lpstr>Žánrové otázky</vt:lpstr>
      <vt:lpstr>Candide - hra s dobovými žánry románu</vt:lpstr>
      <vt:lpstr>Candide neboli optimismus</vt:lpstr>
      <vt:lpstr>Prezentace aplikace PowerPoint</vt:lpstr>
      <vt:lpstr>Prezentace aplikace PowerPoint</vt:lpstr>
      <vt:lpstr>Zahrada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François-Marie Arouet Voltaire 1694 Paříž-1778 Paříž)</dc:title>
  <dc:creator>Lenovo</dc:creator>
  <cp:lastModifiedBy>Lenovo</cp:lastModifiedBy>
  <cp:revision>35</cp:revision>
  <dcterms:created xsi:type="dcterms:W3CDTF">2020-10-07T06:34:39Z</dcterms:created>
  <dcterms:modified xsi:type="dcterms:W3CDTF">2021-02-04T11:43:12Z</dcterms:modified>
</cp:coreProperties>
</file>