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4" r:id="rId5"/>
    <p:sldId id="262" r:id="rId6"/>
    <p:sldId id="265" r:id="rId7"/>
    <p:sldId id="259" r:id="rId8"/>
    <p:sldId id="260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08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40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11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72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5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69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26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36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35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4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16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923B9-2734-4C05-AE3C-E19872DA8142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40D00-7242-4E11-88D0-AD4E95B50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10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É</a:t>
            </a:r>
            <a:r>
              <a:rPr lang="cs-CZ" dirty="0" err="1" smtClean="0"/>
              <a:t>mile</a:t>
            </a:r>
            <a:r>
              <a:rPr lang="cs-CZ" dirty="0" smtClean="0"/>
              <a:t> </a:t>
            </a:r>
            <a:r>
              <a:rPr lang="cs-CZ" dirty="0" err="1" smtClean="0"/>
              <a:t>Zola</a:t>
            </a:r>
            <a:r>
              <a:rPr lang="cs-CZ" dirty="0" smtClean="0"/>
              <a:t> (1840, Paříž-1902, Paříž)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199" y="1690687"/>
            <a:ext cx="5479473" cy="448627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Nar. v</a:t>
            </a:r>
            <a:r>
              <a:rPr lang="cs-CZ" dirty="0"/>
              <a:t> rodině </a:t>
            </a:r>
            <a:r>
              <a:rPr lang="cs-CZ" dirty="0" err="1" smtClean="0"/>
              <a:t>ital</a:t>
            </a:r>
            <a:r>
              <a:rPr lang="cs-CZ" dirty="0" smtClean="0"/>
              <a:t>. inženýra (pracoval na kanálu </a:t>
            </a:r>
            <a:r>
              <a:rPr lang="cs-CZ" dirty="0"/>
              <a:t>v oblasti </a:t>
            </a:r>
            <a:r>
              <a:rPr lang="cs-CZ" dirty="0" err="1" smtClean="0"/>
              <a:t>Aix</a:t>
            </a:r>
            <a:r>
              <a:rPr lang="cs-CZ" dirty="0" smtClean="0"/>
              <a:t>-en-Provence)</a:t>
            </a:r>
          </a:p>
          <a:p>
            <a:pPr lvl="0"/>
            <a:r>
              <a:rPr lang="cs-CZ" dirty="0" smtClean="0"/>
              <a:t>Od dětství přátelství s P. </a:t>
            </a:r>
            <a:r>
              <a:rPr lang="cs-CZ" dirty="0" err="1" smtClean="0"/>
              <a:t>Cézannem</a:t>
            </a:r>
            <a:r>
              <a:rPr lang="cs-CZ" dirty="0" smtClean="0"/>
              <a:t> (rozchod </a:t>
            </a:r>
            <a:r>
              <a:rPr lang="cs-CZ" dirty="0"/>
              <a:t>kvůli jeho zobrazení v románu </a:t>
            </a:r>
            <a:r>
              <a:rPr lang="cs-CZ" i="1" dirty="0"/>
              <a:t>Mistrovské </a:t>
            </a:r>
            <a:r>
              <a:rPr lang="cs-CZ" i="1" dirty="0" smtClean="0"/>
              <a:t>dílo)</a:t>
            </a:r>
            <a:endParaRPr lang="cs-CZ" dirty="0" smtClean="0"/>
          </a:p>
          <a:p>
            <a:r>
              <a:rPr lang="cs-CZ" dirty="0" smtClean="0"/>
              <a:t>Zednář (30 let) </a:t>
            </a:r>
            <a:r>
              <a:rPr lang="cs-CZ" dirty="0"/>
              <a:t>→ několik </a:t>
            </a:r>
            <a:r>
              <a:rPr lang="cs-CZ" dirty="0" smtClean="0"/>
              <a:t>let i ve funkci </a:t>
            </a:r>
            <a:r>
              <a:rPr lang="cs-CZ" dirty="0"/>
              <a:t>velmistra (</a:t>
            </a:r>
            <a:r>
              <a:rPr lang="cs-CZ" dirty="0" smtClean="0"/>
              <a:t>členství </a:t>
            </a:r>
            <a:r>
              <a:rPr lang="cs-CZ" dirty="0"/>
              <a:t>v řádu </a:t>
            </a:r>
            <a:r>
              <a:rPr lang="cs-CZ" dirty="0" smtClean="0"/>
              <a:t>popíral)</a:t>
            </a:r>
          </a:p>
          <a:p>
            <a:pPr lvl="0"/>
            <a:r>
              <a:rPr lang="cs-CZ" dirty="0" smtClean="0"/>
              <a:t>Smrt snad nešťastná náhoda (otrava oxidem </a:t>
            </a:r>
            <a:r>
              <a:rPr lang="cs-CZ" dirty="0"/>
              <a:t>uhelnatým, ucpal se </a:t>
            </a:r>
            <a:r>
              <a:rPr lang="cs-CZ" dirty="0" smtClean="0"/>
              <a:t>komín; ucpán záměrně</a:t>
            </a:r>
          </a:p>
          <a:p>
            <a:pPr lvl="0"/>
            <a:r>
              <a:rPr lang="cs-CZ" dirty="0" smtClean="0"/>
              <a:t>Angažovanost v tzv. </a:t>
            </a:r>
            <a:r>
              <a:rPr lang="cs-CZ" dirty="0"/>
              <a:t>v tzv. </a:t>
            </a:r>
            <a:r>
              <a:rPr lang="cs-CZ" i="1" dirty="0"/>
              <a:t>Dreyfusově aféře</a:t>
            </a:r>
            <a:r>
              <a:rPr lang="cs-CZ" dirty="0"/>
              <a:t> </a:t>
            </a:r>
            <a:r>
              <a:rPr lang="cs-CZ" dirty="0" smtClean="0"/>
              <a:t>(polit. skandál s prvky antisemitismu, 1894-1898)</a:t>
            </a:r>
          </a:p>
          <a:p>
            <a:pPr lvl="0"/>
            <a:r>
              <a:rPr lang="cs-CZ" dirty="0" smtClean="0"/>
              <a:t>Z. otevřený dopis </a:t>
            </a:r>
            <a:r>
              <a:rPr lang="cs-CZ" dirty="0" err="1" smtClean="0"/>
              <a:t>franc</a:t>
            </a:r>
            <a:r>
              <a:rPr lang="cs-CZ" dirty="0" smtClean="0"/>
              <a:t>. prezidentovi: pamflet </a:t>
            </a:r>
            <a:r>
              <a:rPr lang="cs-CZ" i="1" dirty="0" smtClean="0"/>
              <a:t>Žaluji</a:t>
            </a:r>
            <a:r>
              <a:rPr lang="cs-CZ" dirty="0" smtClean="0"/>
              <a:t> (tiskem v novinách Úsvit)</a:t>
            </a:r>
          </a:p>
          <a:p>
            <a:pPr lvl="0"/>
            <a:r>
              <a:rPr lang="cs-CZ" dirty="0" smtClean="0"/>
              <a:t>Od vyd. </a:t>
            </a:r>
            <a:r>
              <a:rPr lang="cs-CZ" i="1" dirty="0" smtClean="0"/>
              <a:t>Zabijáka</a:t>
            </a:r>
            <a:r>
              <a:rPr lang="cs-CZ" dirty="0" smtClean="0"/>
              <a:t> se stal </a:t>
            </a:r>
            <a:r>
              <a:rPr lang="cs-CZ" dirty="0" err="1" smtClean="0"/>
              <a:t>fin</a:t>
            </a:r>
            <a:r>
              <a:rPr lang="cs-CZ" dirty="0" smtClean="0"/>
              <a:t>. nezávislým (um. setkání v luxusní vile </a:t>
            </a:r>
            <a:r>
              <a:rPr lang="cs-CZ" dirty="0"/>
              <a:t>v </a:t>
            </a:r>
            <a:r>
              <a:rPr lang="cs-CZ" dirty="0" smtClean="0"/>
              <a:t>Paříži, </a:t>
            </a:r>
            <a:r>
              <a:rPr lang="cs-CZ" dirty="0"/>
              <a:t>de </a:t>
            </a:r>
            <a:r>
              <a:rPr lang="cs-CZ" dirty="0" err="1"/>
              <a:t>Maupassant</a:t>
            </a:r>
            <a:r>
              <a:rPr lang="cs-CZ" dirty="0"/>
              <a:t>, </a:t>
            </a:r>
            <a:r>
              <a:rPr lang="cs-CZ" dirty="0" err="1"/>
              <a:t>Joris</a:t>
            </a:r>
            <a:r>
              <a:rPr lang="cs-CZ" dirty="0"/>
              <a:t> Karl </a:t>
            </a:r>
            <a:r>
              <a:rPr lang="cs-CZ" dirty="0" err="1" smtClean="0"/>
              <a:t>Huysmans</a:t>
            </a:r>
            <a:r>
              <a:rPr lang="cs-CZ" dirty="0" smtClean="0"/>
              <a:t> ad.)</a:t>
            </a:r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089" y="1587933"/>
            <a:ext cx="3706091" cy="4589030"/>
          </a:xfrm>
        </p:spPr>
      </p:pic>
    </p:spTree>
    <p:extLst>
      <p:ext uri="{BB962C8B-B14F-4D97-AF65-F5344CB8AC3E}">
        <p14:creationId xmlns:p14="http://schemas.microsoft.com/office/powerpoint/2010/main" val="50460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Dreyfusova aféra a tzv. hilsneriáda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cs-CZ" b="1" dirty="0"/>
              <a:t>Projevy antisemitismu </a:t>
            </a:r>
            <a:endParaRPr lang="cs-CZ" b="1" dirty="0" smtClean="0"/>
          </a:p>
          <a:p>
            <a:pPr marL="0" lvl="1" indent="0">
              <a:spcBef>
                <a:spcPts val="1000"/>
              </a:spcBef>
              <a:buNone/>
            </a:pPr>
            <a:r>
              <a:rPr lang="cs-CZ" b="1" dirty="0" smtClean="0"/>
              <a:t>na </a:t>
            </a:r>
            <a:r>
              <a:rPr lang="cs-CZ" b="1" dirty="0"/>
              <a:t>konci 19. století v Čechách a ve </a:t>
            </a:r>
            <a:r>
              <a:rPr lang="cs-CZ" b="1" dirty="0" smtClean="0"/>
              <a:t>Francii</a:t>
            </a:r>
            <a:endParaRPr lang="cs-CZ" dirty="0" smtClean="0"/>
          </a:p>
          <a:p>
            <a:r>
              <a:rPr lang="cs-CZ" b="1" dirty="0" smtClean="0"/>
              <a:t>Čechy</a:t>
            </a:r>
            <a:r>
              <a:rPr lang="cs-CZ" dirty="0" smtClean="0"/>
              <a:t>: Leopold </a:t>
            </a:r>
            <a:r>
              <a:rPr lang="cs-CZ" dirty="0" err="1" smtClean="0"/>
              <a:t>Hilsner</a:t>
            </a:r>
            <a:r>
              <a:rPr lang="cs-CZ" dirty="0" smtClean="0"/>
              <a:t> (žid. mladík </a:t>
            </a:r>
          </a:p>
          <a:p>
            <a:pPr marL="0" indent="0">
              <a:buNone/>
            </a:pPr>
            <a:r>
              <a:rPr lang="cs-CZ" dirty="0" smtClean="0"/>
              <a:t>obviněný z rituální vraždy </a:t>
            </a:r>
          </a:p>
          <a:p>
            <a:pPr marL="0" indent="0">
              <a:buNone/>
            </a:pPr>
            <a:r>
              <a:rPr lang="cs-CZ" dirty="0" smtClean="0"/>
              <a:t>Anežky Hrůzové), angažoval se TGM</a:t>
            </a:r>
          </a:p>
          <a:p>
            <a:r>
              <a:rPr lang="cs-CZ" b="1" dirty="0"/>
              <a:t>Francie</a:t>
            </a:r>
            <a:r>
              <a:rPr lang="cs-CZ" dirty="0" smtClean="0"/>
              <a:t>: Alfréd Dreyfus: žid. </a:t>
            </a:r>
          </a:p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ůstojník, obviněný ze zrady </a:t>
            </a:r>
          </a:p>
          <a:p>
            <a:pPr marL="0" indent="0">
              <a:buNone/>
            </a:pPr>
            <a:r>
              <a:rPr lang="cs-CZ" dirty="0" smtClean="0"/>
              <a:t>Angažoval se </a:t>
            </a:r>
            <a:r>
              <a:rPr lang="cs-CZ" dirty="0" err="1" smtClean="0"/>
              <a:t>Zola</a:t>
            </a:r>
            <a:r>
              <a:rPr lang="cs-CZ" dirty="0" smtClean="0"/>
              <a:t>, Marcel </a:t>
            </a:r>
            <a:r>
              <a:rPr lang="cs-CZ" dirty="0" err="1" smtClean="0"/>
              <a:t>Proust</a:t>
            </a:r>
            <a:r>
              <a:rPr lang="cs-CZ" dirty="0" smtClean="0"/>
              <a:t>, Anatole France</a:t>
            </a:r>
            <a:endParaRPr lang="cs-CZ" dirty="0"/>
          </a:p>
        </p:txBody>
      </p:sp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0810" y="1993561"/>
            <a:ext cx="5102990" cy="271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167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Hyppolite</a:t>
            </a:r>
            <a:r>
              <a:rPr lang="cs-CZ" dirty="0" smtClean="0"/>
              <a:t> </a:t>
            </a:r>
            <a:r>
              <a:rPr lang="cs-CZ" dirty="0" err="1" smtClean="0"/>
              <a:t>Taine</a:t>
            </a:r>
            <a:r>
              <a:rPr lang="cs-CZ" dirty="0"/>
              <a:t> </a:t>
            </a:r>
            <a:r>
              <a:rPr lang="cs-CZ" dirty="0" smtClean="0"/>
              <a:t>(1828-1893)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filozof</a:t>
            </a:r>
            <a:r>
              <a:rPr lang="cs-CZ" dirty="0"/>
              <a:t>, estetik, uměl. kritik, stoupenec </a:t>
            </a:r>
            <a:r>
              <a:rPr lang="cs-CZ" dirty="0" smtClean="0"/>
              <a:t>pozitivismu, sociolog</a:t>
            </a:r>
            <a:endParaRPr lang="cs-CZ" dirty="0"/>
          </a:p>
          <a:p>
            <a:pPr lvl="0"/>
            <a:r>
              <a:rPr lang="cs-CZ" dirty="0" smtClean="0"/>
              <a:t>um. dílo je produkt </a:t>
            </a:r>
            <a:r>
              <a:rPr lang="cs-CZ" b="1" dirty="0" smtClean="0"/>
              <a:t>prostředí </a:t>
            </a:r>
            <a:r>
              <a:rPr lang="cs-CZ" dirty="0" smtClean="0"/>
              <a:t>(spol. okolnosti), </a:t>
            </a:r>
            <a:r>
              <a:rPr lang="cs-CZ" b="1" dirty="0" smtClean="0"/>
              <a:t>rasy</a:t>
            </a:r>
            <a:r>
              <a:rPr lang="cs-CZ" dirty="0" smtClean="0"/>
              <a:t> (dědičnosti, rodiny) a </a:t>
            </a:r>
            <a:r>
              <a:rPr lang="cs-CZ" b="1" dirty="0" smtClean="0"/>
              <a:t>doby</a:t>
            </a:r>
          </a:p>
          <a:p>
            <a:pPr lvl="0"/>
            <a:r>
              <a:rPr lang="cs-CZ" dirty="0" smtClean="0"/>
              <a:t>jedinec </a:t>
            </a:r>
            <a:r>
              <a:rPr lang="cs-CZ" dirty="0"/>
              <a:t>je </a:t>
            </a:r>
            <a:r>
              <a:rPr lang="cs-CZ" b="1" dirty="0"/>
              <a:t>ovládán</a:t>
            </a:r>
            <a:r>
              <a:rPr lang="cs-CZ" dirty="0"/>
              <a:t> (</a:t>
            </a:r>
            <a:r>
              <a:rPr lang="cs-CZ" b="1" dirty="0" smtClean="0"/>
              <a:t>determinován</a:t>
            </a:r>
            <a:r>
              <a:rPr lang="cs-CZ" dirty="0" smtClean="0"/>
              <a:t>) těmito třemi složkami</a:t>
            </a:r>
          </a:p>
          <a:p>
            <a:pPr lvl="0"/>
            <a:r>
              <a:rPr lang="cs-CZ" dirty="0" smtClean="0"/>
              <a:t>člověk </a:t>
            </a:r>
            <a:r>
              <a:rPr lang="cs-CZ" dirty="0"/>
              <a:t>je výslednicí minulosti, svých biologických pudů a vnějších spol. vlivů → </a:t>
            </a:r>
            <a:r>
              <a:rPr lang="cs-CZ" u="sng" dirty="0"/>
              <a:t>absolutní determinismus</a:t>
            </a:r>
            <a:endParaRPr lang="cs-CZ" dirty="0"/>
          </a:p>
          <a:p>
            <a:pPr lvl="0"/>
            <a:r>
              <a:rPr lang="cs-CZ" dirty="0" err="1"/>
              <a:t>Taine</a:t>
            </a:r>
            <a:r>
              <a:rPr lang="cs-CZ" dirty="0"/>
              <a:t> </a:t>
            </a:r>
            <a:r>
              <a:rPr lang="cs-CZ" dirty="0" smtClean="0"/>
              <a:t>chápal literaturu jako</a:t>
            </a:r>
            <a:r>
              <a:rPr lang="cs-CZ" i="1" dirty="0" smtClean="0"/>
              <a:t> </a:t>
            </a:r>
            <a:r>
              <a:rPr lang="cs-CZ" i="1" dirty="0"/>
              <a:t>„soubor dokumentů ke kolektivní i individuální psychologii jednoho plemene</a:t>
            </a:r>
            <a:r>
              <a:rPr lang="cs-CZ" dirty="0" smtClean="0"/>
              <a:t>“ → zakladatel </a:t>
            </a:r>
            <a:r>
              <a:rPr lang="cs-CZ" u="sng" dirty="0" smtClean="0"/>
              <a:t>sociologie </a:t>
            </a:r>
            <a:r>
              <a:rPr lang="cs-CZ" u="sng" dirty="0"/>
              <a:t>literatury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483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Naturalismus: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 smtClean="0"/>
              <a:t>Absolutní determinismus</a:t>
            </a:r>
            <a:r>
              <a:rPr lang="cs-CZ" dirty="0" smtClean="0"/>
              <a:t>: nevyhnutelnost a osudovost lidského života (</a:t>
            </a:r>
            <a:r>
              <a:rPr lang="cs-CZ" dirty="0" err="1" smtClean="0"/>
              <a:t>Hyppolite</a:t>
            </a:r>
            <a:r>
              <a:rPr lang="cs-CZ" dirty="0" smtClean="0"/>
              <a:t> </a:t>
            </a:r>
            <a:r>
              <a:rPr lang="cs-CZ" dirty="0" err="1" smtClean="0"/>
              <a:t>Taine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b="1" dirty="0" smtClean="0"/>
              <a:t>Temperament a pudy</a:t>
            </a:r>
            <a:r>
              <a:rPr lang="cs-CZ" dirty="0" smtClean="0"/>
              <a:t>: nadsazování pudů, </a:t>
            </a:r>
            <a:r>
              <a:rPr lang="cs-CZ" dirty="0" err="1" smtClean="0"/>
              <a:t>biol</a:t>
            </a:r>
            <a:r>
              <a:rPr lang="cs-CZ" dirty="0" smtClean="0"/>
              <a:t>. instinktů, vše, co </a:t>
            </a:r>
            <a:r>
              <a:rPr lang="cs-CZ" dirty="0"/>
              <a:t>má člověk společné se zvířetem </a:t>
            </a:r>
            <a:r>
              <a:rPr lang="cs-CZ" dirty="0" smtClean="0"/>
              <a:t>(</a:t>
            </a:r>
            <a:r>
              <a:rPr lang="cs-CZ" dirty="0" err="1" smtClean="0"/>
              <a:t>Zola</a:t>
            </a:r>
            <a:r>
              <a:rPr lang="cs-CZ" dirty="0" smtClean="0"/>
              <a:t> často připodobňuje chování lidí a zvířat; např. přirovnává </a:t>
            </a:r>
            <a:r>
              <a:rPr lang="cs-CZ" dirty="0"/>
              <a:t>prostitutky na ulici ke zvířatům v </a:t>
            </a:r>
            <a:r>
              <a:rPr lang="cs-CZ" dirty="0" smtClean="0"/>
              <a:t>kleci) </a:t>
            </a:r>
            <a:endParaRPr lang="cs-CZ" dirty="0"/>
          </a:p>
          <a:p>
            <a:pPr lvl="0"/>
            <a:r>
              <a:rPr lang="cs-CZ" b="1" dirty="0" smtClean="0"/>
              <a:t>Monumentalizace postav</a:t>
            </a:r>
            <a:r>
              <a:rPr lang="cs-CZ" dirty="0" smtClean="0"/>
              <a:t>: </a:t>
            </a:r>
            <a:r>
              <a:rPr lang="cs-CZ" dirty="0" err="1" smtClean="0"/>
              <a:t>natur</a:t>
            </a:r>
            <a:r>
              <a:rPr lang="cs-CZ" dirty="0" smtClean="0"/>
              <a:t>. monumentalizuje postavy </a:t>
            </a:r>
            <a:r>
              <a:rPr lang="cs-CZ" dirty="0"/>
              <a:t>z okraje společnosti </a:t>
            </a:r>
            <a:r>
              <a:rPr lang="cs-CZ" dirty="0" smtClean="0"/>
              <a:t>a</a:t>
            </a:r>
            <a:r>
              <a:rPr lang="cs-CZ" dirty="0"/>
              <a:t> nižších soc. </a:t>
            </a:r>
            <a:r>
              <a:rPr lang="cs-CZ" dirty="0" smtClean="0"/>
              <a:t>vrstev (nevěstky, alkoholici, obyčejní dělníci, vrazi).</a:t>
            </a:r>
          </a:p>
          <a:p>
            <a:pPr lvl="0"/>
            <a:r>
              <a:rPr lang="cs-CZ" b="1" dirty="0"/>
              <a:t>hyperbolizací </a:t>
            </a:r>
            <a:r>
              <a:rPr lang="cs-CZ" b="1" dirty="0" smtClean="0"/>
              <a:t>a antropomorfizace</a:t>
            </a:r>
            <a:r>
              <a:rPr lang="cs-CZ" dirty="0" smtClean="0"/>
              <a:t>: strojů a věcí: strojů, všech </a:t>
            </a:r>
            <a:r>
              <a:rPr lang="cs-CZ" dirty="0"/>
              <a:t>umělých organizmů, </a:t>
            </a:r>
            <a:r>
              <a:rPr lang="cs-CZ" dirty="0" smtClean="0"/>
              <a:t>město, měst. čtvrti, </a:t>
            </a:r>
            <a:r>
              <a:rPr lang="cs-CZ" dirty="0"/>
              <a:t>jeho </a:t>
            </a:r>
            <a:r>
              <a:rPr lang="cs-CZ" dirty="0" smtClean="0"/>
              <a:t>ulice; </a:t>
            </a:r>
            <a:r>
              <a:rPr lang="cs-CZ" u="sng" dirty="0" smtClean="0"/>
              <a:t>polidštění věcí</a:t>
            </a:r>
            <a:r>
              <a:rPr lang="cs-CZ" dirty="0" smtClean="0"/>
              <a:t>: </a:t>
            </a:r>
            <a:r>
              <a:rPr lang="cs-CZ" dirty="0"/>
              <a:t>chudá zákoutí </a:t>
            </a:r>
            <a:r>
              <a:rPr lang="cs-CZ" dirty="0" smtClean="0"/>
              <a:t>plná </a:t>
            </a:r>
            <a:r>
              <a:rPr lang="cs-CZ" dirty="0"/>
              <a:t>bídy a špíny </a:t>
            </a:r>
            <a:r>
              <a:rPr lang="cs-CZ" dirty="0" smtClean="0"/>
              <a:t>- jako pohlcující ústa, </a:t>
            </a:r>
            <a:r>
              <a:rPr lang="cs-CZ" dirty="0" err="1" smtClean="0"/>
              <a:t>destil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řístroj;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48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Naturalismus: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 smtClean="0"/>
              <a:t>Pasivní postavy</a:t>
            </a:r>
            <a:r>
              <a:rPr lang="cs-CZ" dirty="0" smtClean="0"/>
              <a:t>: naturalismus </a:t>
            </a:r>
            <a:r>
              <a:rPr lang="cs-CZ" dirty="0"/>
              <a:t>uvedl do románu typ </a:t>
            </a:r>
            <a:r>
              <a:rPr lang="cs-CZ" u="sng" dirty="0"/>
              <a:t>pasivních postav</a:t>
            </a:r>
            <a:r>
              <a:rPr lang="cs-CZ" dirty="0"/>
              <a:t> vydaných napospas svému biologickému a spol. předurčení</a:t>
            </a:r>
          </a:p>
          <a:p>
            <a:pPr lvl="0"/>
            <a:r>
              <a:rPr lang="cs-CZ" b="1" dirty="0" smtClean="0"/>
              <a:t>Absence vůle</a:t>
            </a:r>
            <a:r>
              <a:rPr lang="cs-CZ" dirty="0" smtClean="0"/>
              <a:t>: postavy </a:t>
            </a:r>
            <a:r>
              <a:rPr lang="cs-CZ" dirty="0"/>
              <a:t>se dostávají na scestí, když nejsou schopny vzdorovat </a:t>
            </a:r>
            <a:r>
              <a:rPr lang="cs-CZ" i="1" u="sng" dirty="0"/>
              <a:t>síle </a:t>
            </a:r>
            <a:r>
              <a:rPr lang="cs-CZ" i="1" u="sng" dirty="0" smtClean="0"/>
              <a:t>zvyku</a:t>
            </a:r>
            <a:r>
              <a:rPr lang="cs-CZ" dirty="0"/>
              <a:t> </a:t>
            </a:r>
            <a:r>
              <a:rPr lang="cs-CZ" dirty="0" smtClean="0"/>
              <a:t>(svým </a:t>
            </a:r>
            <a:r>
              <a:rPr lang="cs-CZ" dirty="0"/>
              <a:t>špatným návykům a lenosti, pasivitě </a:t>
            </a:r>
            <a:r>
              <a:rPr lang="cs-CZ" dirty="0" smtClean="0"/>
              <a:t>pak podléhají)</a:t>
            </a:r>
            <a:endParaRPr lang="cs-CZ" dirty="0"/>
          </a:p>
          <a:p>
            <a:pPr lvl="0"/>
            <a:r>
              <a:rPr lang="cs-CZ" b="1" dirty="0" smtClean="0"/>
              <a:t>nepatetický</a:t>
            </a:r>
            <a:r>
              <a:rPr lang="cs-CZ" dirty="0" smtClean="0"/>
              <a:t> </a:t>
            </a:r>
            <a:r>
              <a:rPr lang="cs-CZ" dirty="0"/>
              <a:t>jazyk a </a:t>
            </a:r>
            <a:r>
              <a:rPr lang="cs-CZ" dirty="0" smtClean="0"/>
              <a:t>styl: využívání věd</a:t>
            </a:r>
            <a:r>
              <a:rPr lang="cs-CZ" dirty="0"/>
              <a:t>. postupů </a:t>
            </a:r>
            <a:r>
              <a:rPr lang="cs-CZ" dirty="0" smtClean="0"/>
              <a:t>(</a:t>
            </a:r>
            <a:r>
              <a:rPr lang="cs-CZ" dirty="0" err="1" smtClean="0"/>
              <a:t>odb</a:t>
            </a:r>
            <a:r>
              <a:rPr lang="cs-CZ" dirty="0" smtClean="0"/>
              <a:t>. styl </a:t>
            </a:r>
            <a:r>
              <a:rPr lang="cs-CZ" dirty="0"/>
              <a:t>– popis a </a:t>
            </a:r>
            <a:r>
              <a:rPr lang="cs-CZ" dirty="0" smtClean="0"/>
              <a:t>faktografie): nadprodukce, </a:t>
            </a:r>
            <a:r>
              <a:rPr lang="cs-CZ" u="sng" dirty="0" smtClean="0"/>
              <a:t>zbytnění</a:t>
            </a:r>
            <a:r>
              <a:rPr lang="cs-CZ" dirty="0" smtClean="0"/>
              <a:t> popisné složky</a:t>
            </a:r>
          </a:p>
          <a:p>
            <a:pPr lvl="0"/>
            <a:r>
              <a:rPr lang="cs-CZ" b="1" dirty="0" smtClean="0"/>
              <a:t>nový patos </a:t>
            </a:r>
            <a:r>
              <a:rPr lang="cs-CZ" dirty="0" smtClean="0"/>
              <a:t>– až romanticky extatický a blízký symbolismu (Matka Země, Démon alkohol, destilační přístroj apod.)</a:t>
            </a:r>
            <a:endParaRPr lang="cs-CZ" dirty="0"/>
          </a:p>
          <a:p>
            <a:pPr lvl="0"/>
            <a:r>
              <a:rPr lang="cs-CZ" b="1" dirty="0" smtClean="0"/>
              <a:t>Poznávací funkce literatury</a:t>
            </a:r>
            <a:r>
              <a:rPr lang="cs-CZ" dirty="0" smtClean="0"/>
              <a:t>: spisovatel </a:t>
            </a:r>
            <a:r>
              <a:rPr lang="cs-CZ" dirty="0"/>
              <a:t>má dokonale poznat prostředí, o kterém </a:t>
            </a:r>
            <a:r>
              <a:rPr lang="cs-CZ" dirty="0" smtClean="0"/>
              <a:t>píše.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96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Realismus a naturalismus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Podobnost</a:t>
            </a:r>
            <a:r>
              <a:rPr lang="cs-CZ" dirty="0" smtClean="0"/>
              <a:t>: konkrétní prostředí: </a:t>
            </a:r>
            <a:r>
              <a:rPr lang="cs-CZ" dirty="0" err="1" smtClean="0"/>
              <a:t>natur</a:t>
            </a:r>
            <a:r>
              <a:rPr lang="cs-CZ" dirty="0" smtClean="0"/>
              <a:t>. i </a:t>
            </a:r>
            <a:r>
              <a:rPr lang="cs-CZ" dirty="0" err="1" smtClean="0"/>
              <a:t>real</a:t>
            </a:r>
            <a:r>
              <a:rPr lang="cs-CZ" dirty="0" smtClean="0"/>
              <a:t>. konkrétní, co nejvíce autentické soc. prostředí.</a:t>
            </a:r>
            <a:endParaRPr lang="cs-CZ" dirty="0"/>
          </a:p>
          <a:p>
            <a:pPr lvl="0"/>
            <a:r>
              <a:rPr lang="cs-CZ" b="1" u="sng" dirty="0" smtClean="0"/>
              <a:t>Rozdíly</a:t>
            </a:r>
            <a:r>
              <a:rPr lang="cs-CZ" dirty="0" smtClean="0"/>
              <a:t>: </a:t>
            </a:r>
          </a:p>
          <a:p>
            <a:pPr lvl="0"/>
            <a:r>
              <a:rPr lang="cs-CZ" b="1" dirty="0" smtClean="0"/>
              <a:t>orientace </a:t>
            </a:r>
            <a:r>
              <a:rPr lang="cs-CZ" b="1" dirty="0"/>
              <a:t>na periferii </a:t>
            </a:r>
            <a:r>
              <a:rPr lang="cs-CZ" dirty="0"/>
              <a:t>− </a:t>
            </a:r>
            <a:r>
              <a:rPr lang="cs-CZ" dirty="0" err="1" smtClean="0"/>
              <a:t>real</a:t>
            </a:r>
            <a:r>
              <a:rPr lang="cs-CZ" dirty="0" smtClean="0"/>
              <a:t>. respekt k současnému stavu x </a:t>
            </a:r>
            <a:r>
              <a:rPr lang="cs-CZ" dirty="0" err="1" smtClean="0"/>
              <a:t>natur</a:t>
            </a:r>
            <a:r>
              <a:rPr lang="cs-CZ" dirty="0" smtClean="0"/>
              <a:t>. vylučované oblasti a témata: měst. </a:t>
            </a:r>
            <a:r>
              <a:rPr lang="cs-CZ" dirty="0"/>
              <a:t>p</a:t>
            </a:r>
            <a:r>
              <a:rPr lang="cs-CZ" dirty="0" smtClean="0"/>
              <a:t>eriferie, hospody, špinavé ulice, nevěstince, dělnické kolonie apod. </a:t>
            </a:r>
            <a:endParaRPr lang="cs-CZ" dirty="0"/>
          </a:p>
          <a:p>
            <a:pPr lvl="0"/>
            <a:r>
              <a:rPr lang="cs-CZ" b="1" dirty="0" err="1"/>
              <a:t>šokantnost</a:t>
            </a:r>
            <a:r>
              <a:rPr lang="cs-CZ" dirty="0"/>
              <a:t> − </a:t>
            </a:r>
            <a:r>
              <a:rPr lang="cs-CZ" dirty="0" err="1" smtClean="0"/>
              <a:t>real</a:t>
            </a:r>
            <a:r>
              <a:rPr lang="cs-CZ" dirty="0" smtClean="0"/>
              <a:t>. dokonalá iluze skutečnosti x </a:t>
            </a:r>
            <a:r>
              <a:rPr lang="cs-CZ" dirty="0" err="1" smtClean="0"/>
              <a:t>natur</a:t>
            </a:r>
            <a:r>
              <a:rPr lang="cs-CZ" dirty="0" smtClean="0"/>
              <a:t>. </a:t>
            </a:r>
            <a:r>
              <a:rPr lang="cs-CZ" dirty="0"/>
              <a:t>c</a:t>
            </a:r>
            <a:r>
              <a:rPr lang="cs-CZ" dirty="0" smtClean="0"/>
              <a:t>hce čtenářem otřást (témata a náměty i způsob jejich zpracování)</a:t>
            </a:r>
            <a:endParaRPr lang="cs-CZ" dirty="0"/>
          </a:p>
          <a:p>
            <a:pPr lvl="0"/>
            <a:r>
              <a:rPr lang="cs-CZ" b="1" dirty="0" smtClean="0"/>
              <a:t>Soc. příslušnost </a:t>
            </a:r>
            <a:r>
              <a:rPr lang="cs-CZ" dirty="0"/>
              <a:t>− </a:t>
            </a:r>
            <a:r>
              <a:rPr lang="cs-CZ" dirty="0" err="1" smtClean="0"/>
              <a:t>real</a:t>
            </a:r>
            <a:r>
              <a:rPr lang="cs-CZ" dirty="0" smtClean="0"/>
              <a:t>. hrdinové jako individuality x </a:t>
            </a:r>
            <a:r>
              <a:rPr lang="cs-CZ" dirty="0" err="1" smtClean="0"/>
              <a:t>natur</a:t>
            </a:r>
            <a:r>
              <a:rPr lang="cs-CZ" dirty="0" smtClean="0"/>
              <a:t>. hrdinové jako produkty soc. prostředím nositelé chování spol. vrstev a tříd.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08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Zola</a:t>
            </a:r>
            <a:r>
              <a:rPr lang="cs-CZ" dirty="0" smtClean="0"/>
              <a:t>: dílo, cyklus </a:t>
            </a:r>
            <a:r>
              <a:rPr lang="cs-CZ" dirty="0" err="1" smtClean="0"/>
              <a:t>Rougon-Macquartů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Vliv Balzaka</a:t>
            </a:r>
          </a:p>
          <a:p>
            <a:r>
              <a:rPr lang="cs-CZ" dirty="0" smtClean="0"/>
              <a:t>rozhodl s pokračovat v jeho velkém projektu Lidské komedie svým rozsáhlým cyklem </a:t>
            </a:r>
            <a:r>
              <a:rPr lang="cs-CZ" b="1" dirty="0" err="1"/>
              <a:t>Rougon-Macquartů</a:t>
            </a:r>
            <a:r>
              <a:rPr lang="cs-CZ" b="1" dirty="0"/>
              <a:t> </a:t>
            </a:r>
            <a:r>
              <a:rPr lang="cs-CZ" dirty="0"/>
              <a:t>– celkem vyšlo 20 románů, od 1871 do </a:t>
            </a:r>
            <a:r>
              <a:rPr lang="cs-CZ" dirty="0" smtClean="0"/>
              <a:t>1893</a:t>
            </a:r>
          </a:p>
          <a:p>
            <a:pPr lvl="0"/>
            <a:r>
              <a:rPr lang="cs-CZ" dirty="0" smtClean="0"/>
              <a:t>Rodina </a:t>
            </a:r>
            <a:r>
              <a:rPr lang="cs-CZ" b="1" dirty="0" err="1" smtClean="0"/>
              <a:t>Rougonů</a:t>
            </a:r>
            <a:r>
              <a:rPr lang="cs-CZ" dirty="0" smtClean="0"/>
              <a:t>:</a:t>
            </a:r>
            <a:r>
              <a:rPr lang="cs-CZ" dirty="0"/>
              <a:t> </a:t>
            </a:r>
            <a:r>
              <a:rPr lang="cs-CZ" dirty="0" smtClean="0"/>
              <a:t>osudy 5 generací </a:t>
            </a:r>
            <a:r>
              <a:rPr lang="cs-CZ" dirty="0"/>
              <a:t>úctyhodné rodiny </a:t>
            </a:r>
            <a:r>
              <a:rPr lang="cs-CZ" u="sng" dirty="0" err="1"/>
              <a:t>Rougonů</a:t>
            </a:r>
            <a:r>
              <a:rPr lang="cs-CZ" dirty="0"/>
              <a:t> a společensky periferní rodiny </a:t>
            </a:r>
            <a:r>
              <a:rPr lang="cs-CZ" u="sng" dirty="0" err="1" smtClean="0"/>
              <a:t>Macquartů</a:t>
            </a:r>
            <a:endParaRPr lang="cs-CZ" u="sng" dirty="0" smtClean="0"/>
          </a:p>
          <a:p>
            <a:r>
              <a:rPr lang="cs-CZ" i="1" dirty="0" smtClean="0"/>
              <a:t>Zabiják</a:t>
            </a:r>
            <a:r>
              <a:rPr lang="cs-CZ" dirty="0"/>
              <a:t> </a:t>
            </a:r>
            <a:r>
              <a:rPr lang="cs-CZ" dirty="0" smtClean="0"/>
              <a:t>(7. sv. cyklu, 1877); hl. postavy: </a:t>
            </a:r>
            <a:r>
              <a:rPr lang="cs-CZ" dirty="0" err="1" smtClean="0"/>
              <a:t>Gervaisa</a:t>
            </a:r>
            <a:r>
              <a:rPr lang="cs-CZ" dirty="0"/>
              <a:t>, manžel </a:t>
            </a:r>
            <a:r>
              <a:rPr lang="cs-CZ" dirty="0" err="1"/>
              <a:t>Coupeau</a:t>
            </a:r>
            <a:r>
              <a:rPr lang="cs-CZ" dirty="0"/>
              <a:t>, její bývalý druh </a:t>
            </a:r>
            <a:r>
              <a:rPr lang="cs-CZ" dirty="0" err="1"/>
              <a:t>Lantier</a:t>
            </a:r>
            <a:r>
              <a:rPr lang="cs-CZ" dirty="0"/>
              <a:t> a dcera </a:t>
            </a:r>
            <a:r>
              <a:rPr lang="cs-CZ" dirty="0" err="1" smtClean="0"/>
              <a:t>Nana</a:t>
            </a:r>
            <a:endParaRPr lang="cs-CZ" dirty="0" smtClean="0"/>
          </a:p>
          <a:p>
            <a:pPr lvl="0"/>
            <a:r>
              <a:rPr lang="cs-CZ" i="1" dirty="0" smtClean="0"/>
              <a:t>Štěstí </a:t>
            </a:r>
            <a:r>
              <a:rPr lang="cs-CZ" i="1" dirty="0" err="1"/>
              <a:t>Rougonů</a:t>
            </a:r>
            <a:r>
              <a:rPr lang="cs-CZ" dirty="0"/>
              <a:t> (1871), další romány </a:t>
            </a:r>
            <a:r>
              <a:rPr lang="cs-CZ" i="1" dirty="0"/>
              <a:t>Břicho Paříže</a:t>
            </a:r>
            <a:r>
              <a:rPr lang="cs-CZ" dirty="0"/>
              <a:t> (1873), </a:t>
            </a:r>
            <a:r>
              <a:rPr lang="cs-CZ" i="1" dirty="0" err="1" smtClean="0"/>
              <a:t>Nana</a:t>
            </a:r>
            <a:r>
              <a:rPr lang="cs-CZ" dirty="0" smtClean="0"/>
              <a:t> </a:t>
            </a:r>
            <a:r>
              <a:rPr lang="cs-CZ" dirty="0"/>
              <a:t>(9. svazek cyklu; 1880), </a:t>
            </a:r>
            <a:r>
              <a:rPr lang="cs-CZ" i="1" dirty="0"/>
              <a:t>Mistrovské dílo</a:t>
            </a:r>
            <a:r>
              <a:rPr lang="cs-CZ" dirty="0"/>
              <a:t> </a:t>
            </a:r>
            <a:r>
              <a:rPr lang="cs-CZ" dirty="0" smtClean="0"/>
              <a:t>(14. sv., 1886, </a:t>
            </a:r>
            <a:r>
              <a:rPr lang="cs-CZ" dirty="0" smtClean="0"/>
              <a:t>o francouzských umělcích (</a:t>
            </a:r>
            <a:r>
              <a:rPr lang="cs-CZ" dirty="0" err="1" smtClean="0"/>
              <a:t>Cézanne</a:t>
            </a:r>
            <a:r>
              <a:rPr lang="cs-CZ" dirty="0" smtClean="0"/>
              <a:t>, Claude Monet), hororový román </a:t>
            </a:r>
            <a:r>
              <a:rPr lang="cs-CZ" i="1" dirty="0" smtClean="0"/>
              <a:t>Člověk </a:t>
            </a:r>
            <a:r>
              <a:rPr lang="cs-CZ" i="1" dirty="0"/>
              <a:t>Bestie</a:t>
            </a:r>
            <a:r>
              <a:rPr lang="cs-CZ" dirty="0"/>
              <a:t> (1890), poslední román </a:t>
            </a:r>
            <a:r>
              <a:rPr lang="cs-CZ" i="1" dirty="0"/>
              <a:t>Doktor Pascal</a:t>
            </a:r>
            <a:r>
              <a:rPr lang="cs-CZ" dirty="0"/>
              <a:t> (1893)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931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dílo a experimentální román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i="1" dirty="0" smtClean="0"/>
              <a:t>Tereza </a:t>
            </a:r>
            <a:r>
              <a:rPr lang="cs-CZ" i="1" dirty="0" err="1" smtClean="0"/>
              <a:t>Raquinová</a:t>
            </a:r>
            <a:r>
              <a:rPr lang="cs-CZ" dirty="0" smtClean="0"/>
              <a:t> (1867) – tímto románem se Z. poprvé prosadil;</a:t>
            </a:r>
            <a:endParaRPr lang="cs-CZ" dirty="0"/>
          </a:p>
          <a:p>
            <a:pPr lvl="0"/>
            <a:r>
              <a:rPr lang="cs-CZ" u="sng" dirty="0"/>
              <a:t>proticírkevní trilogie</a:t>
            </a:r>
            <a:r>
              <a:rPr lang="cs-CZ" dirty="0"/>
              <a:t>: v letech 1894-97 s názvy: </a:t>
            </a:r>
            <a:r>
              <a:rPr lang="cs-CZ" i="1" dirty="0"/>
              <a:t>Lurdy, Řím, Paříž</a:t>
            </a:r>
          </a:p>
          <a:p>
            <a:r>
              <a:rPr lang="cs-CZ" dirty="0"/>
              <a:t>„</a:t>
            </a:r>
            <a:r>
              <a:rPr lang="cs-CZ" i="1" dirty="0"/>
              <a:t>experimentální román</a:t>
            </a:r>
            <a:r>
              <a:rPr lang="cs-CZ" dirty="0"/>
              <a:t>“ </a:t>
            </a:r>
            <a:r>
              <a:rPr lang="cs-CZ" dirty="0" smtClean="0"/>
              <a:t>– žánr Z. vnímá postavy jako</a:t>
            </a:r>
            <a:r>
              <a:rPr lang="cs-CZ" dirty="0"/>
              <a:t> </a:t>
            </a:r>
            <a:r>
              <a:rPr lang="cs-CZ" dirty="0" err="1" smtClean="0"/>
              <a:t>exper</a:t>
            </a:r>
            <a:r>
              <a:rPr lang="cs-CZ" dirty="0" smtClean="0"/>
              <a:t>. objekty</a:t>
            </a:r>
            <a:r>
              <a:rPr lang="cs-CZ" dirty="0"/>
              <a:t>, které mají prokázat věd. hypotézy o rodinné a spol. determinaci</a:t>
            </a:r>
          </a:p>
          <a:p>
            <a:pPr lvl="0"/>
            <a:r>
              <a:rPr lang="cs-CZ" dirty="0"/>
              <a:t>postavy tu jsou jako dokladový materiál věd. </a:t>
            </a:r>
            <a:r>
              <a:rPr lang="cs-CZ" dirty="0" smtClean="0"/>
              <a:t>tezí → žánr </a:t>
            </a:r>
            <a:r>
              <a:rPr lang="cs-CZ" i="1" dirty="0" smtClean="0"/>
              <a:t>román-pokus </a:t>
            </a:r>
            <a:r>
              <a:rPr lang="cs-CZ" dirty="0"/>
              <a:t>– román ověřující platnost věd. tezí</a:t>
            </a:r>
          </a:p>
          <a:p>
            <a:pPr lvl="0"/>
            <a:r>
              <a:rPr lang="cs-CZ" b="1" dirty="0" smtClean="0"/>
              <a:t>Polemika s romantismem</a:t>
            </a:r>
            <a:r>
              <a:rPr lang="cs-CZ" dirty="0" smtClean="0"/>
              <a:t>: romantické </a:t>
            </a:r>
            <a:r>
              <a:rPr lang="cs-CZ" dirty="0"/>
              <a:t>„stavy </a:t>
            </a:r>
            <a:r>
              <a:rPr lang="cs-CZ" dirty="0" smtClean="0"/>
              <a:t>duše“ zpochybňovány </a:t>
            </a:r>
            <a:r>
              <a:rPr lang="cs-CZ" dirty="0"/>
              <a:t>a považovány za pouhou lit. f</a:t>
            </a:r>
            <a:r>
              <a:rPr lang="cs-CZ" dirty="0" smtClean="0"/>
              <a:t>ikci x spisovatel </a:t>
            </a:r>
            <a:r>
              <a:rPr lang="cs-CZ" dirty="0"/>
              <a:t>se má dle </a:t>
            </a:r>
            <a:r>
              <a:rPr lang="cs-CZ" dirty="0" smtClean="0"/>
              <a:t>Z. soustředit </a:t>
            </a:r>
            <a:r>
              <a:rPr lang="cs-CZ" dirty="0"/>
              <a:t>na materiální základ, na stavy fyziologické</a:t>
            </a:r>
          </a:p>
          <a:p>
            <a:pPr lvl="0"/>
            <a:r>
              <a:rPr lang="cs-CZ" u="sng" dirty="0"/>
              <a:t>modelový</a:t>
            </a:r>
            <a:r>
              <a:rPr lang="cs-CZ" dirty="0"/>
              <a:t> či pravděpodobný příběh je tak realizován v co nejpřesněji vyjádřeném prostředí pomocí biologických a sociologických zákonitostí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915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v Čechách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50316"/>
            <a:ext cx="10515600" cy="4351338"/>
          </a:xfrm>
        </p:spPr>
        <p:txBody>
          <a:bodyPr/>
          <a:lstStyle/>
          <a:p>
            <a:r>
              <a:rPr lang="cs-CZ" dirty="0" smtClean="0"/>
              <a:t>80. a 90. léta 19. století: bouřlivé diskuse o Zolovi, také mezi tzv. </a:t>
            </a:r>
            <a:r>
              <a:rPr lang="cs-CZ" i="1" dirty="0" smtClean="0"/>
              <a:t>školou kosmopolitní </a:t>
            </a:r>
            <a:r>
              <a:rPr lang="cs-CZ" dirty="0" smtClean="0"/>
              <a:t>a </a:t>
            </a:r>
            <a:r>
              <a:rPr lang="cs-CZ" i="1" dirty="0" smtClean="0"/>
              <a:t>školou národní</a:t>
            </a:r>
            <a:r>
              <a:rPr lang="cs-CZ" dirty="0" smtClean="0"/>
              <a:t> (</a:t>
            </a:r>
            <a:r>
              <a:rPr lang="cs-CZ" u="sng" dirty="0" smtClean="0"/>
              <a:t>ruchovci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velmi </a:t>
            </a:r>
            <a:r>
              <a:rPr lang="cs-CZ" dirty="0"/>
              <a:t>kritické </a:t>
            </a:r>
            <a:r>
              <a:rPr lang="cs-CZ" dirty="0" smtClean="0"/>
              <a:t>přijetí</a:t>
            </a:r>
          </a:p>
          <a:p>
            <a:r>
              <a:rPr lang="cs-CZ" dirty="0" smtClean="0"/>
              <a:t>Ferdinand </a:t>
            </a:r>
            <a:r>
              <a:rPr lang="cs-CZ" dirty="0"/>
              <a:t>Schulz: </a:t>
            </a:r>
            <a:r>
              <a:rPr lang="cs-CZ" i="1" dirty="0"/>
              <a:t>Zolovy senzační romány</a:t>
            </a:r>
            <a:r>
              <a:rPr lang="cs-CZ" dirty="0"/>
              <a:t> (Osvěta, </a:t>
            </a:r>
            <a:r>
              <a:rPr lang="cs-CZ" dirty="0" smtClean="0"/>
              <a:t>1880): zaměřeno mj. i na román </a:t>
            </a:r>
            <a:r>
              <a:rPr lang="cs-CZ" i="1" dirty="0" smtClean="0"/>
              <a:t>Zabiják</a:t>
            </a:r>
            <a:r>
              <a:rPr lang="cs-CZ" dirty="0" smtClean="0"/>
              <a:t>, dráždilo </a:t>
            </a:r>
            <a:r>
              <a:rPr lang="cs-CZ" dirty="0" err="1" smtClean="0"/>
              <a:t>fin</a:t>
            </a:r>
            <a:r>
              <a:rPr lang="cs-CZ" dirty="0" smtClean="0"/>
              <a:t>. zabezpečení </a:t>
            </a:r>
            <a:r>
              <a:rPr lang="cs-CZ" dirty="0" err="1" smtClean="0"/>
              <a:t>Zoly</a:t>
            </a:r>
            <a:endParaRPr lang="cs-CZ" dirty="0" smtClean="0"/>
          </a:p>
          <a:p>
            <a:r>
              <a:rPr lang="cs-CZ" dirty="0" smtClean="0"/>
              <a:t>kritizuje </a:t>
            </a:r>
            <a:r>
              <a:rPr lang="cs-CZ" dirty="0"/>
              <a:t>jej hlavně formující se národní škola tzv. </a:t>
            </a:r>
            <a:r>
              <a:rPr lang="cs-CZ" dirty="0" smtClean="0"/>
              <a:t>ruchovců</a:t>
            </a:r>
          </a:p>
          <a:p>
            <a:pPr lvl="0"/>
            <a:r>
              <a:rPr lang="cs-CZ" dirty="0"/>
              <a:t>obviňují </a:t>
            </a:r>
            <a:r>
              <a:rPr lang="cs-CZ" dirty="0" err="1"/>
              <a:t>Zolu</a:t>
            </a:r>
            <a:r>
              <a:rPr lang="cs-CZ" dirty="0"/>
              <a:t> z </a:t>
            </a:r>
            <a:r>
              <a:rPr lang="cs-CZ" b="1" dirty="0"/>
              <a:t>honby</a:t>
            </a:r>
            <a:r>
              <a:rPr lang="cs-CZ" dirty="0"/>
              <a:t> za senzací a penězi, z lacinosti a </a:t>
            </a:r>
            <a:r>
              <a:rPr lang="cs-CZ" dirty="0" smtClean="0"/>
              <a:t>pornografie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46313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627</Words>
  <Application>Microsoft Office PowerPoint</Application>
  <PresentationFormat>Širokoúhlá obrazovka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Émile Zola (1840, Paříž-1902, Paříž)</vt:lpstr>
      <vt:lpstr>Dreyfusova aféra a tzv. hilsneriáda</vt:lpstr>
      <vt:lpstr>Hyppolite Taine (1828-1893)</vt:lpstr>
      <vt:lpstr>Naturalismus: prvky</vt:lpstr>
      <vt:lpstr>Naturalismus: prvky</vt:lpstr>
      <vt:lpstr>Realismus a naturalismus</vt:lpstr>
      <vt:lpstr>Zola: dílo, cyklus Rougon-Macquartů</vt:lpstr>
      <vt:lpstr>Další dílo a experimentální román</vt:lpstr>
      <vt:lpstr>Kritika v Čechách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Émile Zola (1840, Paříž-1902, Paříž)</dc:title>
  <dc:creator>Lenovo</dc:creator>
  <cp:lastModifiedBy>Lenovo</cp:lastModifiedBy>
  <cp:revision>44</cp:revision>
  <dcterms:created xsi:type="dcterms:W3CDTF">2020-12-16T09:59:10Z</dcterms:created>
  <dcterms:modified xsi:type="dcterms:W3CDTF">2020-12-16T12:30:35Z</dcterms:modified>
</cp:coreProperties>
</file>