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65" r:id="rId5"/>
    <p:sldId id="259" r:id="rId6"/>
    <p:sldId id="260" r:id="rId7"/>
    <p:sldId id="261" r:id="rId8"/>
    <p:sldId id="262" r:id="rId9"/>
    <p:sldId id="263" r:id="rId10"/>
    <p:sldId id="268" r:id="rId11"/>
    <p:sldId id="264" r:id="rId12"/>
    <p:sldId id="266" r:id="rId13"/>
    <p:sldId id="267"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01"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4057013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3507345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67061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803475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2482679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D651200-7F0F-4339-9369-BB3FF1BE7651}" type="datetimeFigureOut">
              <a:rPr lang="cs-CZ" smtClean="0"/>
              <a:t>12.11.2017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44870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D651200-7F0F-4339-9369-BB3FF1BE7651}" type="datetimeFigureOut">
              <a:rPr lang="cs-CZ" smtClean="0"/>
              <a:t>12.11.2017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586536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D651200-7F0F-4339-9369-BB3FF1BE7651}" type="datetimeFigureOut">
              <a:rPr lang="cs-CZ" smtClean="0"/>
              <a:t>12.11.2017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370203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D651200-7F0F-4339-9369-BB3FF1BE7651}" type="datetimeFigureOut">
              <a:rPr lang="cs-CZ" smtClean="0"/>
              <a:t>12.11.2017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165497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D651200-7F0F-4339-9369-BB3FF1BE7651}" type="datetimeFigureOut">
              <a:rPr lang="cs-CZ" smtClean="0"/>
              <a:t>12.11.2017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3885118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D651200-7F0F-4339-9369-BB3FF1BE7651}" type="datetimeFigureOut">
              <a:rPr lang="cs-CZ" smtClean="0"/>
              <a:t>12.11.2017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63CB97-A1A0-4D8F-8159-83BB255DB164}" type="slidenum">
              <a:rPr lang="cs-CZ" smtClean="0"/>
              <a:t>‹#›</a:t>
            </a:fld>
            <a:endParaRPr lang="cs-CZ"/>
          </a:p>
        </p:txBody>
      </p:sp>
    </p:spTree>
    <p:extLst>
      <p:ext uri="{BB962C8B-B14F-4D97-AF65-F5344CB8AC3E}">
        <p14:creationId xmlns:p14="http://schemas.microsoft.com/office/powerpoint/2010/main" val="271811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51200-7F0F-4339-9369-BB3FF1BE7651}" type="datetimeFigureOut">
              <a:rPr lang="cs-CZ" smtClean="0"/>
              <a:t>12.11.2017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3CB97-A1A0-4D8F-8159-83BB255DB164}" type="slidenum">
              <a:rPr lang="cs-CZ" smtClean="0"/>
              <a:t>‹#›</a:t>
            </a:fld>
            <a:endParaRPr lang="cs-CZ"/>
          </a:p>
        </p:txBody>
      </p:sp>
    </p:spTree>
    <p:extLst>
      <p:ext uri="{BB962C8B-B14F-4D97-AF65-F5344CB8AC3E}">
        <p14:creationId xmlns:p14="http://schemas.microsoft.com/office/powerpoint/2010/main" val="2138407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s.ujc.cas.cz/archiv.php?art=684#13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Miloš Dokulil</a:t>
            </a:r>
            <a:endParaRPr lang="cs-CZ" dirty="0"/>
          </a:p>
        </p:txBody>
      </p:sp>
      <p:sp>
        <p:nvSpPr>
          <p:cNvPr id="3" name="Podnadpis 2"/>
          <p:cNvSpPr>
            <a:spLocks noGrp="1"/>
          </p:cNvSpPr>
          <p:nvPr>
            <p:ph type="subTitle" idx="1"/>
          </p:nvPr>
        </p:nvSpPr>
        <p:spPr/>
        <p:txBody>
          <a:bodyPr/>
          <a:lstStyle/>
          <a:p>
            <a:r>
              <a:rPr lang="cs-CZ" dirty="0" smtClean="0"/>
              <a:t>1912–2002</a:t>
            </a:r>
            <a:endParaRPr lang="cs-CZ" dirty="0"/>
          </a:p>
        </p:txBody>
      </p:sp>
    </p:spTree>
    <p:extLst>
      <p:ext uri="{BB962C8B-B14F-4D97-AF65-F5344CB8AC3E}">
        <p14:creationId xmlns:p14="http://schemas.microsoft.com/office/powerpoint/2010/main" val="3024880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Onomaziologické kategorie</a:t>
            </a:r>
            <a:endParaRPr lang="cs-CZ" dirty="0"/>
          </a:p>
        </p:txBody>
      </p:sp>
      <p:sp>
        <p:nvSpPr>
          <p:cNvPr id="3" name="Zástupný symbol pro obsah 2"/>
          <p:cNvSpPr>
            <a:spLocks noGrp="1"/>
          </p:cNvSpPr>
          <p:nvPr>
            <p:ph idx="1"/>
          </p:nvPr>
        </p:nvSpPr>
        <p:spPr/>
        <p:txBody>
          <a:bodyPr/>
          <a:lstStyle/>
          <a:p>
            <a:r>
              <a:rPr lang="cs-CZ" dirty="0" smtClean="0"/>
              <a:t>Mutační</a:t>
            </a:r>
          </a:p>
          <a:p>
            <a:r>
              <a:rPr lang="cs-CZ" dirty="0" smtClean="0"/>
              <a:t>Modifikační</a:t>
            </a:r>
          </a:p>
          <a:p>
            <a:r>
              <a:rPr lang="cs-CZ" dirty="0" smtClean="0"/>
              <a:t>Transpoziční</a:t>
            </a:r>
          </a:p>
          <a:p>
            <a:r>
              <a:rPr lang="cs-CZ" dirty="0" smtClean="0"/>
              <a:t>U Dokulila ještě – reprodukční (u sloves odvozených od </a:t>
            </a:r>
            <a:r>
              <a:rPr lang="cs-CZ" dirty="0" smtClean="0"/>
              <a:t>citoslovcí;</a:t>
            </a:r>
            <a:r>
              <a:rPr lang="cs-CZ" i="1" dirty="0"/>
              <a:t> cink − cinkat</a:t>
            </a:r>
            <a:r>
              <a:rPr lang="cs-CZ" dirty="0"/>
              <a:t>, </a:t>
            </a:r>
            <a:r>
              <a:rPr lang="cs-CZ" i="1" dirty="0"/>
              <a:t>bú − bučet</a:t>
            </a:r>
            <a:r>
              <a:rPr lang="cs-CZ" dirty="0"/>
              <a:t>, </a:t>
            </a:r>
            <a:r>
              <a:rPr lang="cs-CZ" i="1" dirty="0"/>
              <a:t>hrome! − hromovat</a:t>
            </a:r>
            <a:r>
              <a:rPr lang="cs-CZ" dirty="0"/>
              <a:t> </a:t>
            </a:r>
            <a:r>
              <a:rPr lang="cs-CZ" dirty="0" smtClean="0"/>
              <a:t>atd.</a:t>
            </a:r>
            <a:r>
              <a:rPr lang="cs-CZ" dirty="0" smtClean="0"/>
              <a:t>);</a:t>
            </a:r>
          </a:p>
          <a:p>
            <a:r>
              <a:rPr lang="cs-CZ" dirty="0" err="1" smtClean="0"/>
              <a:t>reflexivizace</a:t>
            </a:r>
            <a:r>
              <a:rPr lang="cs-CZ" dirty="0" smtClean="0"/>
              <a:t> </a:t>
            </a:r>
            <a:r>
              <a:rPr lang="cs-CZ" dirty="0" smtClean="0"/>
              <a:t>(specifický prostředek </a:t>
            </a:r>
            <a:r>
              <a:rPr lang="cs-CZ" dirty="0" err="1" smtClean="0"/>
              <a:t>vnitroslovesného</a:t>
            </a:r>
            <a:r>
              <a:rPr lang="cs-CZ" dirty="0" smtClean="0"/>
              <a:t> odvozování) – rozbít/rozbít se; umazat/umazat </a:t>
            </a:r>
            <a:r>
              <a:rPr lang="cs-CZ" dirty="0" smtClean="0"/>
              <a:t>se</a:t>
            </a:r>
            <a:r>
              <a:rPr lang="cs-CZ" dirty="0"/>
              <a:t> </a:t>
            </a:r>
            <a:r>
              <a:rPr lang="cs-CZ" dirty="0" smtClean="0"/>
              <a:t>(není </a:t>
            </a:r>
            <a:r>
              <a:rPr lang="cs-CZ" smtClean="0"/>
              <a:t>součástí kategorií, ESČ).</a:t>
            </a:r>
            <a:endParaRPr lang="cs-CZ" dirty="0"/>
          </a:p>
        </p:txBody>
      </p:sp>
    </p:spTree>
    <p:extLst>
      <p:ext uri="{BB962C8B-B14F-4D97-AF65-F5344CB8AC3E}">
        <p14:creationId xmlns:p14="http://schemas.microsoft.com/office/powerpoint/2010/main" val="1756875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i="1" smtClean="0"/>
              <a:t>Obsah, výraz, význam (Výbor </a:t>
            </a:r>
            <a:r>
              <a:rPr lang="cs-CZ" i="1" dirty="0" smtClean="0"/>
              <a:t>z lingvistického díla Miloše Dokulila</a:t>
            </a:r>
            <a:r>
              <a:rPr lang="cs-CZ" i="1" smtClean="0"/>
              <a:t>, I), </a:t>
            </a:r>
            <a:r>
              <a:rPr lang="cs-CZ" dirty="0" smtClean="0"/>
              <a:t>1997</a:t>
            </a:r>
            <a:endParaRPr lang="cs-CZ" dirty="0"/>
          </a:p>
        </p:txBody>
      </p:sp>
      <p:sp>
        <p:nvSpPr>
          <p:cNvPr id="3" name="Zástupný symbol pro obsah 2"/>
          <p:cNvSpPr>
            <a:spLocks noGrp="1"/>
          </p:cNvSpPr>
          <p:nvPr>
            <p:ph idx="1"/>
          </p:nvPr>
        </p:nvSpPr>
        <p:spPr/>
        <p:txBody>
          <a:bodyPr/>
          <a:lstStyle/>
          <a:p>
            <a:r>
              <a:rPr lang="cs-CZ" dirty="0" smtClean="0"/>
              <a:t>1997 vydala Filozofická fakulta UK dvě knižní publikace </a:t>
            </a:r>
            <a:r>
              <a:rPr lang="cs-CZ" i="1" dirty="0" smtClean="0"/>
              <a:t>Obsah, výraz, význam (Výbor z lingvistického díla Miloše Dokulila, I </a:t>
            </a:r>
            <a:r>
              <a:rPr lang="cs-CZ" dirty="0" smtClean="0"/>
              <a:t>a </a:t>
            </a:r>
            <a:r>
              <a:rPr lang="cs-CZ" i="1" dirty="0" smtClean="0"/>
              <a:t>Miloši Dokulilovi k 85. narozeninám</a:t>
            </a:r>
            <a:r>
              <a:rPr lang="cs-CZ" dirty="0" smtClean="0"/>
              <a:t>), které obsahují reprezentativní výběr jeho statí a pocty předem vybraných osobností M. Dokulilovi.</a:t>
            </a:r>
            <a:endParaRPr lang="cs-CZ" dirty="0"/>
          </a:p>
        </p:txBody>
      </p:sp>
    </p:spTree>
    <p:extLst>
      <p:ext uri="{BB962C8B-B14F-4D97-AF65-F5344CB8AC3E}">
        <p14:creationId xmlns:p14="http://schemas.microsoft.com/office/powerpoint/2010/main" val="1300808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ke kodifikaci a češtině</a:t>
            </a:r>
            <a:endParaRPr lang="cs-CZ" dirty="0"/>
          </a:p>
        </p:txBody>
      </p:sp>
      <p:sp>
        <p:nvSpPr>
          <p:cNvPr id="3" name="Zástupný symbol pro obsah 2"/>
          <p:cNvSpPr>
            <a:spLocks noGrp="1"/>
          </p:cNvSpPr>
          <p:nvPr>
            <p:ph idx="1"/>
          </p:nvPr>
        </p:nvSpPr>
        <p:spPr/>
        <p:txBody>
          <a:bodyPr>
            <a:normAutofit fontScale="92500"/>
          </a:bodyPr>
          <a:lstStyle/>
          <a:p>
            <a:r>
              <a:rPr lang="cs-CZ" dirty="0"/>
              <a:t>„Jsem vůbec toho názoru, že kodifikace by měla sestoupit s koturnů a méně přikazovat a zakazovat a více vykládat. Nikoli jen: toto je správné a ono nesprávné. Nýbrž: to či ono je v soudobé češtině zákonné, je noremní. To je obvyklé, častější. Tento tvar dosud převládá, je však postupně zatlačován živelně pronikajícím tvarem jiným, systémovým. Tento tvar je produktivní, onen neproduktivní. Tato vazba je progresívní, ona ustupuje. Apod. Kodifikace by tedy měla mít při své statičnosti i jistou perspektivní hloubku.“ (</a:t>
            </a:r>
            <a:r>
              <a:rPr lang="cs-CZ" dirty="0" err="1">
                <a:hlinkClick r:id="rId2"/>
              </a:rPr>
              <a:t>SaS</a:t>
            </a:r>
            <a:r>
              <a:rPr lang="cs-CZ" dirty="0">
                <a:hlinkClick r:id="rId2"/>
              </a:rPr>
              <a:t> 13, 1951, s. 130</a:t>
            </a:r>
            <a:r>
              <a:rPr lang="cs-CZ" dirty="0" smtClean="0"/>
              <a:t>).</a:t>
            </a:r>
          </a:p>
          <a:p>
            <a:r>
              <a:rPr lang="cs-CZ" dirty="0" smtClean="0"/>
              <a:t>Toho dosáhla IJP. </a:t>
            </a:r>
          </a:p>
          <a:p>
            <a:r>
              <a:rPr lang="cs-CZ" dirty="0"/>
              <a:t>Dokulilův pojem „perspektivní hloubky kodifikace“ se stal evergreenem české teorie jazykové kultury.</a:t>
            </a:r>
          </a:p>
        </p:txBody>
      </p:sp>
    </p:spTree>
    <p:extLst>
      <p:ext uri="{BB962C8B-B14F-4D97-AF65-F5344CB8AC3E}">
        <p14:creationId xmlns:p14="http://schemas.microsoft.com/office/powerpoint/2010/main" val="225958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Dokulilovy termíny</a:t>
            </a:r>
            <a:endParaRPr lang="cs-CZ" dirty="0"/>
          </a:p>
        </p:txBody>
      </p:sp>
      <p:sp>
        <p:nvSpPr>
          <p:cNvPr id="3" name="Zástupný symbol pro obsah 2"/>
          <p:cNvSpPr>
            <a:spLocks noGrp="1"/>
          </p:cNvSpPr>
          <p:nvPr>
            <p:ph idx="1"/>
          </p:nvPr>
        </p:nvSpPr>
        <p:spPr/>
        <p:txBody>
          <a:bodyPr/>
          <a:lstStyle/>
          <a:p>
            <a:r>
              <a:rPr lang="cs-CZ" dirty="0"/>
              <a:t>Mnohé z pojmů a termínů, které Miloš Dokulil ve svých studiích uplatnil, jmenujme namátkou </a:t>
            </a:r>
            <a:r>
              <a:rPr lang="cs-CZ" dirty="0" smtClean="0"/>
              <a:t> </a:t>
            </a:r>
            <a:r>
              <a:rPr lang="cs-CZ" dirty="0"/>
              <a:t>– pojmy-termíny onomaziologické a slovotvorné kategorie, slovotvorného typu, odvozovacího základu, slovotvorného formantu, slovotvorné produktivity a mnohé jiné, se jako málokteré z nově zaváděných pojmů nebo termínů staly rychle a trvale všeobecným majetkem české i zahraniční lingvistiky.</a:t>
            </a:r>
          </a:p>
        </p:txBody>
      </p:sp>
    </p:spTree>
    <p:extLst>
      <p:ext uri="{BB962C8B-B14F-4D97-AF65-F5344CB8AC3E}">
        <p14:creationId xmlns:p14="http://schemas.microsoft.com/office/powerpoint/2010/main" val="850850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1741" y="1606146"/>
            <a:ext cx="3141681" cy="4210500"/>
          </a:xfrm>
        </p:spPr>
      </p:pic>
    </p:spTree>
    <p:extLst>
      <p:ext uri="{BB962C8B-B14F-4D97-AF65-F5344CB8AC3E}">
        <p14:creationId xmlns:p14="http://schemas.microsoft.com/office/powerpoint/2010/main" val="3463354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Hlavní oblastí zájmu: slovotvorba; klasický strukturalista.</a:t>
            </a:r>
          </a:p>
          <a:p>
            <a:r>
              <a:rPr lang="cs-CZ" dirty="0" smtClean="0"/>
              <a:t>V roce 1931 začal studovat na Masarykově univerzitě v Brně.</a:t>
            </a:r>
            <a:r>
              <a:rPr lang="cs-CZ" baseline="30000" dirty="0" smtClean="0"/>
              <a:t> </a:t>
            </a:r>
            <a:r>
              <a:rPr lang="cs-CZ" dirty="0" smtClean="0"/>
              <a:t>Spolu s ním </a:t>
            </a:r>
            <a:r>
              <a:rPr lang="cs-CZ" smtClean="0"/>
              <a:t>studovali lingvista </a:t>
            </a:r>
            <a:r>
              <a:rPr lang="cs-CZ" dirty="0" smtClean="0"/>
              <a:t>Alois Jedlička a literární vědec Josef Hrabák. </a:t>
            </a:r>
          </a:p>
          <a:p>
            <a:r>
              <a:rPr lang="cs-CZ" dirty="0" smtClean="0"/>
              <a:t>Nadchl se pro </a:t>
            </a:r>
            <a:r>
              <a:rPr lang="cs-CZ" dirty="0"/>
              <a:t>studium latiny a řečtiny, </a:t>
            </a:r>
            <a:r>
              <a:rPr lang="cs-CZ" dirty="0" smtClean="0"/>
              <a:t>češtiny </a:t>
            </a:r>
            <a:r>
              <a:rPr lang="cs-CZ" dirty="0"/>
              <a:t>i pro studium mnohých jazyků germánských, slovanských a románských</a:t>
            </a:r>
            <a:r>
              <a:rPr lang="cs-CZ" dirty="0" smtClean="0"/>
              <a:t>.</a:t>
            </a:r>
          </a:p>
          <a:p>
            <a:endParaRPr lang="cs-CZ" dirty="0" smtClean="0"/>
          </a:p>
          <a:p>
            <a:r>
              <a:rPr lang="pl-PL" dirty="0" smtClean="0"/>
              <a:t>V roce 1936 odešel do Kodaně.</a:t>
            </a:r>
          </a:p>
          <a:p>
            <a:r>
              <a:rPr lang="cs-CZ" dirty="0" smtClean="0"/>
              <a:t>V roce 1948 začal na pozvání Bohuslava Havránka pracovat v ÚJČ.</a:t>
            </a:r>
          </a:p>
          <a:p>
            <a:r>
              <a:rPr lang="cs-CZ" dirty="0"/>
              <a:t>N</a:t>
            </a:r>
            <a:r>
              <a:rPr lang="cs-CZ" dirty="0" smtClean="0"/>
              <a:t>a </a:t>
            </a:r>
            <a:r>
              <a:rPr lang="cs-CZ" dirty="0"/>
              <a:t>univerzitě se pak vlivem svých učitelů přikláněl k levicovým intelektuálům sdruženým kolem časopisu Index. </a:t>
            </a:r>
            <a:r>
              <a:rPr lang="cs-CZ" dirty="0" smtClean="0"/>
              <a:t>Byl nadšený </a:t>
            </a:r>
            <a:r>
              <a:rPr lang="cs-CZ" dirty="0"/>
              <a:t>čtenář Jindřicha Šimona </a:t>
            </a:r>
            <a:r>
              <a:rPr lang="cs-CZ" dirty="0" err="1"/>
              <a:t>Baara</a:t>
            </a:r>
            <a:r>
              <a:rPr lang="cs-CZ" dirty="0"/>
              <a:t>, Jakuba Demla, Jaroslava </a:t>
            </a:r>
            <a:r>
              <a:rPr lang="cs-CZ" dirty="0" err="1"/>
              <a:t>Durycha</a:t>
            </a:r>
            <a:r>
              <a:rPr lang="cs-CZ" dirty="0"/>
              <a:t>, Jana Čarka </a:t>
            </a:r>
            <a:r>
              <a:rPr lang="cs-CZ" dirty="0" smtClean="0"/>
              <a:t>atd.</a:t>
            </a:r>
          </a:p>
          <a:p>
            <a:r>
              <a:rPr lang="cs-CZ" dirty="0" smtClean="0"/>
              <a:t>Byl velmi nemocný a postupem času neviděl. </a:t>
            </a:r>
          </a:p>
          <a:p>
            <a:r>
              <a:rPr lang="cs-CZ" dirty="0" smtClean="0"/>
              <a:t>Přestože moravský patriot, je pohřben na Strašnickém hřbitově v Praze.</a:t>
            </a:r>
            <a:r>
              <a:rPr lang="cs-CZ" baseline="30000" dirty="0" smtClean="0"/>
              <a:t> </a:t>
            </a:r>
            <a:r>
              <a:rPr lang="cs-CZ" dirty="0" smtClean="0"/>
              <a:t> </a:t>
            </a:r>
            <a:endParaRPr lang="cs-CZ" dirty="0"/>
          </a:p>
        </p:txBody>
      </p:sp>
    </p:spTree>
    <p:extLst>
      <p:ext uri="{BB962C8B-B14F-4D97-AF65-F5344CB8AC3E}">
        <p14:creationId xmlns:p14="http://schemas.microsoft.com/office/powerpoint/2010/main" val="173723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a:bodyPr>
          <a:lstStyle/>
          <a:p>
            <a:r>
              <a:rPr lang="cs-CZ" dirty="0" smtClean="0"/>
              <a:t>Po </a:t>
            </a:r>
            <a:r>
              <a:rPr lang="cs-CZ" dirty="0"/>
              <a:t>srpnu 1968 </a:t>
            </a:r>
            <a:r>
              <a:rPr lang="cs-CZ" dirty="0" smtClean="0"/>
              <a:t>byl z </a:t>
            </a:r>
            <a:r>
              <a:rPr lang="cs-CZ" dirty="0"/>
              <a:t>funkce ředitele Ústavu pro jazyk český odvolán František Daneš, který byl tehdy hostujícím profesorem v Kolíně nad </a:t>
            </a:r>
            <a:r>
              <a:rPr lang="cs-CZ" dirty="0" smtClean="0"/>
              <a:t>Rýnem, a Miloš </a:t>
            </a:r>
            <a:r>
              <a:rPr lang="cs-CZ" dirty="0"/>
              <a:t>Dokulil </a:t>
            </a:r>
            <a:r>
              <a:rPr lang="cs-CZ" dirty="0" smtClean="0"/>
              <a:t>byl prezídiem </a:t>
            </a:r>
            <a:r>
              <a:rPr lang="cs-CZ" dirty="0"/>
              <a:t>Akademie vyzván, aby se ujal vedení ústavu. Nejprve to sice odmítl, ale pak na </a:t>
            </a:r>
            <a:r>
              <a:rPr lang="cs-CZ" dirty="0" smtClean="0"/>
              <a:t>Havránkovo naléhání i naléhání jiných </a:t>
            </a:r>
            <a:r>
              <a:rPr lang="cs-CZ" dirty="0"/>
              <a:t>pracovníků ústavu prozatímní vedení ústavu přijal. </a:t>
            </a:r>
            <a:endParaRPr lang="cs-CZ" dirty="0" smtClean="0"/>
          </a:p>
          <a:p>
            <a:r>
              <a:rPr lang="cs-CZ" dirty="0"/>
              <a:t>Uvítal </a:t>
            </a:r>
            <a:r>
              <a:rPr lang="cs-CZ" dirty="0" smtClean="0"/>
              <a:t>však, </a:t>
            </a:r>
            <a:r>
              <a:rPr lang="cs-CZ" dirty="0"/>
              <a:t>jak </a:t>
            </a:r>
            <a:r>
              <a:rPr lang="cs-CZ" dirty="0" smtClean="0"/>
              <a:t>říkal, </a:t>
            </a:r>
            <a:r>
              <a:rPr lang="cs-CZ" dirty="0"/>
              <a:t>jako vysvobození, když ho ve funkci ředitele Ústavu vystřídal Karel Horálek</a:t>
            </a:r>
            <a:r>
              <a:rPr lang="cs-CZ" dirty="0" smtClean="0"/>
              <a:t>.</a:t>
            </a:r>
          </a:p>
          <a:p>
            <a:r>
              <a:rPr lang="cs-CZ" dirty="0" smtClean="0"/>
              <a:t>V době, kdy byly oslavovány Stalinovy stati </a:t>
            </a:r>
            <a:r>
              <a:rPr lang="cs-CZ" dirty="0"/>
              <a:t>o jazyce a jazykovědě, o </a:t>
            </a:r>
            <a:r>
              <a:rPr lang="cs-CZ" dirty="0" smtClean="0"/>
              <a:t>nich </a:t>
            </a:r>
            <a:r>
              <a:rPr lang="cs-CZ" dirty="0"/>
              <a:t>Miloš Dokulil </a:t>
            </a:r>
            <a:r>
              <a:rPr lang="cs-CZ" dirty="0" smtClean="0"/>
              <a:t>veřejně </a:t>
            </a:r>
            <a:r>
              <a:rPr lang="cs-CZ" dirty="0"/>
              <a:t>prohlásil, že pro jazykovědu neznamenají nic </a:t>
            </a:r>
            <a:r>
              <a:rPr lang="cs-CZ" dirty="0" smtClean="0"/>
              <a:t>nového.</a:t>
            </a:r>
          </a:p>
          <a:p>
            <a:r>
              <a:rPr lang="cs-CZ" dirty="0"/>
              <a:t>Přestože moravský patriot, je byl pohřben na Strašnickém hřbitově v Praze.</a:t>
            </a:r>
          </a:p>
        </p:txBody>
      </p:sp>
    </p:spTree>
    <p:extLst>
      <p:ext uri="{BB962C8B-B14F-4D97-AF65-F5344CB8AC3E}">
        <p14:creationId xmlns:p14="http://schemas.microsoft.com/office/powerpoint/2010/main" val="3381969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Stať</a:t>
            </a:r>
            <a:r>
              <a:rPr lang="cs-CZ" dirty="0" smtClean="0"/>
              <a:t> K povaze vztahu slova a pojmu, věty a myšlenky (1958)</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1958 </a:t>
            </a:r>
            <a:r>
              <a:rPr lang="cs-CZ" i="1" dirty="0" smtClean="0"/>
              <a:t>K povaze vztahu slova a pojmu, věty a myšlenky </a:t>
            </a:r>
            <a:r>
              <a:rPr lang="cs-CZ" dirty="0" smtClean="0"/>
              <a:t>(ve sb. O vědeckém poznání soudobých jazyků, Praha 1958, s. 108–112), patří k průkopnickým pracím, na jejichž konci byla MČ. </a:t>
            </a:r>
          </a:p>
          <a:p>
            <a:r>
              <a:rPr lang="cs-CZ" dirty="0"/>
              <a:t>D</a:t>
            </a:r>
            <a:r>
              <a:rPr lang="cs-CZ" dirty="0" smtClean="0"/>
              <a:t>otýká se problematiky vztahů slovní zásoba – gramatika, gramatika – sémantika, </a:t>
            </a:r>
            <a:r>
              <a:rPr lang="cs-CZ" dirty="0" err="1" smtClean="0"/>
              <a:t>langue</a:t>
            </a:r>
            <a:r>
              <a:rPr lang="cs-CZ" dirty="0" smtClean="0"/>
              <a:t> – </a:t>
            </a:r>
            <a:r>
              <a:rPr lang="cs-CZ" dirty="0" err="1" smtClean="0"/>
              <a:t>parole</a:t>
            </a:r>
            <a:r>
              <a:rPr lang="cs-CZ" dirty="0" smtClean="0"/>
              <a:t>, jazyk – myšlení. </a:t>
            </a:r>
          </a:p>
          <a:p>
            <a:r>
              <a:rPr lang="cs-CZ" dirty="0" smtClean="0"/>
              <a:t>Stať je založena polemicky: vychází z jistých závěrů F. Trávníčka, které se týkaly vztahu slova a pojmu, věty a myšlenky. Trávníček předpokládal paralelismus slovo – pojem, věta – myšlenka. </a:t>
            </a:r>
          </a:p>
          <a:p>
            <a:pPr marL="0" indent="0">
              <a:buNone/>
            </a:pPr>
            <a:r>
              <a:rPr lang="cs-CZ" dirty="0" smtClean="0"/>
              <a:t>Věta= výraz myšlenky, tj. myšlení jako </a:t>
            </a:r>
            <a:r>
              <a:rPr lang="cs-CZ" i="1" dirty="0" smtClean="0"/>
              <a:t>procesu</a:t>
            </a:r>
            <a:r>
              <a:rPr lang="cs-CZ" dirty="0" smtClean="0"/>
              <a:t>. </a:t>
            </a:r>
          </a:p>
          <a:p>
            <a:pPr marL="0" indent="0">
              <a:buNone/>
            </a:pPr>
            <a:r>
              <a:rPr lang="cs-CZ" dirty="0" smtClean="0"/>
              <a:t>Naproti tomu slovo=výraz pojmu jakožto </a:t>
            </a:r>
            <a:r>
              <a:rPr lang="cs-CZ" i="1" dirty="0" smtClean="0"/>
              <a:t>výsledku myšlení</a:t>
            </a:r>
            <a:r>
              <a:rPr lang="cs-CZ" dirty="0" smtClean="0"/>
              <a:t>, týkajícího se jednotlivých předmětů.</a:t>
            </a:r>
            <a:endParaRPr lang="cs-CZ" dirty="0"/>
          </a:p>
        </p:txBody>
      </p:sp>
    </p:spTree>
    <p:extLst>
      <p:ext uri="{BB962C8B-B14F-4D97-AF65-F5344CB8AC3E}">
        <p14:creationId xmlns:p14="http://schemas.microsoft.com/office/powerpoint/2010/main" val="1413622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M. Dokulil tento paralelismus neodmítá, pouze ho </a:t>
            </a:r>
            <a:r>
              <a:rPr lang="cs-CZ" i="1" dirty="0" smtClean="0"/>
              <a:t>relativizuje</a:t>
            </a:r>
            <a:r>
              <a:rPr lang="cs-CZ" dirty="0" smtClean="0"/>
              <a:t> v tom smyslu, že slovo označuje za obvyklý, </a:t>
            </a:r>
            <a:r>
              <a:rPr lang="cs-CZ" b="1" dirty="0" smtClean="0"/>
              <a:t>dominantní</a:t>
            </a:r>
            <a:r>
              <a:rPr lang="cs-CZ" dirty="0" smtClean="0"/>
              <a:t>, specifický prostředek vyjádření pojmu a větu za obvyklý, </a:t>
            </a:r>
            <a:r>
              <a:rPr lang="cs-CZ" b="1" dirty="0" smtClean="0"/>
              <a:t>dominantní</a:t>
            </a:r>
            <a:r>
              <a:rPr lang="cs-CZ" dirty="0" smtClean="0"/>
              <a:t>, specifický prostředek vyjádření myšlenky. Příčinou relativity, která způsobuje, že pojem může nalézt svůj výraz nejen ve slově, ale i v syntagmatu (větném i nevětném), stejně tak jako ve spojení více vět, a naproti tomu může slovo vyjadřovat „méně“ než pojem, nebo naopak celou myšlenku, je skutečnost, že jak slovo, tak i věta jsou jazykové útvary vyčleněné na základě jejich formy, nikoli na základě funkce v jazykovém projevu.</a:t>
            </a:r>
            <a:endParaRPr lang="cs-CZ" dirty="0"/>
          </a:p>
        </p:txBody>
      </p:sp>
    </p:spTree>
    <p:extLst>
      <p:ext uri="{BB962C8B-B14F-4D97-AF65-F5344CB8AC3E}">
        <p14:creationId xmlns:p14="http://schemas.microsoft.com/office/powerpoint/2010/main" val="788025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Pojmenování a výpověď</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r>
              <a:rPr lang="cs-CZ" dirty="0" smtClean="0"/>
              <a:t>Dokulil zavádí koncepty </a:t>
            </a:r>
            <a:r>
              <a:rPr lang="cs-CZ" b="1" dirty="0" smtClean="0"/>
              <a:t>pojmenování</a:t>
            </a:r>
            <a:r>
              <a:rPr lang="cs-CZ" dirty="0" smtClean="0"/>
              <a:t> a </a:t>
            </a:r>
            <a:r>
              <a:rPr lang="cs-CZ" b="1" dirty="0" smtClean="0"/>
              <a:t>výpověď</a:t>
            </a:r>
            <a:r>
              <a:rPr lang="cs-CZ" dirty="0" smtClean="0"/>
              <a:t>. Jde o systémové struktury vymezené svou </a:t>
            </a:r>
            <a:r>
              <a:rPr lang="cs-CZ" b="1" dirty="0" smtClean="0"/>
              <a:t>funkcí </a:t>
            </a:r>
            <a:r>
              <a:rPr lang="cs-CZ" dirty="0" smtClean="0"/>
              <a:t>v jazykovém projevu. </a:t>
            </a:r>
          </a:p>
          <a:p>
            <a:r>
              <a:rPr lang="cs-CZ" dirty="0"/>
              <a:t>O</a:t>
            </a:r>
            <a:r>
              <a:rPr lang="cs-CZ" dirty="0" smtClean="0"/>
              <a:t>dkazuje se tu na </a:t>
            </a:r>
            <a:r>
              <a:rPr lang="cs-CZ" dirty="0" err="1" smtClean="0"/>
              <a:t>Mathesiův</a:t>
            </a:r>
            <a:r>
              <a:rPr lang="cs-CZ" dirty="0" smtClean="0"/>
              <a:t> akt pojmenovací a </a:t>
            </a:r>
            <a:r>
              <a:rPr lang="cs-CZ" dirty="0" err="1" smtClean="0"/>
              <a:t>usouvztažňovací</a:t>
            </a:r>
            <a:r>
              <a:rPr lang="cs-CZ" dirty="0" smtClean="0"/>
              <a:t>.</a:t>
            </a:r>
          </a:p>
          <a:p>
            <a:r>
              <a:rPr lang="cs-CZ" b="1" dirty="0"/>
              <a:t>S</a:t>
            </a:r>
            <a:r>
              <a:rPr lang="cs-CZ" b="1" dirty="0" smtClean="0"/>
              <a:t>ystém jazykových prostředků je vlastně výrazová paradigmatika forem, zatímco vše podstatné z hlediska funkčního se děje mimo tento systém, řekněme v teorii vyjadřování.</a:t>
            </a:r>
            <a:endParaRPr lang="cs-CZ" b="1" dirty="0"/>
          </a:p>
        </p:txBody>
      </p:sp>
    </p:spTree>
    <p:extLst>
      <p:ext uri="{BB962C8B-B14F-4D97-AF65-F5344CB8AC3E}">
        <p14:creationId xmlns:p14="http://schemas.microsoft.com/office/powerpoint/2010/main" val="2479561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Na malé ploše jsou řešeny zásadní noetické, konceptuální i terminologické otázky. </a:t>
            </a:r>
          </a:p>
          <a:p>
            <a:r>
              <a:rPr lang="cs-CZ" dirty="0" smtClean="0"/>
              <a:t>Dokulilova stať (viz výše)a Danešova stať </a:t>
            </a:r>
            <a:r>
              <a:rPr lang="cs-CZ" i="1" dirty="0" smtClean="0"/>
              <a:t>K významové a mluvnické stavbě věty </a:t>
            </a:r>
            <a:r>
              <a:rPr lang="cs-CZ" dirty="0" smtClean="0"/>
              <a:t>položily základy syntakticko-sémantického bádání v 60. a 70. letech u nás a vedly k lingvistickým postojům vyjádřených v MČ.  </a:t>
            </a:r>
            <a:endParaRPr lang="cs-CZ" dirty="0"/>
          </a:p>
        </p:txBody>
      </p:sp>
    </p:spTree>
    <p:extLst>
      <p:ext uri="{BB962C8B-B14F-4D97-AF65-F5344CB8AC3E}">
        <p14:creationId xmlns:p14="http://schemas.microsoft.com/office/powerpoint/2010/main" val="2188148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onomaziologických kategorií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V</a:t>
            </a:r>
            <a:r>
              <a:rPr lang="cs-CZ" dirty="0" smtClean="0"/>
              <a:t>yložená v monografii </a:t>
            </a:r>
            <a:r>
              <a:rPr lang="cs-CZ" i="1" dirty="0" smtClean="0"/>
              <a:t>Teorie odvozování slov (Tvoření slov v češtině, </a:t>
            </a:r>
            <a:r>
              <a:rPr lang="cs-CZ" dirty="0" smtClean="0"/>
              <a:t>I. Praha 1962), přeložena také do polštiny</a:t>
            </a:r>
            <a:r>
              <a:rPr lang="cs-CZ" dirty="0"/>
              <a:t>.</a:t>
            </a:r>
            <a:endParaRPr lang="cs-CZ" dirty="0" smtClean="0"/>
          </a:p>
          <a:p>
            <a:r>
              <a:rPr lang="cs-CZ" dirty="0" smtClean="0"/>
              <a:t>Odtud vedla cesta k originální, dnes obecně přijímané </a:t>
            </a:r>
            <a:r>
              <a:rPr lang="cs-CZ" b="1" dirty="0" smtClean="0"/>
              <a:t>teorii tvoření slov</a:t>
            </a:r>
            <a:r>
              <a:rPr lang="cs-CZ" dirty="0" smtClean="0"/>
              <a:t>, která byla v 60. letech velkým týmovým úkolem, jenž byl nakonec prezentován v relativní úplnosti v prvním svazku MČ.</a:t>
            </a:r>
          </a:p>
          <a:p>
            <a:endParaRPr lang="cs-CZ" dirty="0"/>
          </a:p>
          <a:p>
            <a:pPr marL="0" indent="0">
              <a:buNone/>
            </a:pPr>
            <a:r>
              <a:rPr lang="cs-CZ" dirty="0" smtClean="0"/>
              <a:t>Hlavní práce – dvoudílná </a:t>
            </a:r>
            <a:r>
              <a:rPr lang="cs-CZ" dirty="0"/>
              <a:t>monografie o české slovotvorbě: </a:t>
            </a:r>
          </a:p>
          <a:p>
            <a:r>
              <a:rPr lang="cs-CZ" i="1" dirty="0"/>
              <a:t>Tvoření slov v češtině 1</a:t>
            </a:r>
            <a:r>
              <a:rPr lang="cs-CZ" dirty="0"/>
              <a:t> (</a:t>
            </a:r>
            <a:r>
              <a:rPr lang="cs-CZ" i="1" dirty="0"/>
              <a:t>Teorie odvozování slov</a:t>
            </a:r>
            <a:r>
              <a:rPr lang="cs-CZ" dirty="0"/>
              <a:t>), Praha </a:t>
            </a:r>
            <a:r>
              <a:rPr lang="cs-CZ" dirty="0" smtClean="0"/>
              <a:t>1962; spíše v rovině obecné lingvistiky  </a:t>
            </a:r>
            <a:endParaRPr lang="cs-CZ" dirty="0"/>
          </a:p>
          <a:p>
            <a:r>
              <a:rPr lang="cs-CZ" i="1" dirty="0"/>
              <a:t>Tvoření slov v češtině 2</a:t>
            </a:r>
            <a:r>
              <a:rPr lang="cs-CZ" dirty="0"/>
              <a:t> (</a:t>
            </a:r>
            <a:r>
              <a:rPr lang="cs-CZ" i="1" dirty="0"/>
              <a:t>Odvozování podstatných jmen</a:t>
            </a:r>
            <a:r>
              <a:rPr lang="cs-CZ" dirty="0"/>
              <a:t>), Praha, </a:t>
            </a:r>
            <a:r>
              <a:rPr lang="cs-CZ" dirty="0" smtClean="0"/>
              <a:t>1967</a:t>
            </a:r>
            <a:r>
              <a:rPr lang="cs-CZ" dirty="0"/>
              <a:t>; praktická; </a:t>
            </a:r>
            <a:r>
              <a:rPr lang="cs-CZ" dirty="0" smtClean="0"/>
              <a:t>podává </a:t>
            </a:r>
            <a:r>
              <a:rPr lang="cs-CZ" dirty="0"/>
              <a:t>slovotvorný rozbor téměř úplného materiálu současné spisovné češtiny</a:t>
            </a:r>
          </a:p>
          <a:p>
            <a:endParaRPr lang="cs-CZ" dirty="0"/>
          </a:p>
        </p:txBody>
      </p:sp>
    </p:spTree>
    <p:extLst>
      <p:ext uri="{BB962C8B-B14F-4D97-AF65-F5344CB8AC3E}">
        <p14:creationId xmlns:p14="http://schemas.microsoft.com/office/powerpoint/2010/main" val="1195692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960</Words>
  <Application>Microsoft Office PowerPoint</Application>
  <PresentationFormat>Vlastní</PresentationFormat>
  <Paragraphs>50</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Office</vt:lpstr>
      <vt:lpstr>Miloš Dokulil</vt:lpstr>
      <vt:lpstr>Prezentace aplikace PowerPoint</vt:lpstr>
      <vt:lpstr>Prezentace aplikace PowerPoint</vt:lpstr>
      <vt:lpstr>Prezentace aplikace PowerPoint</vt:lpstr>
      <vt:lpstr>Stať K povaze vztahu slova a pojmu, věty a myšlenky (1958)</vt:lpstr>
      <vt:lpstr>Prezentace aplikace PowerPoint</vt:lpstr>
      <vt:lpstr>Pojmenování a výpověď</vt:lpstr>
      <vt:lpstr>Prezentace aplikace PowerPoint</vt:lpstr>
      <vt:lpstr>Teorie onomaziologických kategorií</vt:lpstr>
      <vt:lpstr>Onomaziologické kategorie</vt:lpstr>
      <vt:lpstr>Obsah, výraz, význam (Výbor z lingvistického díla Miloše Dokulila, I), 1997</vt:lpstr>
      <vt:lpstr>Vztah ke kodifikaci a češtině</vt:lpstr>
      <vt:lpstr>Dokulilovy termíny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Miloš Dokulil</dc:title>
  <dc:creator>Sonja</dc:creator>
  <cp:lastModifiedBy>JmenoSiNepamatuju</cp:lastModifiedBy>
  <cp:revision>14</cp:revision>
  <dcterms:created xsi:type="dcterms:W3CDTF">2017-11-07T16:23:29Z</dcterms:created>
  <dcterms:modified xsi:type="dcterms:W3CDTF">2017-11-12T12:25:49Z</dcterms:modified>
</cp:coreProperties>
</file>