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69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%C5%98%C3%ADm" TargetMode="External"/><Relationship Id="rId2" Type="http://schemas.openxmlformats.org/officeDocument/2006/relationships/hyperlink" Target="https://cs.wikipedia.org/wiki/Toponymu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jc.cas.cz/sd/publikace/casopisy/acta-onomastica.html" TargetMode="External"/><Relationship Id="rId4" Type="http://schemas.openxmlformats.org/officeDocument/2006/relationships/hyperlink" Target="https://cs.wikipedia.org/wiki/V%C3%ADde%C5%88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jc.cas.cz/o-ustavu/oddeleni/dialektologicke-oddeleni/slovnik-nareci-ceskeho-jazyka.html" TargetMode="External"/><Relationship Id="rId2" Type="http://schemas.openxmlformats.org/officeDocument/2006/relationships/hyperlink" Target="http://www.ujc.cas.cz/o-ustavu/oddeleni/dialektologicke-oddeleni/cesky-jazykovy-atlas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smas.cz/knihy/173406/cesky-etymologicky-slovnik/" TargetMode="External"/><Relationship Id="rId2" Type="http://schemas.openxmlformats.org/officeDocument/2006/relationships/hyperlink" Target="http://www.kosmas.cz/knihy/4361/etymologicky-slovnik-jazyka-ceskeh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atabazeknih.cz/knihy/strucny-etymologicky-slovnik-jazyka-ceskeho-128794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%C4%8Ceskoslovensk%C3%A1_akademie_v%C4%9Bd" TargetMode="External"/><Relationship Id="rId2" Type="http://schemas.openxmlformats.org/officeDocument/2006/relationships/hyperlink" Target="https://cs.wikipedia.org/wiki/Bohuslav_Havr%C3%A1ne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Franti%C5%A1ek_Dane%C5%A1_(jazykov%C4%9Bdec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a.eis.cas.cz/tlf/?fname=web_hledej_osoba&amp;_vcard=y&amp;_id=60052&amp;_ekj=42" TargetMode="External"/><Relationship Id="rId2" Type="http://schemas.openxmlformats.org/officeDocument/2006/relationships/hyperlink" Target="http://wwwa.eis.cas.cz/tlf/?fname=web_hledej_osoba&amp;_vcard=y&amp;_id=60361&amp;_ekj=4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lovnikafixu.cz/" TargetMode="External"/><Relationship Id="rId4" Type="http://schemas.openxmlformats.org/officeDocument/2006/relationships/hyperlink" Target="http://wwwa.eis.cas.cz/tlf/?fname=web_hledej_osoba&amp;_vcard=y&amp;_id=72348&amp;_ekj=42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rirucka.ujc.cas.cz/" TargetMode="External"/><Relationship Id="rId2" Type="http://schemas.openxmlformats.org/officeDocument/2006/relationships/hyperlink" Target="http://www.ujc.cas.cz/jazykova-poradna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ase-rec.ujc.cas.cz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jc.cas.cz/sd/publikace/knizni/lexikologie-odd-publikace/lexikologie-slovniky/nova-slova-v-cestine-slovnik-neologizmu-2.html" TargetMode="External"/><Relationship Id="rId2" Type="http://schemas.openxmlformats.org/officeDocument/2006/relationships/hyperlink" Target="http://www.ujc.cas.cz/sd/publikace/knizni/lexikologie-odd-publikace/lexikologie-slovniky/nova-slova-v-cestine-slovnik-neologizmu-1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jc.cas.cz/sd/publikace/knizni/lexikologie-odd-publikace/lexikologie-slovniky/slovnik-spisovne-cestiny-pro-skolu-a-verejnost.html" TargetMode="External"/><Relationship Id="rId5" Type="http://schemas.openxmlformats.org/officeDocument/2006/relationships/hyperlink" Target="http://www.ujc.cas.cz/sd/publikace/knizni/lexikologie-odd-publikace/lexikologie-slovniky/novy-akademicky-slovnik-cizich-slov.html" TargetMode="External"/><Relationship Id="rId4" Type="http://schemas.openxmlformats.org/officeDocument/2006/relationships/hyperlink" Target="http://www.ujc.cas.cz/sd/publikace/knizni/lexikologie-odd-publikace/lexikologie-slovniky/akademicky-slovnik-cizich-slov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a.eis.cas.cz/tlf/?fname=web_hledej_osoba&amp;_vcard=y&amp;_id=53444&amp;_ekj=42" TargetMode="External"/><Relationship Id="rId2" Type="http://schemas.openxmlformats.org/officeDocument/2006/relationships/hyperlink" Target="http://wwwa.eis.cas.cz/tlf/?fname=web_hledej_osoba&amp;_vcard=y&amp;_id=54198&amp;_ekj=4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as.ujc.cas.cz/" TargetMode="External"/><Relationship Id="rId4" Type="http://schemas.openxmlformats.org/officeDocument/2006/relationships/hyperlink" Target="http://wwwa.eis.cas.cz/tlf/?fname=web_hledej_osoba&amp;_vcard=y&amp;_id=105769&amp;_ekj=42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Současná bohemistika</a:t>
            </a:r>
            <a:br>
              <a:rPr lang="cs-CZ" dirty="0" smtClean="0"/>
            </a:br>
            <a:r>
              <a:rPr lang="cs-CZ" dirty="0" smtClean="0"/>
              <a:t>jména</a:t>
            </a:r>
            <a:r>
              <a:rPr lang="cs-CZ" smtClean="0"/>
              <a:t>, publikace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22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onomastiky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Staročeská osobní jména a naše příjmení </a:t>
            </a:r>
            <a:r>
              <a:rPr lang="cs-CZ" dirty="0"/>
              <a:t>(1964</a:t>
            </a:r>
            <a:r>
              <a:rPr lang="cs-CZ" dirty="0" smtClean="0"/>
              <a:t>)</a:t>
            </a:r>
          </a:p>
          <a:p>
            <a:r>
              <a:rPr lang="cs-CZ" dirty="0"/>
              <a:t>M. Knappová </a:t>
            </a:r>
            <a:r>
              <a:rPr lang="cs-CZ" i="1" dirty="0" smtClean="0"/>
              <a:t>Jak </a:t>
            </a:r>
            <a:r>
              <a:rPr lang="cs-CZ" i="1" dirty="0"/>
              <a:t>se bude (vaše dítě) jmenovat</a:t>
            </a:r>
            <a:r>
              <a:rPr lang="cs-CZ" dirty="0"/>
              <a:t> (1. vydání v roce 1978</a:t>
            </a:r>
            <a:r>
              <a:rPr lang="cs-CZ" dirty="0" smtClean="0"/>
              <a:t>)</a:t>
            </a:r>
          </a:p>
          <a:p>
            <a:r>
              <a:rPr lang="cs-CZ" i="1" dirty="0"/>
              <a:t>Index českých exonym. Standardizované podoby, varianty.</a:t>
            </a:r>
            <a:r>
              <a:rPr lang="cs-CZ" dirty="0"/>
              <a:t> Praha 2006 </a:t>
            </a:r>
            <a:r>
              <a:rPr lang="cs-CZ" dirty="0" smtClean="0"/>
              <a:t>-- představuje </a:t>
            </a:r>
            <a:r>
              <a:rPr lang="cs-CZ" dirty="0"/>
              <a:t>domácí podobu cizího zeměpisného názvu (</a:t>
            </a:r>
            <a:r>
              <a:rPr lang="cs-CZ" dirty="0">
                <a:hlinkClick r:id="rId2" tooltip="Toponymum"/>
              </a:rPr>
              <a:t>toponyma</a:t>
            </a:r>
            <a:r>
              <a:rPr lang="cs-CZ" dirty="0"/>
              <a:t>) označujícího objekt ležící vně území domácího jazyka (např. </a:t>
            </a:r>
            <a:r>
              <a:rPr lang="cs-CZ" dirty="0">
                <a:hlinkClick r:id="rId3" tooltip="Řím"/>
              </a:rPr>
              <a:t>Řím</a:t>
            </a:r>
            <a:r>
              <a:rPr lang="cs-CZ" dirty="0"/>
              <a:t> místo Roma, </a:t>
            </a:r>
            <a:r>
              <a:rPr lang="cs-CZ" dirty="0">
                <a:hlinkClick r:id="rId4" tooltip="Vídeň"/>
              </a:rPr>
              <a:t>Vídeň</a:t>
            </a:r>
            <a:r>
              <a:rPr lang="cs-CZ" dirty="0"/>
              <a:t> místo </a:t>
            </a:r>
            <a:r>
              <a:rPr lang="cs-CZ" dirty="0" err="1"/>
              <a:t>Wien</a:t>
            </a:r>
            <a:r>
              <a:rPr lang="cs-CZ" dirty="0" smtClean="0"/>
              <a:t>) atd. </a:t>
            </a:r>
          </a:p>
          <a:p>
            <a:r>
              <a:rPr lang="cs-CZ" dirty="0">
                <a:solidFill>
                  <a:schemeClr val="tx1"/>
                </a:solidFill>
                <a:hlinkClick r:id="rId5"/>
              </a:rPr>
              <a:t>v</a:t>
            </a:r>
            <a:r>
              <a:rPr lang="cs-CZ" dirty="0" smtClean="0">
                <a:solidFill>
                  <a:schemeClr val="tx1"/>
                </a:solidFill>
                <a:hlinkClick r:id="rId5"/>
              </a:rPr>
              <a:t>ydává </a:t>
            </a:r>
            <a:r>
              <a:rPr lang="cs-CZ" dirty="0" smtClean="0">
                <a:hlinkClick r:id="rId5"/>
              </a:rPr>
              <a:t> </a:t>
            </a:r>
            <a:r>
              <a:rPr lang="cs-CZ" i="1" dirty="0" smtClean="0">
                <a:hlinkClick r:id="rId5"/>
              </a:rPr>
              <a:t>Acta </a:t>
            </a:r>
            <a:r>
              <a:rPr lang="cs-CZ" i="1" dirty="0" err="1" smtClean="0">
                <a:hlinkClick r:id="rId5"/>
              </a:rPr>
              <a:t>onomastica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552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vývoje jazyka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hlavní úkoly:  lexikologicko-lexikografický </a:t>
            </a:r>
            <a:r>
              <a:rPr lang="cs-CZ" dirty="0"/>
              <a:t>a </a:t>
            </a:r>
            <a:r>
              <a:rPr lang="cs-CZ" dirty="0" smtClean="0"/>
              <a:t>textologicko-ediční</a:t>
            </a:r>
            <a:endParaRPr lang="cs-CZ" i="1" dirty="0" smtClean="0"/>
          </a:p>
          <a:p>
            <a:r>
              <a:rPr lang="cs-CZ" i="1" dirty="0" smtClean="0"/>
              <a:t>Elektronický </a:t>
            </a:r>
            <a:r>
              <a:rPr lang="cs-CZ" i="1" dirty="0"/>
              <a:t>slovník staré češtiny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i="1" dirty="0"/>
              <a:t>Lexikální databáze humanistické a barokní </a:t>
            </a:r>
            <a:r>
              <a:rPr lang="cs-CZ" i="1" dirty="0" smtClean="0"/>
              <a:t>češtiny</a:t>
            </a:r>
          </a:p>
          <a:p>
            <a:r>
              <a:rPr lang="cs-CZ" dirty="0"/>
              <a:t>Textologicko-ediční úkol se zabývá komplexní filologickou analýzou historických textů, jeho výstupem jsou především edice staročeských, humanistických a barokních literárních památek, a to jak ve formě knižních edic, tak ve formě edic elektronických</a:t>
            </a:r>
            <a:r>
              <a:rPr lang="cs-CZ" dirty="0" smtClean="0"/>
              <a:t>.</a:t>
            </a:r>
          </a:p>
          <a:p>
            <a:r>
              <a:rPr lang="cs-CZ" dirty="0"/>
              <a:t>PhDr. Alena Černá, Ph.D. </a:t>
            </a:r>
          </a:p>
        </p:txBody>
      </p:sp>
    </p:spTree>
    <p:extLst>
      <p:ext uri="{BB962C8B-B14F-4D97-AF65-F5344CB8AC3E}">
        <p14:creationId xmlns:p14="http://schemas.microsoft.com/office/powerpoint/2010/main" val="225208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dialektologické </a:t>
            </a:r>
            <a:r>
              <a:rPr lang="cs-CZ" dirty="0" smtClean="0"/>
              <a:t>oddělení (Brno)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hlinkClick r:id="rId2"/>
              </a:rPr>
              <a:t>Český jazykový atlas</a:t>
            </a:r>
            <a:r>
              <a:rPr lang="cs-CZ" dirty="0"/>
              <a:t> (ČJA 1, Praha 1992 (dotisk 2004), ČJA 2, Praha 1997, ČJA 3, Praha 1999, ČJA 4, Praha 2002, ČJA 5, Praha 2005, ČJA. Dodatky, Praha 2011).</a:t>
            </a:r>
          </a:p>
          <a:p>
            <a:r>
              <a:rPr lang="cs-CZ" dirty="0"/>
              <a:t>Vedoucí úkolu: PhDr. Jan </a:t>
            </a:r>
            <a:r>
              <a:rPr lang="cs-CZ" dirty="0" err="1"/>
              <a:t>Balhar</a:t>
            </a:r>
            <a:r>
              <a:rPr lang="cs-CZ" dirty="0"/>
              <a:t>, CSc.</a:t>
            </a:r>
          </a:p>
          <a:p>
            <a:r>
              <a:rPr lang="cs-CZ" b="1" dirty="0">
                <a:hlinkClick r:id="rId3"/>
              </a:rPr>
              <a:t>Slovník nářečí českého jazyka</a:t>
            </a:r>
            <a:endParaRPr lang="cs-CZ" dirty="0"/>
          </a:p>
          <a:p>
            <a:r>
              <a:rPr lang="cs-CZ" dirty="0"/>
              <a:t>Vedoucí úkolu:  PhDr. Stanislava </a:t>
            </a:r>
            <a:r>
              <a:rPr lang="cs-CZ" dirty="0" err="1"/>
              <a:t>Kloferová</a:t>
            </a:r>
            <a:r>
              <a:rPr lang="cs-CZ" dirty="0"/>
              <a:t>, CSc</a:t>
            </a:r>
            <a:r>
              <a:rPr lang="cs-CZ" dirty="0" smtClean="0"/>
              <a:t>. (úmrtí 2020; dnes vedoucí oddělení </a:t>
            </a:r>
            <a:r>
              <a:rPr lang="cs-CZ" b="1" u="sng" dirty="0"/>
              <a:t>PhDr. Martina </a:t>
            </a:r>
            <a:r>
              <a:rPr lang="cs-CZ" b="1" u="sng" dirty="0" err="1"/>
              <a:t>Ireinová</a:t>
            </a:r>
            <a:r>
              <a:rPr lang="cs-CZ" b="1" u="sng"/>
              <a:t>, </a:t>
            </a:r>
            <a:r>
              <a:rPr lang="cs-CZ" b="1" u="sng" smtClean="0"/>
              <a:t>Ph.D.</a:t>
            </a:r>
            <a:r>
              <a:rPr lang="cs-CZ" smtClean="0"/>
              <a:t>), </a:t>
            </a:r>
            <a:r>
              <a:rPr lang="cs-CZ" dirty="0"/>
              <a:t>hlavní řešitelka grantu GA ČR č. P406/11/1786 Slovník nářečí českého jazyka (2011–2015)</a:t>
            </a:r>
            <a:br>
              <a:rPr lang="cs-CZ" dirty="0"/>
            </a:br>
            <a:r>
              <a:rPr lang="cs-CZ" dirty="0"/>
              <a:t>Slovník nářečí českého jazyka zpracovává lexikální zásobu nářečí v Čechách, na Moravě a ve Slezsku. Postihuje naše nářečí přibližně za posledních 150 let.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27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etymologické oddělení </a:t>
            </a:r>
            <a:r>
              <a:rPr lang="cs-CZ" dirty="0" smtClean="0"/>
              <a:t>(Brno)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zabývá etymologií, je zaměřena na všestranný historickosrovnávací výzkum slovanského lexika od nejstarších období po rozpadu indoevropského jazykového společenství přes fázi formování jednotlivých slovanských jazyků až po současný stav. </a:t>
            </a:r>
            <a:endParaRPr lang="cs-CZ" dirty="0" smtClean="0"/>
          </a:p>
          <a:p>
            <a:r>
              <a:rPr lang="cs-CZ" dirty="0" smtClean="0"/>
              <a:t>Zpracování  </a:t>
            </a:r>
            <a:r>
              <a:rPr lang="cs-CZ" i="1" dirty="0" smtClean="0"/>
              <a:t>Etymologický slovník </a:t>
            </a:r>
            <a:r>
              <a:rPr lang="cs-CZ" i="1" dirty="0"/>
              <a:t>jazyka staroslověnského</a:t>
            </a:r>
            <a:r>
              <a:rPr lang="cs-CZ" dirty="0"/>
              <a:t>, jediného etymologického slovníku tohoto nejstaršího slovanského spisovného jazyka na světě; </a:t>
            </a:r>
            <a:r>
              <a:rPr lang="cs-CZ" dirty="0" smtClean="0"/>
              <a:t>nejstarší </a:t>
            </a:r>
            <a:r>
              <a:rPr lang="cs-CZ" dirty="0"/>
              <a:t>doložený slovanský </a:t>
            </a:r>
            <a:r>
              <a:rPr lang="cs-CZ" dirty="0" smtClean="0"/>
              <a:t>jazyk; vychází v sešitech</a:t>
            </a:r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40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Brněnská etymologická škola</a:t>
            </a:r>
            <a:br>
              <a:rPr lang="cs-CZ" dirty="0" smtClean="0"/>
            </a:br>
            <a:r>
              <a:rPr lang="cs-CZ" dirty="0" smtClean="0"/>
              <a:t>Václav Machek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hlinkClick r:id="rId2"/>
              </a:rPr>
              <a:t>Etymologický slovník jazyka českého </a:t>
            </a:r>
            <a:r>
              <a:rPr lang="cs-CZ" b="1" dirty="0" smtClean="0">
                <a:hlinkClick r:id="rId2"/>
              </a:rPr>
              <a:t>(1968) - </a:t>
            </a:r>
            <a:r>
              <a:rPr lang="cs-CZ" b="1" dirty="0">
                <a:hlinkClick r:id="rId2"/>
              </a:rPr>
              <a:t>Václav </a:t>
            </a:r>
            <a:r>
              <a:rPr lang="cs-CZ" b="1" dirty="0" smtClean="0">
                <a:hlinkClick r:id="rId2"/>
              </a:rPr>
              <a:t>Machek</a:t>
            </a:r>
            <a:r>
              <a:rPr lang="cs-CZ" b="1" dirty="0" smtClean="0"/>
              <a:t>; 2010,  4. vydání (nezměněné)</a:t>
            </a:r>
          </a:p>
          <a:p>
            <a:pPr marL="0" indent="0">
              <a:buNone/>
            </a:pPr>
            <a:r>
              <a:rPr lang="cs-CZ" b="1" dirty="0" smtClean="0"/>
              <a:t>     Působil v Kanceláři Slovníku jazyka českého (1929–1931)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r>
              <a:rPr lang="cs-CZ" b="1" dirty="0">
                <a:hlinkClick r:id="rId3"/>
              </a:rPr>
              <a:t>Český etymologický slovník - Jiří </a:t>
            </a:r>
            <a:r>
              <a:rPr lang="cs-CZ" b="1">
                <a:hlinkClick r:id="rId3"/>
              </a:rPr>
              <a:t>Rejzek </a:t>
            </a:r>
            <a:r>
              <a:rPr lang="cs-CZ" b="1" smtClean="0"/>
              <a:t> (2001) (</a:t>
            </a:r>
            <a:r>
              <a:rPr lang="pl-PL" dirty="0"/>
              <a:t>Ústav českého jazyka a teorie </a:t>
            </a:r>
            <a:r>
              <a:rPr lang="pl-PL" dirty="0" smtClean="0"/>
              <a:t>komunikace FF UK)</a:t>
            </a:r>
          </a:p>
          <a:p>
            <a:r>
              <a:rPr lang="cs-CZ" i="1" dirty="0"/>
              <a:t>Stručný slovník etymologický jazyka československého</a:t>
            </a:r>
            <a:r>
              <a:rPr lang="cs-CZ" dirty="0"/>
              <a:t> (1933</a:t>
            </a:r>
            <a:r>
              <a:rPr lang="cs-CZ" dirty="0" smtClean="0"/>
              <a:t>) – Josef Holub; kritizován, opraven 1937; základnou pro lepší slovník </a:t>
            </a:r>
            <a:r>
              <a:rPr lang="cs-CZ" dirty="0"/>
              <a:t>Františka Kopečného a Stanislava </a:t>
            </a:r>
            <a:r>
              <a:rPr lang="cs-CZ" dirty="0" err="1" smtClean="0"/>
              <a:t>Lyera</a:t>
            </a:r>
            <a:r>
              <a:rPr lang="cs-CZ" dirty="0" smtClean="0"/>
              <a:t>.</a:t>
            </a:r>
            <a:endParaRPr lang="cs-CZ" b="1" dirty="0"/>
          </a:p>
          <a:p>
            <a:r>
              <a:rPr lang="cs-CZ" b="1" dirty="0">
                <a:hlinkClick r:id="rId4"/>
              </a:rPr>
              <a:t>Stručný etymologický slovník jazyka českého </a:t>
            </a:r>
            <a:r>
              <a:rPr lang="cs-CZ" b="1" dirty="0" smtClean="0">
                <a:hlinkClick r:id="rId4"/>
              </a:rPr>
              <a:t>(1967) - </a:t>
            </a:r>
            <a:r>
              <a:rPr lang="cs-CZ" b="1" dirty="0">
                <a:hlinkClick r:id="rId4"/>
              </a:rPr>
              <a:t>Josef Holub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50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Mache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204912"/>
            <a:ext cx="6096000" cy="444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15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etymologický slovní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0" y="423862"/>
            <a:ext cx="4000500" cy="601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1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Nový encyklopedický slovník češtiny</a:t>
            </a:r>
            <a:br>
              <a:rPr lang="cs-CZ" dirty="0" smtClean="0"/>
            </a:br>
            <a:r>
              <a:rPr lang="cs-CZ" dirty="0" smtClean="0"/>
              <a:t>2017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ESČ, 2002</a:t>
            </a:r>
          </a:p>
          <a:p>
            <a:r>
              <a:rPr lang="cs-CZ" dirty="0" smtClean="0"/>
              <a:t>NESČ, 2017</a:t>
            </a:r>
          </a:p>
          <a:p>
            <a:r>
              <a:rPr lang="cs-CZ" dirty="0" smtClean="0"/>
              <a:t>Hmotnost 6, 22 kg</a:t>
            </a:r>
          </a:p>
          <a:p>
            <a:r>
              <a:rPr lang="cs-CZ" dirty="0" smtClean="0"/>
              <a:t>https://www.czechency.org/</a:t>
            </a:r>
            <a:endParaRPr lang="cs-CZ" dirty="0"/>
          </a:p>
        </p:txBody>
      </p:sp>
      <p:pic>
        <p:nvPicPr>
          <p:cNvPr id="1026" name="Picture 2" descr="E:\NESČ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5673" y="1808272"/>
            <a:ext cx="3476625" cy="3514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 pro jazyk český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v květnu 1911 zřízena </a:t>
            </a:r>
            <a:r>
              <a:rPr lang="cs-CZ" b="1" dirty="0"/>
              <a:t>Kancelář Slovníku jazyka </a:t>
            </a:r>
            <a:r>
              <a:rPr lang="cs-CZ" b="1" dirty="0" smtClean="0"/>
              <a:t>českého</a:t>
            </a:r>
          </a:p>
          <a:p>
            <a:r>
              <a:rPr lang="cs-CZ" dirty="0" smtClean="0"/>
              <a:t>práce </a:t>
            </a:r>
            <a:r>
              <a:rPr lang="cs-CZ" dirty="0"/>
              <a:t>na </a:t>
            </a:r>
            <a:r>
              <a:rPr lang="cs-CZ" dirty="0" smtClean="0"/>
              <a:t>slovníku </a:t>
            </a:r>
            <a:r>
              <a:rPr lang="cs-CZ" dirty="0"/>
              <a:t>řídil a realizoval sbor lexikografů, členů lexikografické a dialektologické </a:t>
            </a:r>
            <a:r>
              <a:rPr lang="cs-CZ" dirty="0" smtClean="0"/>
              <a:t>komise</a:t>
            </a:r>
          </a:p>
          <a:p>
            <a:r>
              <a:rPr lang="cs-CZ" dirty="0"/>
              <a:t>Návrh na zřízení </a:t>
            </a:r>
            <a:r>
              <a:rPr lang="cs-CZ" dirty="0" smtClean="0"/>
              <a:t>“</a:t>
            </a:r>
            <a:r>
              <a:rPr lang="cs-CZ" b="1" dirty="0" smtClean="0"/>
              <a:t>Ústavu </a:t>
            </a:r>
            <a:r>
              <a:rPr lang="cs-CZ" b="1" dirty="0"/>
              <a:t>pro jazyk </a:t>
            </a:r>
            <a:r>
              <a:rPr lang="cs-CZ" b="1" dirty="0" smtClean="0"/>
              <a:t>český“</a:t>
            </a:r>
            <a:r>
              <a:rPr lang="cs-CZ" dirty="0"/>
              <a:t> byl přednesen 30. června 1945 na 98. schůzi lexikografické a dialektologické komise a byl schválen dne 25. července </a:t>
            </a:r>
            <a:r>
              <a:rPr lang="cs-CZ" dirty="0" smtClean="0"/>
              <a:t>1945 a </a:t>
            </a:r>
            <a:r>
              <a:rPr lang="cs-CZ" dirty="0"/>
              <a:t>dne </a:t>
            </a:r>
            <a:r>
              <a:rPr lang="cs-CZ" dirty="0">
                <a:solidFill>
                  <a:srgbClr val="FF0000"/>
                </a:solidFill>
              </a:rPr>
              <a:t>6. února </a:t>
            </a:r>
            <a:r>
              <a:rPr lang="cs-CZ" dirty="0" smtClean="0">
                <a:solidFill>
                  <a:srgbClr val="FF0000"/>
                </a:solidFill>
              </a:rPr>
              <a:t>1946 byl „ÚJČ“ ustaven</a:t>
            </a:r>
            <a:r>
              <a:rPr lang="cs-CZ" dirty="0" smtClean="0"/>
              <a:t>. </a:t>
            </a:r>
            <a:r>
              <a:rPr lang="cs-CZ" dirty="0"/>
              <a:t>Akademickým referentem nového ústavu byl ustanoven </a:t>
            </a:r>
            <a:r>
              <a:rPr lang="cs-CZ" dirty="0">
                <a:hlinkClick r:id="rId2" tooltip="Bohuslav Havránek"/>
              </a:rPr>
              <a:t>Bohuslav </a:t>
            </a:r>
            <a:r>
              <a:rPr lang="cs-CZ" dirty="0" smtClean="0">
                <a:hlinkClick r:id="rId2" tooltip="Bohuslav Havránek"/>
              </a:rPr>
              <a:t>Havránek</a:t>
            </a:r>
            <a:r>
              <a:rPr lang="cs-CZ" dirty="0" smtClean="0"/>
              <a:t>.</a:t>
            </a:r>
          </a:p>
          <a:p>
            <a:r>
              <a:rPr lang="cs-CZ" dirty="0"/>
              <a:t>1. ledna 1953 začleněn do </a:t>
            </a:r>
            <a:r>
              <a:rPr lang="cs-CZ" dirty="0">
                <a:hlinkClick r:id="rId3" tooltip="Československá akademie věd"/>
              </a:rPr>
              <a:t>Československé akademie věd</a:t>
            </a:r>
            <a:r>
              <a:rPr lang="cs-CZ" dirty="0"/>
              <a:t> pod názvem </a:t>
            </a:r>
            <a:r>
              <a:rPr lang="cs-CZ" b="1" dirty="0"/>
              <a:t>Ústav pro jazyk český ČSAV</a:t>
            </a:r>
            <a:r>
              <a:rPr lang="cs-CZ" dirty="0"/>
              <a:t>. Ředitelem byl jmenován </a:t>
            </a:r>
            <a:r>
              <a:rPr lang="cs-CZ" dirty="0">
                <a:hlinkClick r:id="rId2" tooltip="Bohuslav Havránek"/>
              </a:rPr>
              <a:t>Bohuslav Havránek</a:t>
            </a:r>
            <a:r>
              <a:rPr lang="cs-CZ" dirty="0"/>
              <a:t>, vědeckým tajemníkem </a:t>
            </a:r>
            <a:r>
              <a:rPr lang="cs-CZ" dirty="0">
                <a:hlinkClick r:id="rId4" tooltip="František Daneš (jazykovědec)"/>
              </a:rPr>
              <a:t>František Daneš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543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Pracoviště ÚJČ AV </a:t>
            </a:r>
            <a:r>
              <a:rPr lang="cs-CZ" dirty="0" smtClean="0"/>
              <a:t>ČR dnes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oddělení </a:t>
            </a:r>
            <a:r>
              <a:rPr lang="cs-CZ" dirty="0" smtClean="0"/>
              <a:t>gramatiky</a:t>
            </a:r>
            <a:endParaRPr lang="cs-CZ" dirty="0"/>
          </a:p>
          <a:p>
            <a:r>
              <a:rPr lang="cs-CZ" dirty="0"/>
              <a:t>oddělení jazykové </a:t>
            </a:r>
            <a:r>
              <a:rPr lang="cs-CZ" dirty="0" smtClean="0"/>
              <a:t>kultury</a:t>
            </a:r>
            <a:endParaRPr lang="cs-CZ" dirty="0"/>
          </a:p>
          <a:p>
            <a:r>
              <a:rPr lang="cs-CZ" dirty="0"/>
              <a:t>oddělení současné lexikologie a </a:t>
            </a:r>
            <a:r>
              <a:rPr lang="cs-CZ" dirty="0" smtClean="0"/>
              <a:t>lexikografie</a:t>
            </a:r>
            <a:endParaRPr lang="cs-CZ" dirty="0"/>
          </a:p>
          <a:p>
            <a:r>
              <a:rPr lang="cs-CZ" dirty="0"/>
              <a:t>oddělení stylistiky a lingvistiky </a:t>
            </a:r>
            <a:r>
              <a:rPr lang="cs-CZ" dirty="0" smtClean="0"/>
              <a:t>textu</a:t>
            </a:r>
            <a:endParaRPr lang="cs-CZ" dirty="0"/>
          </a:p>
          <a:p>
            <a:r>
              <a:rPr lang="cs-CZ" dirty="0"/>
              <a:t> oddělení </a:t>
            </a:r>
            <a:r>
              <a:rPr lang="cs-CZ" dirty="0" smtClean="0"/>
              <a:t>onomastiky</a:t>
            </a:r>
            <a:endParaRPr lang="cs-CZ" dirty="0"/>
          </a:p>
          <a:p>
            <a:r>
              <a:rPr lang="cs-CZ" dirty="0"/>
              <a:t>oddělení vývoje </a:t>
            </a:r>
            <a:r>
              <a:rPr lang="cs-CZ" dirty="0" smtClean="0"/>
              <a:t>jazyka</a:t>
            </a:r>
            <a:endParaRPr lang="cs-CZ" dirty="0"/>
          </a:p>
          <a:p>
            <a:r>
              <a:rPr lang="cs-CZ" dirty="0"/>
              <a:t>dialektologické </a:t>
            </a:r>
            <a:r>
              <a:rPr lang="cs-CZ" dirty="0" smtClean="0"/>
              <a:t>oddělení</a:t>
            </a:r>
          </a:p>
          <a:p>
            <a:r>
              <a:rPr lang="cs-CZ" dirty="0" smtClean="0"/>
              <a:t>etymologické oddělení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90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gramatiky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Činnost oddělení gramatiky je soustředěna na výzkum gramatiky současné češtiny. Základem výzkumu je práce s velkými elektronickými soubory textů, které spravuje Ústav Českého národního korpusu; jde zejména o korpusy SYN, SYN2000, SYN2005, SYN2010, SYN2006PUB a SYN2009PUB. </a:t>
            </a:r>
          </a:p>
          <a:p>
            <a:r>
              <a:rPr lang="cs-CZ" b="1" dirty="0">
                <a:hlinkClick r:id="rId2"/>
              </a:rPr>
              <a:t>doc. PhDr. František Štícha, CSc.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dirty="0">
                <a:hlinkClick r:id="rId3"/>
              </a:rPr>
              <a:t>PhDr. Josef Šimandl, Ph.D</a:t>
            </a:r>
            <a:r>
              <a:rPr lang="cs-CZ" b="1" dirty="0" smtClean="0">
                <a:hlinkClick r:id="rId3"/>
              </a:rPr>
              <a:t>.</a:t>
            </a:r>
            <a:endParaRPr lang="cs-CZ" b="1" dirty="0" smtClean="0"/>
          </a:p>
          <a:p>
            <a:r>
              <a:rPr lang="cs-CZ" b="1" dirty="0">
                <a:hlinkClick r:id="rId4"/>
              </a:rPr>
              <a:t>PhDr. PaedDr. Miloslav Vondráček, Ph.D.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</a:t>
            </a:r>
            <a:r>
              <a:rPr lang="cs-CZ" dirty="0">
                <a:hlinkClick r:id="rId5"/>
              </a:rPr>
              <a:t>://www.slovnikafixu.cz</a:t>
            </a:r>
            <a:r>
              <a:rPr lang="cs-CZ" dirty="0" smtClean="0">
                <a:hlinkClick r:id="rId5"/>
              </a:rPr>
              <a:t>/</a:t>
            </a:r>
            <a:r>
              <a:rPr lang="cs-CZ" dirty="0"/>
              <a:t> Je </a:t>
            </a:r>
            <a:r>
              <a:rPr lang="cs-CZ" dirty="0" smtClean="0"/>
              <a:t>o kompendium </a:t>
            </a:r>
            <a:r>
              <a:rPr lang="cs-CZ" dirty="0"/>
              <a:t>popisující všechny důležité odvozovací prvky slov užívaných v současných českých textech – včetně slov přejatých. </a:t>
            </a:r>
          </a:p>
        </p:txBody>
      </p:sp>
    </p:spTree>
    <p:extLst>
      <p:ext uri="{BB962C8B-B14F-4D97-AF65-F5344CB8AC3E}">
        <p14:creationId xmlns:p14="http://schemas.microsoft.com/office/powerpoint/2010/main" val="335028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2013</a:t>
            </a:r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538" y="2133600"/>
            <a:ext cx="269875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96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jazykové kultury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 </a:t>
            </a:r>
            <a:r>
              <a:rPr lang="cs-CZ" dirty="0"/>
              <a:t>jediné bohemistické pracoviště v České republice poskytuje soustavné </a:t>
            </a:r>
            <a:r>
              <a:rPr lang="cs-CZ" dirty="0">
                <a:hlinkClick r:id="rId2"/>
              </a:rPr>
              <a:t>jazykové poradenství</a:t>
            </a:r>
            <a:r>
              <a:rPr lang="cs-CZ" dirty="0"/>
              <a:t> a jazykové expertizy nejrůznějším uživatelským skupinám a permanentně tak získává informace o fungování jazyka a o aktuálních vyjadřovacích potřebách příslušníků našeho jazykového </a:t>
            </a:r>
            <a:r>
              <a:rPr lang="cs-CZ" dirty="0" smtClean="0"/>
              <a:t>společenství;</a:t>
            </a:r>
          </a:p>
          <a:p>
            <a:r>
              <a:rPr lang="pl-PL" dirty="0"/>
              <a:t>od roku 2009 </a:t>
            </a:r>
            <a:r>
              <a:rPr lang="pl-PL" dirty="0">
                <a:hlinkClick r:id="rId3"/>
              </a:rPr>
              <a:t>Internetová jazyková </a:t>
            </a:r>
            <a:r>
              <a:rPr lang="pl-PL" dirty="0" smtClean="0">
                <a:hlinkClick r:id="rId3"/>
              </a:rPr>
              <a:t>příručka</a:t>
            </a:r>
            <a:r>
              <a:rPr lang="pl-PL" dirty="0" smtClean="0"/>
              <a:t>, 60 000 hesel; </a:t>
            </a:r>
          </a:p>
          <a:p>
            <a:r>
              <a:rPr lang="cs-CZ" dirty="0" smtClean="0"/>
              <a:t>oddělení </a:t>
            </a:r>
            <a:r>
              <a:rPr lang="cs-CZ" dirty="0"/>
              <a:t>jazykové kultury zaštiťuje redakci recenzovaného odborného časopisu </a:t>
            </a:r>
            <a:r>
              <a:rPr lang="cs-CZ" dirty="0">
                <a:hlinkClick r:id="rId4"/>
              </a:rPr>
              <a:t>Naše řeč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017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oddělení současné lexikologie a lexikografie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hlinkClick r:id="rId2"/>
              </a:rPr>
              <a:t>Nová slova v češtině. Slovník neologizmů 1</a:t>
            </a:r>
            <a:r>
              <a:rPr lang="cs-CZ" dirty="0"/>
              <a:t> (1998</a:t>
            </a:r>
            <a:r>
              <a:rPr lang="cs-CZ" dirty="0" smtClean="0"/>
              <a:t>)</a:t>
            </a:r>
          </a:p>
          <a:p>
            <a:r>
              <a:rPr lang="cs-CZ" i="1" dirty="0">
                <a:hlinkClick r:id="rId3"/>
              </a:rPr>
              <a:t>Nová slova v češtině. Slovník neologizmů 2</a:t>
            </a:r>
            <a:r>
              <a:rPr lang="cs-CZ" i="1" dirty="0"/>
              <a:t> </a:t>
            </a:r>
            <a:r>
              <a:rPr lang="cs-CZ" dirty="0"/>
              <a:t>(2004) </a:t>
            </a:r>
            <a:endParaRPr lang="cs-CZ" dirty="0" smtClean="0"/>
          </a:p>
          <a:p>
            <a:r>
              <a:rPr lang="cs-CZ" i="1" dirty="0" smtClean="0">
                <a:hlinkClick r:id="rId4"/>
              </a:rPr>
              <a:t>Akademický slovník </a:t>
            </a:r>
            <a:r>
              <a:rPr lang="cs-CZ" i="1" dirty="0">
                <a:hlinkClick r:id="rId4"/>
              </a:rPr>
              <a:t>cizích slov</a:t>
            </a:r>
            <a:r>
              <a:rPr lang="cs-CZ" dirty="0"/>
              <a:t> (1995</a:t>
            </a:r>
            <a:r>
              <a:rPr lang="cs-CZ" dirty="0" smtClean="0"/>
              <a:t>), 1. vydání</a:t>
            </a:r>
          </a:p>
          <a:p>
            <a:r>
              <a:rPr lang="cs-CZ" i="1" dirty="0">
                <a:hlinkClick r:id="rId5"/>
              </a:rPr>
              <a:t>Nový akademický slovník cizích slov</a:t>
            </a:r>
            <a:r>
              <a:rPr lang="cs-CZ" dirty="0"/>
              <a:t> (</a:t>
            </a:r>
            <a:r>
              <a:rPr lang="cs-CZ" dirty="0" smtClean="0"/>
              <a:t>2005), opravené a doplněné 2. vydání</a:t>
            </a:r>
          </a:p>
          <a:p>
            <a:r>
              <a:rPr lang="cs-CZ" i="1" u="sng" dirty="0" smtClean="0">
                <a:hlinkClick r:id="rId6"/>
              </a:rPr>
              <a:t>Slovník </a:t>
            </a:r>
            <a:r>
              <a:rPr lang="cs-CZ" i="1" u="sng" dirty="0">
                <a:hlinkClick r:id="rId6"/>
              </a:rPr>
              <a:t>spisovné češtiny pro školu a veřejnost</a:t>
            </a:r>
            <a:r>
              <a:rPr lang="cs-CZ" dirty="0"/>
              <a:t>  </a:t>
            </a:r>
            <a:r>
              <a:rPr lang="cs-CZ" dirty="0" smtClean="0"/>
              <a:t>2</a:t>
            </a:r>
            <a:r>
              <a:rPr lang="cs-CZ" dirty="0"/>
              <a:t>., opravené a doplněné vydání 1994; 3., opravené vydání 2003</a:t>
            </a:r>
          </a:p>
        </p:txBody>
      </p:sp>
    </p:spTree>
    <p:extLst>
      <p:ext uri="{BB962C8B-B14F-4D97-AF65-F5344CB8AC3E}">
        <p14:creationId xmlns:p14="http://schemas.microsoft.com/office/powerpoint/2010/main" val="264321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stylistiky a lingvistiky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hlinkClick r:id="rId2"/>
              </a:rPr>
              <a:t>Mgr. Petr Kaderka, Ph.D</a:t>
            </a:r>
            <a:r>
              <a:rPr lang="cs-CZ" b="1" dirty="0" smtClean="0">
                <a:hlinkClick r:id="rId2"/>
              </a:rPr>
              <a:t>.</a:t>
            </a:r>
            <a:endParaRPr lang="cs-CZ" b="1" dirty="0" smtClean="0"/>
          </a:p>
          <a:p>
            <a:r>
              <a:rPr lang="cs-CZ" b="1" dirty="0">
                <a:hlinkClick r:id="rId3"/>
              </a:rPr>
              <a:t>prof. PhDr. Jana Hoffmannová, </a:t>
            </a:r>
            <a:r>
              <a:rPr lang="cs-CZ" b="1" dirty="0" smtClean="0">
                <a:hlinkClick r:id="rId3"/>
              </a:rPr>
              <a:t>DrSc</a:t>
            </a:r>
            <a:r>
              <a:rPr lang="cs-CZ" b="1" dirty="0" smtClean="0"/>
              <a:t>.</a:t>
            </a:r>
          </a:p>
          <a:p>
            <a:r>
              <a:rPr lang="cs-CZ" b="1" dirty="0">
                <a:hlinkClick r:id="rId4"/>
              </a:rPr>
              <a:t>doc. PhDr. Jiří </a:t>
            </a:r>
            <a:r>
              <a:rPr lang="cs-CZ" b="1" dirty="0" err="1">
                <a:hlinkClick r:id="rId4"/>
              </a:rPr>
              <a:t>Homoláč</a:t>
            </a:r>
            <a:r>
              <a:rPr lang="cs-CZ" b="1">
                <a:hlinkClick r:id="rId4"/>
              </a:rPr>
              <a:t>, CSc.</a:t>
            </a:r>
            <a:endParaRPr lang="cs-CZ" b="1" smtClean="0"/>
          </a:p>
          <a:p>
            <a:r>
              <a:rPr lang="cs-CZ" b="1" dirty="0" smtClean="0"/>
              <a:t>Redakce </a:t>
            </a:r>
            <a:r>
              <a:rPr lang="cs-CZ" b="1" dirty="0"/>
              <a:t>časopisu </a:t>
            </a:r>
            <a:r>
              <a:rPr lang="cs-CZ" b="1" dirty="0">
                <a:hlinkClick r:id="rId5"/>
              </a:rPr>
              <a:t>Slovo a slovesnost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62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2016</a:t>
            </a:r>
            <a:endParaRPr lang="cs-CZ" dirty="0"/>
          </a:p>
        </p:txBody>
      </p:sp>
      <p:pic>
        <p:nvPicPr>
          <p:cNvPr id="1026" name="Picture 2" descr="E:\stylistika-mluvene-a-psane-cestin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553" y="1339403"/>
            <a:ext cx="3301499" cy="4507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1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87</TotalTime>
  <Words>871</Words>
  <Application>Microsoft Office PowerPoint</Application>
  <PresentationFormat>Širokoúhlá obrazovka</PresentationFormat>
  <Paragraphs>71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Stébla</vt:lpstr>
      <vt:lpstr>Současná bohemistika jména, publikace</vt:lpstr>
      <vt:lpstr>Ústav pro jazyk český</vt:lpstr>
      <vt:lpstr>Pracoviště ÚJČ AV ČR dnes</vt:lpstr>
      <vt:lpstr>oddělení gramatiky </vt:lpstr>
      <vt:lpstr>2013</vt:lpstr>
      <vt:lpstr>oddělení jazykové kultury </vt:lpstr>
      <vt:lpstr>oddělení současné lexikologie a lexikografie</vt:lpstr>
      <vt:lpstr>oddělení stylistiky a lingvistiky textu</vt:lpstr>
      <vt:lpstr>2016</vt:lpstr>
      <vt:lpstr>oddělení onomastiky</vt:lpstr>
      <vt:lpstr>oddělení vývoje jazyka</vt:lpstr>
      <vt:lpstr>dialektologické oddělení (Brno)</vt:lpstr>
      <vt:lpstr>etymologické oddělení (Brno) </vt:lpstr>
      <vt:lpstr>Brněnská etymologická škola Václav Machek</vt:lpstr>
      <vt:lpstr>Prezentace aplikace PowerPoint</vt:lpstr>
      <vt:lpstr>Prezentace aplikace PowerPoint</vt:lpstr>
      <vt:lpstr>Nový encyklopedický slovník češtiny 2017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Současná bohemistika jména, publikace</dc:title>
  <dc:creator>Sonja</dc:creator>
  <cp:lastModifiedBy>Sonja</cp:lastModifiedBy>
  <cp:revision>16</cp:revision>
  <dcterms:created xsi:type="dcterms:W3CDTF">2017-03-05T16:48:46Z</dcterms:created>
  <dcterms:modified xsi:type="dcterms:W3CDTF">2020-10-14T15:33:04Z</dcterms:modified>
</cp:coreProperties>
</file>