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3" r:id="rId6"/>
    <p:sldId id="260" r:id="rId7"/>
    <p:sldId id="257" r:id="rId8"/>
    <p:sldId id="262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A38D-EA8F-45CA-A8A5-733A9B8DB46A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BC89-CAF8-466C-B599-F2C0AFE8C0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040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A38D-EA8F-45CA-A8A5-733A9B8DB46A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BC89-CAF8-466C-B599-F2C0AFE8C0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913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A38D-EA8F-45CA-A8A5-733A9B8DB46A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BC89-CAF8-466C-B599-F2C0AFE8C0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315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A38D-EA8F-45CA-A8A5-733A9B8DB46A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BC89-CAF8-466C-B599-F2C0AFE8C0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8748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A38D-EA8F-45CA-A8A5-733A9B8DB46A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BC89-CAF8-466C-B599-F2C0AFE8C0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532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A38D-EA8F-45CA-A8A5-733A9B8DB46A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BC89-CAF8-466C-B599-F2C0AFE8C0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910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A38D-EA8F-45CA-A8A5-733A9B8DB46A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BC89-CAF8-466C-B599-F2C0AFE8C0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585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A38D-EA8F-45CA-A8A5-733A9B8DB46A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BC89-CAF8-466C-B599-F2C0AFE8C0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231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A38D-EA8F-45CA-A8A5-733A9B8DB46A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BC89-CAF8-466C-B599-F2C0AFE8C0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627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A38D-EA8F-45CA-A8A5-733A9B8DB46A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BC89-CAF8-466C-B599-F2C0AFE8C0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82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4A38D-EA8F-45CA-A8A5-733A9B8DB46A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BC89-CAF8-466C-B599-F2C0AFE8C0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0972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4A38D-EA8F-45CA-A8A5-733A9B8DB46A}" type="datetimeFigureOut">
              <a:rPr lang="cs-CZ" smtClean="0"/>
              <a:t>26.11.2019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EBC89-CAF8-466C-B599-F2C0AFE8C04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877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nase-rec.ujc.cas.cz/archiv.php?art=5153" TargetMode="External"/><Relationship Id="rId2" Type="http://schemas.openxmlformats.org/officeDocument/2006/relationships/hyperlink" Target="http://nase-rec.ujc.cas.cz/archiv.php?vol=48#h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bicko.avcr.cz/2008/10/13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Vladimír Šmilauer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1895–1983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573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Vladimír Šmilauer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500" y="1893094"/>
            <a:ext cx="3175000" cy="421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235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b</a:t>
            </a:r>
            <a:r>
              <a:rPr lang="cs-CZ" dirty="0" smtClean="0"/>
              <a:t>ohemista a slovakista; četl slovensky, maďarsky, rusky, anglicky, latinsky, německy </a:t>
            </a:r>
          </a:p>
          <a:p>
            <a:r>
              <a:rPr lang="cs-CZ" dirty="0"/>
              <a:t>n</a:t>
            </a:r>
            <a:r>
              <a:rPr lang="cs-CZ" dirty="0" smtClean="0"/>
              <a:t>auka o tvoření slov, syntax a toponomastika, literární onomastika (rozvíjí se později); </a:t>
            </a:r>
            <a:r>
              <a:rPr lang="cs-CZ" b="1" dirty="0" smtClean="0"/>
              <a:t>známe jej zejména jako syntaktika – učebnice větného rozboru</a:t>
            </a:r>
          </a:p>
          <a:p>
            <a:endParaRPr lang="cs-CZ" dirty="0"/>
          </a:p>
          <a:p>
            <a:r>
              <a:rPr lang="cs-CZ" dirty="0"/>
              <a:t>d</a:t>
            </a:r>
            <a:r>
              <a:rPr lang="cs-CZ" dirty="0" smtClean="0"/>
              <a:t>odnes na Web </a:t>
            </a:r>
            <a:r>
              <a:rPr lang="cs-CZ" dirty="0" err="1" smtClean="0"/>
              <a:t>of</a:t>
            </a:r>
            <a:r>
              <a:rPr lang="cs-CZ" dirty="0" smtClean="0"/>
              <a:t> Science – jméno se tam vyskytuje, nejvíce citovaný je </a:t>
            </a:r>
            <a:r>
              <a:rPr lang="cs-CZ" i="1" dirty="0" smtClean="0"/>
              <a:t>Vodopis starého Slovenska, </a:t>
            </a:r>
            <a:r>
              <a:rPr lang="cs-CZ" dirty="0" smtClean="0"/>
              <a:t>1932, habilitační práce</a:t>
            </a:r>
            <a:r>
              <a:rPr lang="cs-CZ" i="1" dirty="0" smtClean="0"/>
              <a:t>;</a:t>
            </a:r>
          </a:p>
          <a:p>
            <a:r>
              <a:rPr lang="cs-CZ" dirty="0"/>
              <a:t>v</a:t>
            </a:r>
            <a:r>
              <a:rPr lang="cs-CZ" dirty="0" smtClean="0"/>
              <a:t> elektronické databázi NŘ je citován 485X (od r. 1932); B. Havránek 530X.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322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Osídlení Čech ve světle místních jmen, 1960 (legendární dílo)</a:t>
            </a:r>
          </a:p>
          <a:p>
            <a:r>
              <a:rPr lang="cs-CZ" dirty="0" smtClean="0"/>
              <a:t>Úvod do toponomastiky, 1963</a:t>
            </a:r>
          </a:p>
          <a:p>
            <a:r>
              <a:rPr lang="cs-CZ" b="1" dirty="0" smtClean="0"/>
              <a:t>Novočeské tvoření slov, 1971</a:t>
            </a:r>
          </a:p>
          <a:p>
            <a:r>
              <a:rPr lang="cs-CZ" b="1" dirty="0" smtClean="0"/>
              <a:t>Novočeská skladba, 1947</a:t>
            </a:r>
          </a:p>
          <a:p>
            <a:r>
              <a:rPr lang="cs-CZ" b="1" dirty="0" smtClean="0"/>
              <a:t>Nauka o českém jazyku, 1972</a:t>
            </a:r>
          </a:p>
          <a:p>
            <a:r>
              <a:rPr lang="cs-CZ" dirty="0" smtClean="0"/>
              <a:t>Učebnice větného rozboru, 1955</a:t>
            </a:r>
          </a:p>
          <a:p>
            <a:endParaRPr lang="cs-CZ" dirty="0"/>
          </a:p>
          <a:p>
            <a:r>
              <a:rPr lang="cs-CZ" dirty="0" smtClean="0"/>
              <a:t>Toponomastika=nauka o místních jménech (toponyma). Na </a:t>
            </a:r>
            <a:r>
              <a:rPr lang="cs-CZ" dirty="0"/>
              <a:t>počátku 60. let byl z jeho popudu zahájen soupis pomístních jmen </a:t>
            </a:r>
            <a:r>
              <a:rPr lang="cs-CZ"/>
              <a:t>v </a:t>
            </a:r>
            <a:r>
              <a:rPr lang="cs-CZ" smtClean="0"/>
              <a:t>Čechách.</a:t>
            </a:r>
            <a:endParaRPr lang="cs-CZ" dirty="0" smtClean="0"/>
          </a:p>
          <a:p>
            <a:r>
              <a:rPr lang="cs-CZ" dirty="0" smtClean="0"/>
              <a:t>Představitel etymologické onomastiky, komunikační a funkční aspekt pro něj nebyl primární.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49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Onomastika</a:t>
            </a:r>
          </a:p>
          <a:p>
            <a:pPr marL="0" indent="0">
              <a:buNone/>
            </a:pPr>
            <a:r>
              <a:rPr lang="cs-CZ" dirty="0"/>
              <a:t>Šmilauer je </a:t>
            </a:r>
            <a:r>
              <a:rPr lang="cs-CZ" dirty="0" smtClean="0"/>
              <a:t>označován </a:t>
            </a:r>
            <a:r>
              <a:rPr lang="cs-CZ" dirty="0"/>
              <a:t>za zakladatele české onomastické školy. Zasloužil se o založení onomastického časopisu a samostatného </a:t>
            </a:r>
            <a:r>
              <a:rPr lang="cs-CZ" dirty="0" smtClean="0"/>
              <a:t>pracoviště.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0334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Potíral a vyvracel nesmyslné výklady, např. </a:t>
            </a:r>
          </a:p>
          <a:p>
            <a:pPr marL="0" indent="0">
              <a:buNone/>
            </a:pPr>
            <a:r>
              <a:rPr lang="cs-CZ" dirty="0" smtClean="0"/>
              <a:t>Výklad </a:t>
            </a:r>
            <a:r>
              <a:rPr lang="cs-CZ" i="1" dirty="0" smtClean="0"/>
              <a:t>Čertův kámen, kopec </a:t>
            </a:r>
            <a:r>
              <a:rPr lang="cs-CZ" dirty="0" smtClean="0"/>
              <a:t>ne od lat. </a:t>
            </a:r>
            <a:r>
              <a:rPr lang="cs-CZ" dirty="0" err="1" smtClean="0"/>
              <a:t>certus</a:t>
            </a:r>
            <a:r>
              <a:rPr lang="cs-CZ" dirty="0" smtClean="0"/>
              <a:t>, ale od čert.</a:t>
            </a:r>
          </a:p>
          <a:p>
            <a:pPr marL="0" indent="0">
              <a:buNone/>
            </a:pPr>
            <a:r>
              <a:rPr lang="cs-CZ" dirty="0" err="1" smtClean="0"/>
              <a:t>Certus</a:t>
            </a:r>
            <a:r>
              <a:rPr lang="cs-CZ" dirty="0" smtClean="0"/>
              <a:t> = pravý, bezpečný, zaručený, přesný (zajištěný fond </a:t>
            </a:r>
            <a:r>
              <a:rPr lang="cs-CZ" dirty="0" err="1" smtClean="0"/>
              <a:t>Certus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Nacistická propaganda – </a:t>
            </a:r>
            <a:r>
              <a:rPr lang="cs-CZ" i="1" dirty="0" smtClean="0"/>
              <a:t>Vodňany</a:t>
            </a:r>
            <a:r>
              <a:rPr lang="cs-CZ" dirty="0" smtClean="0"/>
              <a:t> odvozeny od jména starogermánského boha </a:t>
            </a:r>
            <a:r>
              <a:rPr lang="cs-CZ" dirty="0" err="1" smtClean="0"/>
              <a:t>Wotana</a:t>
            </a:r>
            <a:r>
              <a:rPr lang="cs-CZ" dirty="0" smtClean="0"/>
              <a:t> (</a:t>
            </a:r>
            <a:r>
              <a:rPr lang="cs-CZ" dirty="0" err="1" smtClean="0"/>
              <a:t>Wodana</a:t>
            </a:r>
            <a:r>
              <a:rPr lang="cs-CZ" dirty="0" smtClean="0"/>
              <a:t>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999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Příruční slovník jazyka českého, 9 sv. </a:t>
            </a:r>
          </a:p>
          <a:p>
            <a:pPr marL="0" indent="0">
              <a:buNone/>
            </a:pPr>
            <a:r>
              <a:rPr lang="cs-CZ" sz="2000" dirty="0"/>
              <a:t>Příruční slovník jazyka českého je výkladovým slovníkem velkého rozsahu, čítá 8 dílů v 9 svazcích a dodatky, které nakonec nikdy nevyšly. Vznikal v letech 1935–1957. Nejedná se o slovník kodifikační, ale o vědecký deskriptivní (popisný) slovník, který se zaměřoval na upevnění spisovné slovní zásoby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dirty="0" smtClean="0"/>
              <a:t>Redakce</a:t>
            </a:r>
            <a:r>
              <a:rPr lang="cs-CZ" sz="2000" dirty="0"/>
              <a:t>: Oldřich Hujer, Emil Smetánka, Miloš </a:t>
            </a:r>
            <a:r>
              <a:rPr lang="cs-CZ" sz="2000" dirty="0" err="1"/>
              <a:t>Weingart</a:t>
            </a:r>
            <a:r>
              <a:rPr lang="cs-CZ" sz="2000" dirty="0"/>
              <a:t>, Bohuslav Havránek, </a:t>
            </a:r>
            <a:r>
              <a:rPr lang="cs-CZ" sz="2000" b="1" dirty="0"/>
              <a:t>Vladimír Šmilauer</a:t>
            </a:r>
            <a:r>
              <a:rPr lang="cs-CZ" sz="2000" dirty="0"/>
              <a:t>, Alois Získal</a:t>
            </a:r>
            <a:endParaRPr lang="cs-CZ" sz="2000" dirty="0" smtClean="0"/>
          </a:p>
          <a:p>
            <a:endParaRPr lang="cs-CZ" sz="2000" dirty="0"/>
          </a:p>
          <a:p>
            <a:pPr marL="0" indent="0">
              <a:buNone/>
            </a:pPr>
            <a:r>
              <a:rPr lang="cs-CZ" sz="2000" dirty="0"/>
              <a:t>http://www.ujc.cas.cz/elektronicke-slovniky-a-zdroje/Prirucni_slovik_jazyka_ceskeho.html</a:t>
            </a:r>
          </a:p>
        </p:txBody>
      </p:sp>
    </p:spTree>
    <p:extLst>
      <p:ext uri="{BB962C8B-B14F-4D97-AF65-F5344CB8AC3E}">
        <p14:creationId xmlns:p14="http://schemas.microsoft.com/office/powerpoint/2010/main" val="302886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Šmilauerovi zde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Naše řeč, ročník 48 (1965), číslo 5</a:t>
            </a:r>
            <a:r>
              <a:rPr lang="cs-CZ" dirty="0"/>
              <a:t>, s. 257-263</a:t>
            </a:r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nase-rec.ujc.cas.cz/archiv.php?art=5153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hlinkClick r:id="rId4"/>
              </a:rPr>
              <a:t>http://abicko.avcr.cz/2008/10/13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 smtClean="0"/>
              <a:t>Šmejkalová</a:t>
            </a:r>
            <a:r>
              <a:rPr lang="cs-CZ" dirty="0" smtClean="0"/>
              <a:t>, Martina. </a:t>
            </a:r>
            <a:r>
              <a:rPr lang="cs-CZ" i="1" dirty="0" smtClean="0"/>
              <a:t>Praporu </a:t>
            </a:r>
            <a:r>
              <a:rPr lang="cs-CZ" i="1" dirty="0"/>
              <a:t>věren i ve ztraceném boji:</a:t>
            </a:r>
            <a:r>
              <a:rPr lang="cs-CZ" dirty="0"/>
              <a:t> </a:t>
            </a:r>
            <a:r>
              <a:rPr lang="cs-CZ" i="1" dirty="0"/>
              <a:t>Vladimír Šmilauer - život a dílo filologa (1895-1983</a:t>
            </a:r>
            <a:r>
              <a:rPr lang="cs-CZ" dirty="0" smtClean="0"/>
              <a:t>). Praha: Academia 2015.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83019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265</Words>
  <Application>Microsoft Office PowerPoint</Application>
  <PresentationFormat>Širokoúhlá obrazovka</PresentationFormat>
  <Paragraphs>36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Vladimír Šmilauer</vt:lpstr>
      <vt:lpstr>Prezentace aplikace PowerPoint</vt:lpstr>
      <vt:lpstr>Prezentace aplikace PowerPoint</vt:lpstr>
      <vt:lpstr>Literatura</vt:lpstr>
      <vt:lpstr>Prezentace aplikace PowerPoint</vt:lpstr>
      <vt:lpstr>Prezentace aplikace PowerPoint</vt:lpstr>
      <vt:lpstr>Prezentace aplikace PowerPoint</vt:lpstr>
      <vt:lpstr>O Šmilauerovi zde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Vladimír Šmilauer</dc:title>
  <dc:creator>Sonja</dc:creator>
  <cp:lastModifiedBy>Sonja</cp:lastModifiedBy>
  <cp:revision>7</cp:revision>
  <dcterms:created xsi:type="dcterms:W3CDTF">2017-10-15T17:43:20Z</dcterms:created>
  <dcterms:modified xsi:type="dcterms:W3CDTF">2019-11-26T09:11:51Z</dcterms:modified>
</cp:coreProperties>
</file>