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8" r:id="rId3"/>
    <p:sldId id="257" r:id="rId4"/>
    <p:sldId id="289" r:id="rId5"/>
    <p:sldId id="290" r:id="rId6"/>
    <p:sldId id="291" r:id="rId7"/>
    <p:sldId id="292" r:id="rId8"/>
    <p:sldId id="280" r:id="rId9"/>
    <p:sldId id="281" r:id="rId10"/>
    <p:sldId id="287" r:id="rId11"/>
    <p:sldId id="282" r:id="rId12"/>
    <p:sldId id="283" r:id="rId13"/>
    <p:sldId id="284" r:id="rId14"/>
    <p:sldId id="258" r:id="rId15"/>
    <p:sldId id="259" r:id="rId16"/>
    <p:sldId id="260" r:id="rId17"/>
    <p:sldId id="261" r:id="rId18"/>
    <p:sldId id="262" r:id="rId19"/>
    <p:sldId id="263" r:id="rId20"/>
    <p:sldId id="278" r:id="rId21"/>
    <p:sldId id="294" r:id="rId22"/>
    <p:sldId id="293" r:id="rId23"/>
    <p:sldId id="270" r:id="rId24"/>
    <p:sldId id="295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9" r:id="rId33"/>
    <p:sldId id="297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5F568-9857-408E-BE66-21AFAA68F2A5}" type="datetimeFigureOut">
              <a:rPr lang="sk-SK" smtClean="0"/>
              <a:t>3.6.19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2008-0844-4A19-B97E-B8FB388C7E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014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FDF7F-719B-4EB0-98B3-FB575CC8F0F1}" type="datetimeFigureOut">
              <a:rPr lang="sk-SK" smtClean="0"/>
              <a:t>3.6.19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4B3CC-FD26-471F-A9B1-0D316B29CA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27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B482-C9F3-4D4B-A61D-0EBB1EEAAC87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520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16E-829B-4203-9AB0-DA3762582499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870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AF59-6E54-41DD-90B8-F4622D63A738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253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494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3CBA-34D5-4CE4-9936-5C91A5CF36ED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727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2A06-E4E8-4F54-BDC4-CB86E636ADBA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195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3F4E-21C7-4046-8152-41B701EB292A}" type="datetime1">
              <a:rPr lang="sk-SK" smtClean="0"/>
              <a:t>3.6.19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80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DC00-066B-48A6-932C-92C5758DC4A6}" type="datetime1">
              <a:rPr lang="sk-SK" smtClean="0"/>
              <a:t>3.6.19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131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B002-9D05-4D42-BADA-9F3A3FF1B45F}" type="datetime1">
              <a:rPr lang="sk-SK" smtClean="0"/>
              <a:t>3.6.19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111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03D-3687-47EA-99EC-4BC074DE1721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64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4EEB-341A-4706-90CD-B969618339FA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26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A29A-09A6-45AB-AD1F-6B143555B474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4E21-FC47-4B2A-BDDC-7D63A6DC1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76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Tabu&#318;ka%20%20Po&#269;ty%20in&#353;tit&#250;ci&#237;%20LIS%20v%20Eur&#243;pe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dusan.katuscak@fhv.uniza.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7918648" cy="1802631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Benchmarking</a:t>
            </a:r>
            <a:r>
              <a:rPr lang="sk-SK" dirty="0"/>
              <a:t> :</a:t>
            </a:r>
            <a:br>
              <a:rPr lang="sk-SK" dirty="0"/>
            </a:br>
            <a:r>
              <a:rPr lang="sk-SK" dirty="0"/>
              <a:t>profesia a odbor knižničné a informačné štúdiá a veda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Dušan Katuščák</a:t>
            </a:r>
          </a:p>
        </p:txBody>
      </p:sp>
      <p:pic>
        <p:nvPicPr>
          <p:cNvPr id="1026" name="Picture 2" descr="H:\ADAMIS\EU-ESF-VERTICAL-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" y="0"/>
            <a:ext cx="1899494" cy="17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ADAMIS\final-adam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5"/>
            <a:ext cx="1834660" cy="9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ADAMIS\fin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97" y="116632"/>
            <a:ext cx="3260057" cy="12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ADAMIS\op_vz_logo-cu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132"/>
            <a:ext cx="1780469" cy="16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E41A-E459-43F5-A877-1EB537783E65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922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/>
              <a:t>Informačná inštitúcia – čo je to?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b="1" i="1" dirty="0"/>
              <a:t>Akákoľvek </a:t>
            </a:r>
          </a:p>
          <a:p>
            <a:pPr marL="0" indent="0" algn="ctr">
              <a:buNone/>
            </a:pPr>
            <a:r>
              <a:rPr lang="sk-SK" b="1" i="1" dirty="0"/>
              <a:t>právnická alebo fyzická osoba, </a:t>
            </a:r>
          </a:p>
          <a:p>
            <a:pPr marL="0" indent="0" algn="ctr">
              <a:buNone/>
            </a:pPr>
            <a:r>
              <a:rPr lang="sk-SK" b="1" i="1" dirty="0"/>
              <a:t>alebo jej organizačná súčasť, ktorá </a:t>
            </a:r>
            <a:r>
              <a:rPr lang="sk-SK" b="1" dirty="0">
                <a:solidFill>
                  <a:srgbClr val="FF0000"/>
                </a:solidFill>
              </a:rPr>
              <a:t>systematicky vykonáva informačnú činnosť, teda získava, spracúva, uchováva, ochraňuje a  sprístupňuje informácie v oblasti hospodárstva, vedy, výskumu, podnikania, vzdelávania, služieb, zábavy a pod.</a:t>
            </a:r>
            <a:endParaRPr lang="sk-SK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5DA-B6F1-45BE-9F23-1489549562DC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60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Obsah vzdelávania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/>
              <a:t>jadro programu</a:t>
            </a:r>
            <a:r>
              <a:rPr lang="sk-SK" dirty="0"/>
              <a:t> - obsah a rozsah podľa stupňov vzdelávania podľa legislatívy a </a:t>
            </a:r>
            <a:r>
              <a:rPr lang="sk-SK" b="1" i="1" dirty="0" err="1"/>
              <a:t>de</a:t>
            </a:r>
            <a:r>
              <a:rPr lang="sk-SK" b="1" i="1" dirty="0"/>
              <a:t> facto</a:t>
            </a:r>
            <a:r>
              <a:rPr lang="sk-SK" b="1" dirty="0"/>
              <a:t> štandardov LIS</a:t>
            </a:r>
          </a:p>
          <a:p>
            <a:r>
              <a:rPr lang="sk-SK" dirty="0"/>
              <a:t>V Európe </a:t>
            </a:r>
            <a:r>
              <a:rPr lang="sk-SK" b="1" dirty="0"/>
              <a:t>neexistuje</a:t>
            </a:r>
            <a:r>
              <a:rPr lang="sk-SK" dirty="0"/>
              <a:t> žiadny </a:t>
            </a:r>
            <a:r>
              <a:rPr lang="sk-SK" i="1" dirty="0" err="1"/>
              <a:t>de</a:t>
            </a:r>
            <a:r>
              <a:rPr lang="sk-SK" i="1" dirty="0"/>
              <a:t> iure</a:t>
            </a:r>
            <a:r>
              <a:rPr lang="sk-SK" dirty="0"/>
              <a:t> štandard vzdelávania v LIS, určité usmerňovanie v tejto oblasti (napr. EUCLID, Pravidlá IFLA pre LIS, </a:t>
            </a:r>
            <a:r>
              <a:rPr lang="sk-SK" dirty="0" err="1"/>
              <a:t>iSchools</a:t>
            </a:r>
            <a:r>
              <a:rPr lang="sk-SK" dirty="0"/>
              <a:t> </a:t>
            </a:r>
            <a:r>
              <a:rPr lang="sk-SK" dirty="0" err="1"/>
              <a:t>ai</a:t>
            </a:r>
            <a:r>
              <a:rPr lang="sk-SK" dirty="0"/>
              <a:t>.). </a:t>
            </a:r>
          </a:p>
          <a:p>
            <a:r>
              <a:rPr lang="sk-SK" b="1" dirty="0"/>
              <a:t>kompatibilita predmetov</a:t>
            </a:r>
            <a:r>
              <a:rPr lang="sk-SK" dirty="0"/>
              <a:t> - pomer pokrytia štandardného obsahu vzdelávania v porovnaní s </a:t>
            </a:r>
            <a:r>
              <a:rPr lang="sk-SK" b="1" i="1" dirty="0" err="1"/>
              <a:t>de</a:t>
            </a:r>
            <a:r>
              <a:rPr lang="sk-SK" b="1" i="1" dirty="0"/>
              <a:t> facto</a:t>
            </a:r>
            <a:r>
              <a:rPr lang="sk-SK" b="1" dirty="0"/>
              <a:t> štandardami LIS</a:t>
            </a:r>
          </a:p>
          <a:p>
            <a:r>
              <a:rPr lang="sk-SK" dirty="0"/>
              <a:t>kvantitatívny </a:t>
            </a:r>
            <a:r>
              <a:rPr lang="sk-SK" b="1" dirty="0"/>
              <a:t>pomer pôvodných a </a:t>
            </a:r>
            <a:r>
              <a:rPr lang="sk-SK" b="1" dirty="0" err="1"/>
              <a:t>kompilatívnych</a:t>
            </a:r>
            <a:r>
              <a:rPr lang="sk-SK" b="1" dirty="0"/>
              <a:t> didaktických pomôcok</a:t>
            </a:r>
            <a:r>
              <a:rPr lang="sk-SK" dirty="0"/>
              <a:t> (svoje/cudzie)</a:t>
            </a:r>
          </a:p>
          <a:p>
            <a:r>
              <a:rPr lang="sk-SK" b="1" dirty="0"/>
              <a:t>terminologická kompatibilita</a:t>
            </a:r>
            <a:r>
              <a:rPr lang="sk-SK" dirty="0"/>
              <a:t> – pokiaľ ide o </a:t>
            </a:r>
            <a:r>
              <a:rPr lang="sk-SK" b="1" dirty="0"/>
              <a:t>názvy a obsah predmetov</a:t>
            </a:r>
            <a:r>
              <a:rPr lang="sk-SK" dirty="0"/>
              <a:t> </a:t>
            </a:r>
            <a:endParaRPr lang="sk-SK" b="1" dirty="0"/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978D-DDC3-4842-BFAD-27A0D124AC33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917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Forma vzdelávania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/>
              <a:t>názornosť</a:t>
            </a:r>
            <a:r>
              <a:rPr lang="sk-SK" dirty="0"/>
              <a:t> - audiovizuálne prezentácie, animácie, pomôcky k predmetom - vlastne/prebraté</a:t>
            </a:r>
          </a:p>
          <a:p>
            <a:r>
              <a:rPr lang="sk-SK" b="1" dirty="0"/>
              <a:t>permanentná verejná  dostupnosť </a:t>
            </a:r>
            <a:r>
              <a:rPr lang="sk-SK" dirty="0"/>
              <a:t>vzdelávacieho obsahu študentom cez vlastný alebo univerzitný digitálny </a:t>
            </a:r>
            <a:r>
              <a:rPr lang="sk-SK" dirty="0" err="1"/>
              <a:t>repozit</a:t>
            </a:r>
            <a:r>
              <a:rPr lang="sk-SK" dirty="0"/>
              <a:t> (internet a mobilné zariadenia)</a:t>
            </a:r>
          </a:p>
          <a:p>
            <a:r>
              <a:rPr lang="sk-SK" b="1" dirty="0"/>
              <a:t>pomer tradičnej kontaktnej formy a inovatívnych foriem</a:t>
            </a:r>
            <a:r>
              <a:rPr lang="sk-SK" dirty="0"/>
              <a:t> vzdelávania - prezenčné, dištančne/</a:t>
            </a:r>
            <a:r>
              <a:rPr lang="sk-SK" dirty="0" err="1"/>
              <a:t>online</a:t>
            </a:r>
            <a:r>
              <a:rPr lang="sk-SK" dirty="0"/>
              <a:t>, individuálne, kombinované</a:t>
            </a:r>
          </a:p>
          <a:p>
            <a:r>
              <a:rPr lang="sk-SK" b="1" dirty="0"/>
              <a:t>spoločný vzdelávací program </a:t>
            </a:r>
            <a:r>
              <a:rPr lang="sk-SK" dirty="0"/>
              <a:t>v odbore - domáce/zahraničné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E1C-4146-4DC2-BEB4-A5B30ABDB6CA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20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Komunikácia a marketing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b="1" dirty="0"/>
              <a:t>aktivizácia študentov</a:t>
            </a:r>
            <a:r>
              <a:rPr lang="sk-SK" dirty="0"/>
              <a:t>; </a:t>
            </a:r>
            <a:r>
              <a:rPr lang="sk-SK" dirty="0" err="1"/>
              <a:t>spolupodiel</a:t>
            </a:r>
            <a:r>
              <a:rPr lang="sk-SK" dirty="0"/>
              <a:t> študentov na  </a:t>
            </a:r>
            <a:r>
              <a:rPr lang="sk-SK" dirty="0" err="1"/>
              <a:t>dotvárani</a:t>
            </a:r>
            <a:r>
              <a:rPr lang="sk-SK" dirty="0"/>
              <a:t> obsahu prostredníctvom prezentácie vlastnej individuálnej alebo tímovej tvorivosti (napr. expozícia médií...)</a:t>
            </a:r>
          </a:p>
          <a:p>
            <a:r>
              <a:rPr lang="sk-SK" b="1" dirty="0"/>
              <a:t>zmluvné partnerstvo a komunikácia </a:t>
            </a:r>
            <a:r>
              <a:rPr lang="sk-SK" dirty="0"/>
              <a:t>so zamestnávateľmi, zriaďovateľmi a profesijnými združeniami </a:t>
            </a:r>
          </a:p>
          <a:p>
            <a:r>
              <a:rPr lang="sk-SK" b="1" dirty="0"/>
              <a:t>zmluvné špecializované výučbové zariadenie </a:t>
            </a:r>
            <a:r>
              <a:rPr lang="sk-SK" dirty="0"/>
              <a:t>odboru LIS (partner katedry...)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E111-A370-4910-91E6-BF62C1BDBA22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522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Výskum v LIS v Európe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Podľa </a:t>
            </a:r>
            <a:r>
              <a:rPr lang="sk-SK" i="1" dirty="0"/>
              <a:t>IFLA </a:t>
            </a:r>
            <a:r>
              <a:rPr lang="sk-SK" i="1" dirty="0" err="1"/>
              <a:t>Guide</a:t>
            </a:r>
            <a:r>
              <a:rPr lang="sk-SK" i="1" dirty="0"/>
              <a:t> z roku 2007 bolo v Európe  </a:t>
            </a:r>
            <a:r>
              <a:rPr lang="sk-SK" dirty="0"/>
              <a:t>223  vzdelávacích centier v 26 krajinách. </a:t>
            </a:r>
          </a:p>
          <a:p>
            <a:r>
              <a:rPr lang="sk-SK" dirty="0"/>
              <a:t>Väčšina vzdelávacích inštitúcií (70)  LIS pôsobí v rámci odboru </a:t>
            </a:r>
            <a:r>
              <a:rPr lang="sk-SK" i="1" dirty="0"/>
              <a:t>Humanitné vedy</a:t>
            </a:r>
            <a:r>
              <a:rPr lang="sk-SK" dirty="0"/>
              <a:t> (</a:t>
            </a:r>
            <a:r>
              <a:rPr lang="sk-SK" dirty="0" err="1"/>
              <a:t>Humanities</a:t>
            </a:r>
            <a:r>
              <a:rPr lang="sk-SK" dirty="0"/>
              <a:t>), čo je 31,8 %. </a:t>
            </a:r>
          </a:p>
          <a:p>
            <a:r>
              <a:rPr lang="sk-SK" dirty="0">
                <a:hlinkClick r:id="rId2" action="ppaction://hlinkfile"/>
              </a:rPr>
              <a:t>Tabuľka  Počty inštitúcií LIS v </a:t>
            </a:r>
            <a:r>
              <a:rPr lang="sk-SK" dirty="0" err="1">
                <a:hlinkClick r:id="rId2" action="ppaction://hlinkfile"/>
              </a:rPr>
              <a:t>Európe.docx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313-E19A-47A9-A217-DE6A0A0E500F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735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vo výskume v LIS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Situáciu vo </a:t>
            </a:r>
            <a:r>
              <a:rPr lang="sk-SK" i="1" dirty="0"/>
              <a:t>výskume</a:t>
            </a:r>
            <a:r>
              <a:rPr lang="sk-SK" dirty="0"/>
              <a:t> LIS uskutočnili španielski autori (</a:t>
            </a:r>
            <a:r>
              <a:rPr lang="sk-SK" dirty="0" err="1"/>
              <a:t>Jordi</a:t>
            </a:r>
            <a:r>
              <a:rPr lang="sk-SK" dirty="0"/>
              <a:t> </a:t>
            </a:r>
            <a:r>
              <a:rPr lang="sk-SK" dirty="0" err="1"/>
              <a:t>Ardanuy</a:t>
            </a:r>
            <a:r>
              <a:rPr lang="sk-SK" dirty="0"/>
              <a:t> a </a:t>
            </a:r>
            <a:r>
              <a:rPr lang="sk-SK" dirty="0" err="1"/>
              <a:t>Cristóbal</a:t>
            </a:r>
            <a:r>
              <a:rPr lang="sk-SK" dirty="0"/>
              <a:t> </a:t>
            </a:r>
            <a:r>
              <a:rPr lang="sk-SK" dirty="0" err="1"/>
              <a:t>Urbano</a:t>
            </a:r>
            <a:r>
              <a:rPr lang="sk-SK" dirty="0"/>
              <a:t>, 2015)</a:t>
            </a:r>
          </a:p>
          <a:p>
            <a:r>
              <a:rPr lang="sk-SK" dirty="0" err="1"/>
              <a:t>Bibliometrický</a:t>
            </a:r>
            <a:r>
              <a:rPr lang="sk-SK" dirty="0"/>
              <a:t> prieskum 28 krajín EÚ </a:t>
            </a:r>
          </a:p>
          <a:p>
            <a:r>
              <a:rPr lang="sk-SK" dirty="0"/>
              <a:t>Autori spracovali 29.337 bibliografických záznamov (8732 z nich sú z krajín EÚ)</a:t>
            </a:r>
          </a:p>
          <a:p>
            <a:r>
              <a:rPr lang="sk-SK" dirty="0"/>
              <a:t>Obrázky- krajiny a témy výskumu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4198-27A6-419B-BE6E-5A0EEF377478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273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26BA-5E55-4F71-BDF3-250C054AE5AA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93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3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6DEC-0A22-43C3-9B20-3FAFE03DD21F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519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sk-SK" sz="3600" b="1" cap="all" dirty="0"/>
              <a:t>Poradie priorít  a výskumných tém LIS v Európe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dirty="0"/>
              <a:t> (Podľa </a:t>
            </a:r>
            <a:r>
              <a:rPr lang="sk-SK" dirty="0" err="1"/>
              <a:t>Jordi</a:t>
            </a:r>
            <a:r>
              <a:rPr lang="sk-SK" dirty="0"/>
              <a:t> </a:t>
            </a:r>
            <a:r>
              <a:rPr lang="sk-SK" dirty="0" err="1"/>
              <a:t>Ardanuy</a:t>
            </a:r>
            <a:r>
              <a:rPr lang="sk-SK" dirty="0"/>
              <a:t> a </a:t>
            </a:r>
            <a:r>
              <a:rPr lang="sk-SK" dirty="0" err="1"/>
              <a:t>Cristóbal</a:t>
            </a:r>
            <a:r>
              <a:rPr lang="sk-SK" dirty="0"/>
              <a:t> </a:t>
            </a:r>
            <a:r>
              <a:rPr lang="sk-SK" dirty="0" err="1"/>
              <a:t>Urbano</a:t>
            </a:r>
            <a:r>
              <a:rPr lang="sk-SK" dirty="0"/>
              <a:t>, 2015)</a:t>
            </a:r>
            <a:br>
              <a:rPr lang="sk-SK" dirty="0"/>
            </a:br>
            <a:endParaRPr lang="sk-SK" dirty="0"/>
          </a:p>
          <a:p>
            <a:pPr lvl="0"/>
            <a:r>
              <a:rPr lang="sk-SK" dirty="0"/>
              <a:t>Informačné systémy</a:t>
            </a:r>
          </a:p>
          <a:p>
            <a:pPr lvl="0"/>
            <a:r>
              <a:rPr lang="sk-SK" dirty="0"/>
              <a:t>Výskum</a:t>
            </a:r>
          </a:p>
          <a:p>
            <a:pPr lvl="0"/>
            <a:r>
              <a:rPr lang="sk-SK" dirty="0" err="1"/>
              <a:t>Bibliometria</a:t>
            </a:r>
            <a:endParaRPr lang="sk-SK" dirty="0"/>
          </a:p>
          <a:p>
            <a:pPr lvl="0"/>
            <a:r>
              <a:rPr lang="sk-SK" dirty="0"/>
              <a:t>Informačný prieskum</a:t>
            </a:r>
          </a:p>
          <a:p>
            <a:pPr lvl="0"/>
            <a:r>
              <a:rPr lang="sk-SK" dirty="0"/>
              <a:t>Knižnice</a:t>
            </a:r>
          </a:p>
          <a:p>
            <a:pPr lvl="0"/>
            <a:r>
              <a:rPr lang="sk-SK" dirty="0"/>
              <a:t>Manažment znalostí</a:t>
            </a:r>
          </a:p>
          <a:p>
            <a:pPr lvl="0"/>
            <a:r>
              <a:rPr lang="sk-SK" dirty="0"/>
              <a:t>Internet</a:t>
            </a:r>
          </a:p>
          <a:p>
            <a:pPr lvl="0"/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acces</a:t>
            </a:r>
            <a:endParaRPr lang="sk-SK" dirty="0"/>
          </a:p>
          <a:p>
            <a:pPr lvl="0"/>
            <a:r>
              <a:rPr lang="sk-SK" dirty="0"/>
              <a:t>Informačný manažment</a:t>
            </a:r>
          </a:p>
          <a:p>
            <a:pPr lvl="0"/>
            <a:r>
              <a:rPr lang="sk-SK" dirty="0"/>
              <a:t>Citačná analýza</a:t>
            </a:r>
          </a:p>
          <a:p>
            <a:pPr lvl="0"/>
            <a:r>
              <a:rPr lang="sk-SK" dirty="0"/>
              <a:t>Akademické knižnice</a:t>
            </a:r>
          </a:p>
          <a:p>
            <a:pPr lvl="0"/>
            <a:r>
              <a:rPr lang="sk-SK" dirty="0"/>
              <a:t>Metadáta</a:t>
            </a:r>
          </a:p>
          <a:p>
            <a:pPr lvl="0"/>
            <a:r>
              <a:rPr lang="sk-SK" dirty="0"/>
              <a:t>Informačné technológie</a:t>
            </a:r>
          </a:p>
          <a:p>
            <a:pPr lvl="0"/>
            <a:r>
              <a:rPr lang="sk-SK" dirty="0"/>
              <a:t>Hodnotenie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9634-0742-4D35-B12F-26DAD6874695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23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cap="all" dirty="0"/>
              <a:t>Osobnostné predpoklady pre štúdium LIS</a:t>
            </a:r>
            <a:br>
              <a:rPr lang="sk-SK" sz="3200" b="1" cap="all" dirty="0"/>
            </a:b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/>
              <a:t>Základné dôležité osobnostné črty a zručnosti, ktoré sú dôležité pre študentov LIS:</a:t>
            </a:r>
          </a:p>
          <a:p>
            <a:r>
              <a:rPr lang="sk-SK" dirty="0"/>
              <a:t>Láska ku znalostiam a učeniu </a:t>
            </a:r>
          </a:p>
          <a:p>
            <a:r>
              <a:rPr lang="sk-SK" dirty="0"/>
              <a:t>Chuť pracovať s ľuďmi, </a:t>
            </a:r>
          </a:p>
          <a:p>
            <a:r>
              <a:rPr lang="sk-SK" dirty="0"/>
              <a:t>Láska ku knihám </a:t>
            </a:r>
          </a:p>
          <a:p>
            <a:r>
              <a:rPr lang="sk-SK" dirty="0"/>
              <a:t>Široké celkové vedomosti o živote a svete </a:t>
            </a:r>
          </a:p>
          <a:p>
            <a:r>
              <a:rPr lang="sk-SK" dirty="0"/>
              <a:t>Silné organizačné schopnosti </a:t>
            </a:r>
          </a:p>
          <a:p>
            <a:r>
              <a:rPr lang="sk-SK" dirty="0"/>
              <a:t>Dobrá práca s číslami </a:t>
            </a:r>
          </a:p>
          <a:p>
            <a:r>
              <a:rPr lang="sk-SK" dirty="0"/>
              <a:t>Priateľskosť </a:t>
            </a:r>
          </a:p>
          <a:p>
            <a:r>
              <a:rPr lang="sk-SK" dirty="0"/>
              <a:t>Etika </a:t>
            </a:r>
          </a:p>
          <a:p>
            <a:r>
              <a:rPr lang="sk-SK" dirty="0"/>
              <a:t>Sympatickosť </a:t>
            </a:r>
          </a:p>
          <a:p>
            <a:r>
              <a:rPr lang="sk-SK" dirty="0"/>
              <a:t>Základné predpoklady (afinita) pre prácu s veľkými objemami informácií </a:t>
            </a:r>
          </a:p>
          <a:p>
            <a:r>
              <a:rPr lang="sk-SK" dirty="0"/>
              <a:t>Počítačové zručnosti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0357-B4CB-4E5D-AA85-359748E998B7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53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Odbor LIS UNIZA: Program </a:t>
            </a:r>
            <a:r>
              <a:rPr lang="sk-SK" dirty="0" err="1"/>
              <a:t>Mediamatika</a:t>
            </a:r>
            <a:r>
              <a:rPr lang="sk-SK" dirty="0"/>
              <a:t> a kultúrne dedičstvo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Etablovaný program</a:t>
            </a:r>
          </a:p>
          <a:p>
            <a:r>
              <a:rPr lang="sk-SK" dirty="0"/>
              <a:t>Záujem študentov prevyšuje možnosti </a:t>
            </a:r>
          </a:p>
          <a:p>
            <a:r>
              <a:rPr lang="sk-SK" dirty="0"/>
              <a:t>Atraktívny obsah vzdelávania</a:t>
            </a:r>
          </a:p>
          <a:p>
            <a:r>
              <a:rPr lang="sk-SK" dirty="0"/>
              <a:t>Komplexná akreditácia s hodnotením B+</a:t>
            </a:r>
          </a:p>
          <a:p>
            <a:r>
              <a:rPr lang="sk-SK" dirty="0"/>
              <a:t>Akreditované: </a:t>
            </a:r>
            <a:r>
              <a:rPr lang="sk-SK" dirty="0" err="1"/>
              <a:t>Bc</a:t>
            </a:r>
            <a:r>
              <a:rPr lang="sk-SK" dirty="0"/>
              <a:t>, Mgr., </a:t>
            </a:r>
            <a:r>
              <a:rPr lang="sk-SK" dirty="0" err="1"/>
              <a:t>PhDr</a:t>
            </a:r>
            <a:r>
              <a:rPr lang="sk-SK" dirty="0"/>
              <a:t>, PhD.</a:t>
            </a:r>
          </a:p>
          <a:p>
            <a:r>
              <a:rPr lang="sk-SK" dirty="0"/>
              <a:t>50-70 absolventov ročne</a:t>
            </a:r>
          </a:p>
          <a:p>
            <a:r>
              <a:rPr lang="sk-SK" dirty="0"/>
              <a:t>Excelentná práca so študentmi aj po skončení školy</a:t>
            </a:r>
          </a:p>
          <a:p>
            <a:r>
              <a:rPr lang="sk-SK" dirty="0"/>
              <a:t>Výskum – informačné priestory, bibliografia, dejiny knižnej kultúry, konzervačná veda, projekty (2010-2015 ca 5 mil eur)</a:t>
            </a:r>
          </a:p>
          <a:p>
            <a:r>
              <a:rPr lang="sk-SK" dirty="0"/>
              <a:t>Centrum </a:t>
            </a:r>
            <a:r>
              <a:rPr lang="sk-SK" dirty="0" err="1"/>
              <a:t>excelentnosti</a:t>
            </a:r>
            <a:r>
              <a:rPr lang="sk-SK" dirty="0"/>
              <a:t> Pamäť Slovenska </a:t>
            </a:r>
          </a:p>
          <a:p>
            <a:r>
              <a:rPr lang="sk-SK" dirty="0"/>
              <a:t>ADAMIS, COST </a:t>
            </a:r>
            <a:r>
              <a:rPr lang="sk-SK" dirty="0" err="1"/>
              <a:t>ai</a:t>
            </a:r>
            <a:r>
              <a:rPr lang="sk-SK" dirty="0"/>
              <a:t>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3236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k-SK" dirty="0"/>
              <a:t>Čo sa učí v LIS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30358"/>
              </p:ext>
            </p:extLst>
          </p:nvPr>
        </p:nvGraphicFramePr>
        <p:xfrm>
          <a:off x="251521" y="836713"/>
          <a:ext cx="8784976" cy="5785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60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Frekvencia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Povinné kurzy (predmety)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>
                          <a:effectLst/>
                        </a:rPr>
                        <a:t>Required Courses</a:t>
                      </a:r>
                      <a:endParaRPr lang="sk-SK" sz="14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44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Organizácia informácií, znalostí, materiálov</a:t>
                      </a:r>
                      <a:endParaRPr lang="sk-SK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effectLst/>
                        </a:rPr>
                        <a:t>Organization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of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information</a:t>
                      </a:r>
                      <a:r>
                        <a:rPr lang="sk-SK" sz="1400" dirty="0">
                          <a:effectLst/>
                        </a:rPr>
                        <a:t>/</a:t>
                      </a:r>
                      <a:r>
                        <a:rPr lang="sk-SK" sz="1400" dirty="0" err="1">
                          <a:effectLst/>
                        </a:rPr>
                        <a:t>knowledge</a:t>
                      </a:r>
                      <a:r>
                        <a:rPr lang="sk-SK" sz="1400" dirty="0">
                          <a:effectLst/>
                        </a:rPr>
                        <a:t>/</a:t>
                      </a:r>
                      <a:r>
                        <a:rPr lang="sk-SK" sz="1400" dirty="0" err="1">
                          <a:effectLst/>
                        </a:rPr>
                        <a:t>materials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39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 err="1">
                          <a:effectLst/>
                        </a:rPr>
                        <a:t>Referečné</a:t>
                      </a:r>
                      <a:r>
                        <a:rPr lang="sk-SK" sz="1600" dirty="0">
                          <a:effectLst/>
                        </a:rPr>
                        <a:t>, informačné zdroje a služby</a:t>
                      </a:r>
                      <a:endParaRPr lang="sk-SK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effectLst/>
                        </a:rPr>
                        <a:t>Reference</a:t>
                      </a:r>
                      <a:r>
                        <a:rPr lang="sk-SK" sz="1400" dirty="0">
                          <a:effectLst/>
                        </a:rPr>
                        <a:t>/</a:t>
                      </a:r>
                      <a:r>
                        <a:rPr lang="sk-SK" sz="1400" dirty="0" err="1">
                          <a:effectLst/>
                        </a:rPr>
                        <a:t>Information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resources</a:t>
                      </a:r>
                      <a:r>
                        <a:rPr lang="sk-SK" sz="1400" dirty="0">
                          <a:effectLst/>
                        </a:rPr>
                        <a:t> &amp; </a:t>
                      </a:r>
                      <a:r>
                        <a:rPr lang="sk-SK" sz="1400" dirty="0" err="1">
                          <a:effectLst/>
                        </a:rPr>
                        <a:t>services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38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Úvod do LIS, informačné prostredie</a:t>
                      </a:r>
                      <a:endParaRPr lang="sk-SK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effectLst/>
                        </a:rPr>
                        <a:t>Introduction</a:t>
                      </a:r>
                      <a:r>
                        <a:rPr lang="sk-SK" sz="1400" dirty="0">
                          <a:effectLst/>
                        </a:rPr>
                        <a:t> to LIS/</a:t>
                      </a:r>
                      <a:r>
                        <a:rPr lang="sk-SK" sz="1400" dirty="0" err="1">
                          <a:effectLst/>
                        </a:rPr>
                        <a:t>Information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environment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30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Manažment</a:t>
                      </a:r>
                      <a:endParaRPr lang="sk-SK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effectLst/>
                        </a:rPr>
                        <a:t>Management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22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Výskum v LIS</a:t>
                      </a:r>
                      <a:endParaRPr lang="sk-SK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effectLst/>
                        </a:rPr>
                        <a:t>Research</a:t>
                      </a:r>
                      <a:r>
                        <a:rPr lang="sk-SK" sz="1400" dirty="0">
                          <a:effectLst/>
                        </a:rPr>
                        <a:t> in LIS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14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Informačné technológie</a:t>
                      </a:r>
                      <a:endParaRPr lang="sk-SK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effectLst/>
                        </a:rPr>
                        <a:t>Information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technology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11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Budovanie zbierok</a:t>
                      </a:r>
                      <a:endParaRPr lang="sk-SK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effectLst/>
                        </a:rPr>
                        <a:t>Collection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development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916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9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Používanie informácií a používateľsky orientované predmety (napr. Používanie informácií a používatelia, informačné správanie človeka, informačné potreby, porozumenie informačných potrieb a služby používateľom)</a:t>
                      </a:r>
                      <a:endParaRPr lang="sk-SK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effectLst/>
                        </a:rPr>
                        <a:t>Information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use</a:t>
                      </a:r>
                      <a:r>
                        <a:rPr lang="sk-SK" sz="1400" dirty="0">
                          <a:effectLst/>
                        </a:rPr>
                        <a:t> &amp; </a:t>
                      </a:r>
                      <a:r>
                        <a:rPr lang="sk-SK" sz="1400" dirty="0" err="1">
                          <a:effectLst/>
                        </a:rPr>
                        <a:t>users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related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courses</a:t>
                      </a:r>
                      <a:r>
                        <a:rPr lang="sk-SK" sz="1400" dirty="0">
                          <a:effectLst/>
                        </a:rPr>
                        <a:t> (</a:t>
                      </a:r>
                      <a:r>
                        <a:rPr lang="sk-SK" sz="1400" dirty="0" err="1">
                          <a:effectLst/>
                        </a:rPr>
                        <a:t>e.g</a:t>
                      </a:r>
                      <a:r>
                        <a:rPr lang="sk-SK" sz="1400" dirty="0">
                          <a:effectLst/>
                        </a:rPr>
                        <a:t>., </a:t>
                      </a:r>
                      <a:r>
                        <a:rPr lang="sk-SK" sz="1400" dirty="0" err="1">
                          <a:effectLst/>
                        </a:rPr>
                        <a:t>Information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use</a:t>
                      </a:r>
                      <a:r>
                        <a:rPr lang="sk-SK" sz="1400" dirty="0">
                          <a:effectLst/>
                        </a:rPr>
                        <a:t> &amp; </a:t>
                      </a:r>
                      <a:r>
                        <a:rPr lang="sk-SK" sz="1400" dirty="0" err="1">
                          <a:effectLst/>
                        </a:rPr>
                        <a:t>users</a:t>
                      </a:r>
                      <a:r>
                        <a:rPr lang="sk-SK" sz="1400" dirty="0">
                          <a:effectLst/>
                        </a:rPr>
                        <a:t>; </a:t>
                      </a:r>
                      <a:r>
                        <a:rPr lang="sk-SK" sz="1400" dirty="0" err="1">
                          <a:effectLst/>
                        </a:rPr>
                        <a:t>Human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information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behavior</a:t>
                      </a:r>
                      <a:r>
                        <a:rPr lang="sk-SK" sz="1400" dirty="0">
                          <a:effectLst/>
                        </a:rPr>
                        <a:t>; </a:t>
                      </a:r>
                      <a:r>
                        <a:rPr lang="sk-SK" sz="1400" dirty="0" err="1">
                          <a:effectLst/>
                        </a:rPr>
                        <a:t>Information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needs</a:t>
                      </a:r>
                      <a:r>
                        <a:rPr lang="sk-SK" sz="1400" dirty="0">
                          <a:effectLst/>
                        </a:rPr>
                        <a:t>; </a:t>
                      </a:r>
                      <a:r>
                        <a:rPr lang="sk-SK" sz="1400" dirty="0" err="1">
                          <a:effectLst/>
                        </a:rPr>
                        <a:t>Understanding</a:t>
                      </a:r>
                      <a:r>
                        <a:rPr lang="sk-SK" sz="1400" dirty="0">
                          <a:effectLst/>
                        </a:rPr>
                        <a:t> &amp; </a:t>
                      </a:r>
                      <a:r>
                        <a:rPr lang="sk-SK" sz="1400" dirty="0" err="1">
                          <a:effectLst/>
                        </a:rPr>
                        <a:t>serving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users</a:t>
                      </a:r>
                      <a:r>
                        <a:rPr lang="sk-SK" sz="1400" dirty="0">
                          <a:effectLst/>
                        </a:rPr>
                        <a:t>)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effectLst/>
                        </a:rPr>
                        <a:t>7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</a:rPr>
                        <a:t>Stáže a prax</a:t>
                      </a:r>
                      <a:endParaRPr lang="sk-SK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err="1">
                          <a:effectLst/>
                        </a:rPr>
                        <a:t>Internship</a:t>
                      </a:r>
                      <a:r>
                        <a:rPr lang="sk-SK" sz="1400" dirty="0">
                          <a:effectLst/>
                        </a:rPr>
                        <a:t>/</a:t>
                      </a:r>
                      <a:r>
                        <a:rPr lang="sk-SK" sz="1400" dirty="0" err="1">
                          <a:effectLst/>
                        </a:rPr>
                        <a:t>Practicum</a:t>
                      </a:r>
                      <a:endParaRPr lang="sk-SK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6915-5180-4A8F-9A24-C1C86BE83F9F}" type="datetime1">
              <a:rPr lang="sk-SK" smtClean="0"/>
              <a:t>3.6.19</a:t>
            </a:fld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341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Flexibilná knihovnícka identita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sk-SK" dirty="0"/>
              <a:t>Odbor </a:t>
            </a:r>
            <a:r>
              <a:rPr lang="sk-SK" i="1" dirty="0"/>
              <a:t>knižničných a informačných štúdií a knižnično-informačnej vedy</a:t>
            </a:r>
            <a:r>
              <a:rPr lang="sk-SK" dirty="0"/>
              <a:t> má, </a:t>
            </a:r>
          </a:p>
          <a:p>
            <a:pPr marL="0" indent="0">
              <a:buNone/>
            </a:pPr>
            <a:r>
              <a:rPr lang="sk-SK" i="1" dirty="0"/>
              <a:t>		„</a:t>
            </a:r>
            <a:r>
              <a:rPr lang="sk-SK" sz="4000" i="1" dirty="0"/>
              <a:t>flexibilnú identitu“ </a:t>
            </a:r>
          </a:p>
          <a:p>
            <a:r>
              <a:rPr lang="sk-SK" dirty="0"/>
              <a:t>Hranice, ako aj vedecké a vzdelávacie rámce LIS nie sú také ostré a výrazné, ako ich poznáme v lekárskych, prírodných a technických vedách, odboroch a študijných programoch.</a:t>
            </a:r>
          </a:p>
          <a:p>
            <a:r>
              <a:rPr lang="sk-SK" u="sng" dirty="0"/>
              <a:t>Ak sa neviaže identita LIS na dokumenty a zaznamenané informácie a poznatky - zaniká 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145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Zamestnanosť v knižniciach SR 2014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401759"/>
              </p:ext>
            </p:extLst>
          </p:nvPr>
        </p:nvGraphicFramePr>
        <p:xfrm>
          <a:off x="539552" y="198884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KNIŽNICA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SPOLU</a:t>
                      </a:r>
                      <a:r>
                        <a:rPr lang="sk-SK" baseline="0" dirty="0"/>
                        <a:t> ZAM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VŠ  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STREDNÉ</a:t>
                      </a:r>
                      <a:r>
                        <a:rPr lang="sk-SK" baseline="0" dirty="0"/>
                        <a:t> LIS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PLAT €/ročne</a:t>
                      </a:r>
                    </a:p>
                    <a:p>
                      <a:r>
                        <a:rPr lang="sk-SK" dirty="0"/>
                        <a:t>1€ =</a:t>
                      </a:r>
                      <a:r>
                        <a:rPr lang="sk-SK" baseline="0" dirty="0"/>
                        <a:t> 27,0 CZK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3600" dirty="0"/>
                        <a:t>Verejná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1 363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7 763 €</a:t>
                      </a:r>
                    </a:p>
                    <a:p>
                      <a:r>
                        <a:rPr lang="sk-SK" sz="1800" dirty="0"/>
                        <a:t>17,466 CZK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3600" dirty="0"/>
                        <a:t>Vedecká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8 214 €</a:t>
                      </a:r>
                    </a:p>
                    <a:p>
                      <a:r>
                        <a:rPr lang="sk-SK" sz="1800" dirty="0"/>
                        <a:t>18,481 CZK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3600" dirty="0"/>
                        <a:t>Špeciálna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/>
                        <a:t>8 578 €</a:t>
                      </a:r>
                    </a:p>
                    <a:p>
                      <a:r>
                        <a:rPr lang="sk-SK" sz="1800" dirty="0"/>
                        <a:t>19,300 CZK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7918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Výzvy pre knihovnícku komunitu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Situácia je kritická – knihovnícka identita sa stratila </a:t>
            </a:r>
          </a:p>
          <a:p>
            <a:pPr marL="0" indent="0">
              <a:buNone/>
            </a:pPr>
            <a:r>
              <a:rPr lang="sk-SK" dirty="0"/>
              <a:t>Pre stabilitu a rozvoj knihovníctva je dôležité, aby </a:t>
            </a:r>
            <a:r>
              <a:rPr lang="sk-SK" u="sng" dirty="0"/>
              <a:t>odborné činnosti</a:t>
            </a:r>
            <a:r>
              <a:rPr lang="sk-SK" dirty="0"/>
              <a:t> knižníc vykonávali kvalifikovaní </a:t>
            </a:r>
            <a:r>
              <a:rPr lang="sk-SK" u="sng" dirty="0"/>
              <a:t>absolventi vysokých škôl a odbornej strednej školy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Knižnice majú byť riadené </a:t>
            </a:r>
            <a:r>
              <a:rPr lang="sk-SK" u="sng" dirty="0"/>
              <a:t>odborníkmi</a:t>
            </a:r>
            <a:r>
              <a:rPr lang="sk-SK" dirty="0"/>
              <a:t>, ktorí absolvujú študijné programy v odbore </a:t>
            </a:r>
            <a:r>
              <a:rPr lang="sk-SK" i="1" dirty="0"/>
              <a:t>„knižničné a informačné  štúdiá a knižnično-informačná veda“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FA1-97C9-477C-9F41-E2872584A12B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705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 koho vzdelávame?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Štúdium LIS je akreditované na troch vysokých školách(od roku 2015 na </a:t>
            </a:r>
            <a:r>
              <a:rPr lang="sk-SK" i="1" dirty="0"/>
              <a:t>dvoch</a:t>
            </a:r>
            <a:r>
              <a:rPr lang="sk-SK" dirty="0"/>
              <a:t>: Univerzita Komenského a Žilinská univerzita) a ročne končia štúdium </a:t>
            </a:r>
            <a:r>
              <a:rPr lang="sk-SK" i="1" dirty="0"/>
              <a:t>desiatky</a:t>
            </a:r>
            <a:r>
              <a:rPr lang="sk-SK" dirty="0"/>
              <a:t> absolventov (50-70)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úprava legislatívy,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presadiť do katalógov nové profesie,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zmeniť platové tabuľky, zaviesť atestácie zamestnancov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národná sústava povolaní obsahuje: informačný špecialista, dokumentarista, knihovník špecialista </a:t>
            </a:r>
            <a:r>
              <a:rPr lang="sk-SK" dirty="0" err="1"/>
              <a:t>ai</a:t>
            </a:r>
            <a:r>
              <a:rPr lang="sk-SK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presnejšie špecifikovať profesie a obsah činnosti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0061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Zamestnanosť absolventov LIS (Illinois, 2013, 127 respondentov</a:t>
            </a: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00808"/>
            <a:ext cx="8964488" cy="4248471"/>
          </a:xfrm>
          <a:prstGeom prst="rect">
            <a:avLst/>
          </a:prstGeom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D35-6748-473F-B7A5-A36681AC35EB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0673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 ktorých sektoroch sú zamestnaní?</a:t>
            </a: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248472"/>
          </a:xfrm>
          <a:prstGeom prst="rect">
            <a:avLst/>
          </a:prstGeom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9419-C9E0-4BC2-889C-B3AD1AA5CD81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333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Niektoré profesie – názvy a mzdy – akademické knižnice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632518"/>
              </p:ext>
            </p:extLst>
          </p:nvPr>
        </p:nvGraphicFramePr>
        <p:xfrm>
          <a:off x="457200" y="1628802"/>
          <a:ext cx="8455968" cy="4596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79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Knihovník archívu a špeciálnych zbierok</a:t>
                      </a:r>
                      <a:endParaRPr lang="sk-SK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Special Collections and Archives Librarian</a:t>
                      </a:r>
                      <a:endParaRPr lang="sk-SK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9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Knihovník mediálnych služieb  </a:t>
                      </a:r>
                      <a:endParaRPr lang="sk-SK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Media Services Librarian</a:t>
                      </a:r>
                      <a:endParaRPr lang="sk-SK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0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Referenčný a  „navigačný“ knihovník</a:t>
                      </a:r>
                      <a:endParaRPr lang="sk-SK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Reference &amp; Instruction Librarian</a:t>
                      </a:r>
                      <a:endParaRPr lang="sk-SK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0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Vedúci služieb prístupu ku zdrojom</a:t>
                      </a:r>
                      <a:endParaRPr lang="sk-SK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Head of Access Services</a:t>
                      </a:r>
                      <a:endParaRPr lang="sk-SK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0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Projekt archivár</a:t>
                      </a:r>
                      <a:endParaRPr lang="sk-SK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Project </a:t>
                      </a:r>
                      <a:r>
                        <a:rPr lang="sk-SK" sz="2000" dirty="0" err="1">
                          <a:effectLst/>
                        </a:rPr>
                        <a:t>Archivist</a:t>
                      </a:r>
                      <a:endParaRPr lang="sk-SK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Priemerný nástupný plat ročne</a:t>
                      </a:r>
                      <a:endParaRPr lang="sk-SK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44 500 USD</a:t>
                      </a:r>
                      <a:endParaRPr lang="sk-SK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079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6DFB-693B-4663-A007-1EE1C9CD925E}" type="datetime1">
              <a:rPr lang="sk-SK" smtClean="0"/>
              <a:t>3.6.19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4229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Niektoré profesie – názvy a mzdy – verejné knižnice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755009"/>
              </p:ext>
            </p:extLst>
          </p:nvPr>
        </p:nvGraphicFramePr>
        <p:xfrm>
          <a:off x="251520" y="1556791"/>
          <a:ext cx="8712968" cy="504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6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Knihovník digitálnych služieb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Digital Services Librarian</a:t>
                      </a:r>
                      <a:endParaRPr lang="sk-SK" sz="2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Koordinátor dobrovoľníkov 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Outreach Coordinator </a:t>
                      </a:r>
                      <a:endParaRPr lang="sk-SK" sz="2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Vedúci služieb pre mládež 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Director of Youth Services</a:t>
                      </a:r>
                      <a:endParaRPr lang="sk-SK" sz="2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Referenčný knihovník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Reference Librarian</a:t>
                      </a:r>
                      <a:endParaRPr lang="sk-SK" sz="2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0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Priemerný nástupný plat ročne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36 500 USD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979-4EA8-46C4-8F3E-3B576F472FFD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3561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Niektoré profesie – názvy a mzdy – firmy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466495"/>
              </p:ext>
            </p:extLst>
          </p:nvPr>
        </p:nvGraphicFramePr>
        <p:xfrm>
          <a:off x="395536" y="1556791"/>
          <a:ext cx="8496944" cy="5112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Výskumný knihovník</a:t>
                      </a:r>
                      <a:endParaRPr lang="sk-SK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Research Librarian </a:t>
                      </a:r>
                      <a:endParaRPr lang="sk-SK" sz="2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Informačný architekt (analytik potrieb?)</a:t>
                      </a:r>
                      <a:endParaRPr lang="sk-SK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Information Architect </a:t>
                      </a:r>
                      <a:endParaRPr lang="sk-SK" sz="2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Dátový analytik</a:t>
                      </a:r>
                      <a:endParaRPr lang="sk-SK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Data Analyst </a:t>
                      </a:r>
                      <a:endParaRPr lang="sk-SK" sz="2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Systémový knihovník</a:t>
                      </a:r>
                      <a:endParaRPr lang="sk-SK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800" dirty="0" err="1">
                          <a:effectLst/>
                        </a:rPr>
                        <a:t>Systems</a:t>
                      </a:r>
                      <a:r>
                        <a:rPr lang="sk-SK" sz="2800" dirty="0">
                          <a:effectLst/>
                        </a:rPr>
                        <a:t> </a:t>
                      </a:r>
                      <a:r>
                        <a:rPr lang="sk-SK" sz="2800" dirty="0" err="1">
                          <a:effectLst/>
                        </a:rPr>
                        <a:t>Librarian</a:t>
                      </a:r>
                      <a:r>
                        <a:rPr lang="sk-SK" sz="2800" dirty="0">
                          <a:effectLst/>
                        </a:rPr>
                        <a:t> </a:t>
                      </a:r>
                      <a:endParaRPr lang="sk-SK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5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Archivár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Archivist</a:t>
                      </a:r>
                      <a:endParaRPr lang="sk-SK" sz="2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Priemerný nástupný plat ročne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54 000 USD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237-B133-4D2D-8C9F-519C158F6595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425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Projekt ADAMIS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256584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Adaptácia programu LIS UNIZA na podmienky znalostnej spoločnosti</a:t>
            </a:r>
          </a:p>
          <a:p>
            <a:r>
              <a:rPr lang="sk-SK" dirty="0" err="1"/>
              <a:t>Benchmarking</a:t>
            </a:r>
            <a:endParaRPr lang="sk-SK" dirty="0"/>
          </a:p>
          <a:p>
            <a:r>
              <a:rPr lang="sk-SK" dirty="0"/>
              <a:t>Najlepšia prax v Európe a na svete</a:t>
            </a:r>
          </a:p>
          <a:p>
            <a:r>
              <a:rPr lang="sk-SK" dirty="0"/>
              <a:t>Modifikácia nášho programu LIS v Žiline</a:t>
            </a:r>
          </a:p>
          <a:p>
            <a:r>
              <a:rPr lang="sk-SK" dirty="0"/>
              <a:t>Prezentácia – bloky</a:t>
            </a:r>
          </a:p>
          <a:p>
            <a:pPr lvl="1"/>
            <a:r>
              <a:rPr lang="sk-SK" dirty="0"/>
              <a:t>odporúčania pre interný systém hodnotenia kvality LIS</a:t>
            </a:r>
          </a:p>
          <a:p>
            <a:pPr lvl="1"/>
            <a:r>
              <a:rPr lang="sk-SK" dirty="0"/>
              <a:t>výskum v LIS, </a:t>
            </a:r>
          </a:p>
          <a:p>
            <a:pPr lvl="1"/>
            <a:r>
              <a:rPr lang="sk-SK" dirty="0"/>
              <a:t>obsah vzdelávania v LIS, </a:t>
            </a:r>
          </a:p>
          <a:p>
            <a:pPr lvl="1"/>
            <a:r>
              <a:rPr lang="sk-SK" dirty="0"/>
              <a:t>zamestnanie knihovníkov a mzdy</a:t>
            </a:r>
          </a:p>
          <a:p>
            <a:pPr marL="0" indent="0">
              <a:buNone/>
            </a:pPr>
            <a:r>
              <a:rPr lang="sk-SK" dirty="0"/>
              <a:t>LIS = </a:t>
            </a:r>
            <a:r>
              <a:rPr lang="sk-SK" dirty="0" err="1"/>
              <a:t>Library</a:t>
            </a:r>
            <a:r>
              <a:rPr lang="sk-SK" dirty="0"/>
              <a:t> and </a:t>
            </a:r>
            <a:r>
              <a:rPr lang="sk-SK" dirty="0" err="1"/>
              <a:t>Information</a:t>
            </a:r>
            <a:r>
              <a:rPr lang="sk-SK" dirty="0"/>
              <a:t> </a:t>
            </a:r>
            <a:r>
              <a:rPr lang="sk-SK" dirty="0" err="1"/>
              <a:t>Studies</a:t>
            </a:r>
            <a:r>
              <a:rPr lang="sk-SK" dirty="0"/>
              <a:t>/</a:t>
            </a:r>
            <a:r>
              <a:rPr lang="sk-SK" dirty="0" err="1"/>
              <a:t>Science</a:t>
            </a:r>
            <a:endParaRPr lang="sk-SK" dirty="0"/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9881-6FFF-451A-A161-B06B4BE5B92C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743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Niektoré profesie – názvy a mzdy – školské knižnice (</a:t>
            </a:r>
            <a:r>
              <a:rPr lang="sk-SK" dirty="0" err="1"/>
              <a:t>mediatéky</a:t>
            </a:r>
            <a:r>
              <a:rPr lang="sk-SK" dirty="0"/>
              <a:t>)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677951"/>
              </p:ext>
            </p:extLst>
          </p:nvPr>
        </p:nvGraphicFramePr>
        <p:xfrm>
          <a:off x="251520" y="1484783"/>
          <a:ext cx="8640960" cy="538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4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Knihovník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Librarian</a:t>
                      </a:r>
                      <a:endParaRPr lang="sk-SK" sz="2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40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Riaditeľ centra vzdelávania v knižnici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Library Learning Center Director</a:t>
                      </a:r>
                      <a:endParaRPr lang="sk-SK" sz="2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4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Špecialista integrácie médií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Media </a:t>
                      </a:r>
                      <a:r>
                        <a:rPr lang="sk-SK" sz="2800" dirty="0" err="1">
                          <a:effectLst/>
                        </a:rPr>
                        <a:t>Integration</a:t>
                      </a:r>
                      <a:r>
                        <a:rPr lang="sk-SK" sz="2800" dirty="0">
                          <a:effectLst/>
                        </a:rPr>
                        <a:t>  </a:t>
                      </a:r>
                      <a:r>
                        <a:rPr lang="sk-SK" sz="2800" dirty="0" err="1">
                          <a:effectLst/>
                        </a:rPr>
                        <a:t>Specialist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40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 err="1">
                          <a:effectLst/>
                        </a:rPr>
                        <a:t>Poloodborné</a:t>
                      </a:r>
                      <a:r>
                        <a:rPr lang="sk-SK" sz="2800" dirty="0">
                          <a:effectLst/>
                        </a:rPr>
                        <a:t> </a:t>
                      </a:r>
                      <a:r>
                        <a:rPr lang="sk-SK" sz="2800" dirty="0" err="1">
                          <a:effectLst/>
                        </a:rPr>
                        <a:t>štredoškolské</a:t>
                      </a:r>
                      <a:r>
                        <a:rPr lang="sk-SK" sz="2800" dirty="0">
                          <a:effectLst/>
                        </a:rPr>
                        <a:t> mediálne centrum 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>
                          <a:effectLst/>
                        </a:rPr>
                        <a:t>Middle School Media Center Paraprofessional</a:t>
                      </a:r>
                      <a:endParaRPr lang="sk-SK" sz="2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Priemerný nástupný plat ročne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44 700 USD</a:t>
                      </a:r>
                      <a:endParaRPr lang="sk-SK" sz="2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A7FA-237E-4796-972E-275B441777A1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7086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400" dirty="0"/>
              <a:t>Čo požaduje od knihovníkov ALA (1)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509398"/>
              </p:ext>
            </p:extLst>
          </p:nvPr>
        </p:nvGraphicFramePr>
        <p:xfrm>
          <a:off x="323528" y="1124744"/>
          <a:ext cx="8568952" cy="5465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28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Akademické knihovníctvo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Academic Librarianship 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Archívne štúdiá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Archival Studies 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Knižná kultúra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Book Arts 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Služby pre deti 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Children's Services 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Manažment informácií v kultúrnom dedičstve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Cultural Heritage Information Management 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Digitálne knižnice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Digital Libraries 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Zdravotnícke knihovníctvo a informatika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Health Sciences Librarianship/Health Informatics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Informačné systémy. Projektovanie a analýza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Information Systems Design/Analysis 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Manažment znalostí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Knowledge Management 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Právnické knihovníctvo/Informačné služby pre právo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</a:rPr>
                        <a:t>Law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Librarianship</a:t>
                      </a:r>
                      <a:r>
                        <a:rPr lang="sk-SK" sz="1400" dirty="0">
                          <a:effectLst/>
                        </a:rPr>
                        <a:t>/</a:t>
                      </a:r>
                      <a:r>
                        <a:rPr lang="sk-SK" sz="1400" dirty="0" err="1">
                          <a:effectLst/>
                        </a:rPr>
                        <a:t>Legal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Information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Services</a:t>
                      </a: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EB7-90DF-4A65-AD35-61F332C70E1A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2587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Čo požaduje od knihovníkov ALA (2)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33788"/>
              </p:ext>
            </p:extLst>
          </p:nvPr>
        </p:nvGraphicFramePr>
        <p:xfrm>
          <a:off x="323528" y="1124750"/>
          <a:ext cx="8568952" cy="5184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Manažment a administrácia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Management and Administration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Hudobné knihovníctvo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Music Librarianship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Organizácia informácií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Organization of Information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Verejné knihovníctvo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Public Librarianship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Manažment dokumentov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Records Management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Referenčné a používateľské služby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Reference and User Services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Školské knihovníctvo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School Librarianship 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Vedecké knihovníctvo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Science Librarianship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Špeciálne zbierky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Special Collections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Špeciálne </a:t>
                      </a:r>
                      <a:r>
                        <a:rPr lang="sk-SK" sz="1800" dirty="0" err="1">
                          <a:effectLst/>
                        </a:rPr>
                        <a:t>korporátne</a:t>
                      </a:r>
                      <a:r>
                        <a:rPr lang="sk-SK" sz="1800" dirty="0">
                          <a:effectLst/>
                        </a:rPr>
                        <a:t> knihovníctvo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Special/Corporate Librarianship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Záverečná práca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Thesis Option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Služby pre mládež (18-25 rokov)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Young Adult Services</a:t>
                      </a:r>
                      <a:endParaRPr lang="sk-SK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Iné</a:t>
                      </a:r>
                      <a:endParaRPr lang="sk-SK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</a:rPr>
                        <a:t>Other</a:t>
                      </a:r>
                      <a:endParaRPr lang="sk-SK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1CED-1D01-43DD-915F-48396A9DDE30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5870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Ďakujem za trpezlivosť</a:t>
            </a:r>
          </a:p>
          <a:p>
            <a:pPr marL="0" indent="0" algn="ctr">
              <a:buNone/>
            </a:pPr>
            <a:r>
              <a:rPr lang="en-US" dirty="0" err="1">
                <a:hlinkClick r:id="rId2"/>
              </a:rPr>
              <a:t>d</a:t>
            </a:r>
            <a:r>
              <a:rPr lang="sk-SK" dirty="0" err="1">
                <a:hlinkClick r:id="rId2"/>
              </a:rPr>
              <a:t>usan.katuscak</a:t>
            </a:r>
            <a:r>
              <a:rPr lang="en-US" dirty="0">
                <a:hlinkClick r:id="rId2"/>
              </a:rPr>
              <a:t>@fhv.uniza.sk</a:t>
            </a:r>
            <a:endParaRPr lang="en-US" dirty="0"/>
          </a:p>
          <a:p>
            <a:pPr marL="0" indent="0" algn="ctr">
              <a:buNone/>
            </a:pP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70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Globálny pohľad na vzdelávanie v LIS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i="1" u="sng" dirty="0"/>
              <a:t>Fragmentácia</a:t>
            </a:r>
            <a:r>
              <a:rPr lang="sk-SK" dirty="0"/>
              <a:t> vzdelávania v odbore LIS v Európe </a:t>
            </a:r>
          </a:p>
          <a:p>
            <a:pPr lvl="1"/>
            <a:r>
              <a:rPr lang="sk-SK" dirty="0"/>
              <a:t>historické príčiny </a:t>
            </a:r>
          </a:p>
          <a:p>
            <a:pPr lvl="1"/>
            <a:r>
              <a:rPr lang="sk-SK" dirty="0"/>
              <a:t>rozdielny vývojom kultúr, vedy, vzdelania, hospodárstva </a:t>
            </a:r>
          </a:p>
          <a:p>
            <a:r>
              <a:rPr lang="sk-SK" dirty="0"/>
              <a:t>Črty </a:t>
            </a:r>
            <a:r>
              <a:rPr lang="sk-SK" i="1" u="sng" dirty="0"/>
              <a:t>podobnosti</a:t>
            </a:r>
            <a:r>
              <a:rPr lang="sk-SK" i="1" dirty="0"/>
              <a:t> </a:t>
            </a:r>
            <a:r>
              <a:rPr lang="sk-SK" dirty="0"/>
              <a:t>existujú </a:t>
            </a:r>
            <a:r>
              <a:rPr lang="sk-SK" i="1" dirty="0"/>
              <a:t>- </a:t>
            </a:r>
            <a:r>
              <a:rPr lang="sk-SK" dirty="0"/>
              <a:t>napriek rozdielom (avšak)</a:t>
            </a:r>
          </a:p>
          <a:p>
            <a:r>
              <a:rPr lang="sk-SK" dirty="0"/>
              <a:t>Prevládajú odlišné  </a:t>
            </a:r>
            <a:r>
              <a:rPr lang="sk-SK" u="sng" dirty="0"/>
              <a:t>smery</a:t>
            </a:r>
            <a:r>
              <a:rPr lang="sk-SK" dirty="0"/>
              <a:t> vzdelávania, </a:t>
            </a:r>
          </a:p>
          <a:p>
            <a:pPr lvl="1"/>
            <a:r>
              <a:rPr lang="sk-SK" dirty="0"/>
              <a:t>čo súvisí s veľkosťou krajín a </a:t>
            </a:r>
          </a:p>
          <a:p>
            <a:pPr lvl="1"/>
            <a:r>
              <a:rPr lang="sk-SK" dirty="0"/>
              <a:t>možnosťami zamestnania absolventov. 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103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Globálny pohľad na vzdelávanie v LIS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u="sng" dirty="0"/>
              <a:t>Väčšie krajiny</a:t>
            </a:r>
            <a:r>
              <a:rPr lang="sk-SK" dirty="0"/>
              <a:t> Nemecko, Taliansko, Španielsko, Veľká Británia a Francúzsko, USA) </a:t>
            </a:r>
            <a:r>
              <a:rPr lang="sk-SK" dirty="0" err="1"/>
              <a:t>ai</a:t>
            </a:r>
            <a:r>
              <a:rPr lang="sk-SK" dirty="0"/>
              <a:t>. majú vzdelávanie v odbore LIS </a:t>
            </a:r>
            <a:r>
              <a:rPr lang="sk-SK" i="1" dirty="0"/>
              <a:t>diverzifikované,</a:t>
            </a:r>
            <a:r>
              <a:rPr lang="sk-SK" dirty="0"/>
              <a:t> </a:t>
            </a:r>
          </a:p>
          <a:p>
            <a:r>
              <a:rPr lang="sk-SK" dirty="0"/>
              <a:t>majú potrebné </a:t>
            </a:r>
            <a:r>
              <a:rPr lang="sk-SK" i="1" u="sng" dirty="0"/>
              <a:t>programy, špecializácie a disciplíny</a:t>
            </a:r>
            <a:r>
              <a:rPr lang="sk-SK" u="sng" dirty="0"/>
              <a:t> LIS</a:t>
            </a:r>
            <a:r>
              <a:rPr lang="sk-SK" dirty="0"/>
              <a:t>, ktoré musia študenti absolvovať, aby sa uplatnili čo najlepšie na trhu práce. </a:t>
            </a:r>
          </a:p>
          <a:p>
            <a:r>
              <a:rPr lang="sk-SK" u="sng" dirty="0"/>
              <a:t>Menšie krajiny</a:t>
            </a:r>
            <a:r>
              <a:rPr lang="sk-SK" dirty="0"/>
              <a:t>, (napr. Slovensko), majú spravidla len </a:t>
            </a:r>
            <a:r>
              <a:rPr lang="sk-SK" dirty="0" err="1"/>
              <a:t>jeden-dva</a:t>
            </a:r>
            <a:r>
              <a:rPr lang="sk-SK" dirty="0"/>
              <a:t> akreditované programy, ktoré musia byť</a:t>
            </a:r>
          </a:p>
          <a:p>
            <a:pPr lvl="1"/>
            <a:r>
              <a:rPr lang="sk-SK" dirty="0"/>
              <a:t>jednak </a:t>
            </a:r>
            <a:r>
              <a:rPr lang="sk-SK" i="1" dirty="0"/>
              <a:t>univerzálne,</a:t>
            </a:r>
            <a:r>
              <a:rPr lang="sk-SK" dirty="0"/>
              <a:t>  </a:t>
            </a:r>
          </a:p>
          <a:p>
            <a:pPr lvl="1"/>
            <a:r>
              <a:rPr lang="sk-SK" dirty="0"/>
              <a:t>ale aj dostatočne </a:t>
            </a:r>
            <a:r>
              <a:rPr lang="sk-SK" i="1" dirty="0"/>
              <a:t>špecializované</a:t>
            </a:r>
            <a:r>
              <a:rPr lang="sk-SK" dirty="0"/>
              <a:t>, aby dokázali na potrebnej úrovni reagovať na meniace sa potreby spoločnosti a </a:t>
            </a:r>
            <a:r>
              <a:rPr lang="sk-SK" dirty="0" err="1"/>
              <a:t>zamestnateľnosť</a:t>
            </a:r>
            <a:r>
              <a:rPr lang="sk-SK" dirty="0"/>
              <a:t> absolventov. 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132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Fragmentácia a globalizácia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/>
              <a:t>Fragmentácia</a:t>
            </a:r>
            <a:r>
              <a:rPr lang="sk-SK" dirty="0"/>
              <a:t> vzdelávania v odbore LIS je</a:t>
            </a:r>
          </a:p>
          <a:p>
            <a:pPr lvl="1"/>
            <a:r>
              <a:rPr lang="sk-SK" dirty="0"/>
              <a:t>na jednej strane  historicky, spoločensky, civilizačne a profesionálne prirodzená a akceptovateľná ako alternatíva umelej unifikácie a globalizácie a nie je dôvodom na znepokojenie.  </a:t>
            </a:r>
          </a:p>
          <a:p>
            <a:pPr lvl="1"/>
            <a:r>
              <a:rPr lang="sk-SK" dirty="0"/>
              <a:t>Na druhej strane treba očakávať , že spoločenské a hospodárske zmeny v Európe si vynútia väčšiu pozornosť, pokiaľ ide o zbližovanie a štandardizáciu vzdelávania v odbore LIS 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318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PREČO globalizácia?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Základná téza: </a:t>
            </a:r>
          </a:p>
          <a:p>
            <a:r>
              <a:rPr lang="sk-SK" u="sng" dirty="0"/>
              <a:t>Knižnice a dokumentové </a:t>
            </a:r>
            <a:r>
              <a:rPr lang="sk-SK" u="sng" dirty="0" err="1"/>
              <a:t>inf</a:t>
            </a:r>
            <a:r>
              <a:rPr lang="sk-SK" u="sng" dirty="0"/>
              <a:t>. inštitúcie narábajú zásadne s dokumentmi – so zaznamenanými informáciami a poznatkami </a:t>
            </a:r>
          </a:p>
          <a:p>
            <a:r>
              <a:rPr lang="sk-SK" u="sng" dirty="0"/>
              <a:t>TEXT, OBRAZ, ZVUK, AUDIOVÍZIA</a:t>
            </a:r>
          </a:p>
          <a:p>
            <a:r>
              <a:rPr lang="sk-SK" i="1" dirty="0"/>
              <a:t>Princípy</a:t>
            </a:r>
            <a:r>
              <a:rPr lang="sk-SK" dirty="0"/>
              <a:t> komunikácie </a:t>
            </a:r>
            <a:r>
              <a:rPr lang="sk-SK" i="1" dirty="0"/>
              <a:t>zaznamenaných vedeckých, technických, obchodných a iných informácií a poznatkov sú</a:t>
            </a:r>
            <a:r>
              <a:rPr lang="sk-SK" dirty="0"/>
              <a:t> vo všetkých krajinách </a:t>
            </a:r>
            <a:r>
              <a:rPr lang="sk-SK" i="1" dirty="0"/>
              <a:t>rovnaké</a:t>
            </a:r>
            <a:r>
              <a:rPr lang="sk-SK" dirty="0"/>
              <a:t>.</a:t>
            </a:r>
          </a:p>
          <a:p>
            <a:r>
              <a:rPr lang="sk-SK" dirty="0"/>
              <a:t>Napokon, bez istej úrovne </a:t>
            </a:r>
            <a:r>
              <a:rPr lang="sk-SK" i="1" dirty="0"/>
              <a:t>štandardnosti</a:t>
            </a:r>
            <a:r>
              <a:rPr lang="sk-SK" dirty="0"/>
              <a:t> vzdelávania v tomto odbore LIS by nebol možný </a:t>
            </a:r>
            <a:r>
              <a:rPr lang="sk-SK" i="1" dirty="0"/>
              <a:t>voľný pohyb osôb</a:t>
            </a:r>
            <a:r>
              <a:rPr lang="sk-SK" dirty="0"/>
              <a:t> a </a:t>
            </a:r>
            <a:r>
              <a:rPr lang="sk-SK" i="1" dirty="0" err="1"/>
              <a:t>zamestnateľnosť</a:t>
            </a:r>
            <a:r>
              <a:rPr lang="sk-SK" dirty="0"/>
              <a:t>  absolventov v európskych krajinách navzájom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00FF-A1F3-48C6-8329-6FAD393FA946}" type="datetime1">
              <a:rPr lang="sk-SK" smtClean="0"/>
              <a:t>3.6.19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00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Kritériá kvality vzdelávania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dirty="0"/>
              <a:t>Na základe informačného prieskumu a </a:t>
            </a:r>
            <a:r>
              <a:rPr lang="sk-SK" dirty="0" err="1"/>
              <a:t>benchmarkingu</a:t>
            </a:r>
            <a:r>
              <a:rPr lang="sk-SK" dirty="0"/>
              <a:t> navrhujeme odborovej komisii LIS zvážiť prijatie interných kritérií hodnotenia kvality v záujme dôrazu na trend zlepšovania kvality vzdelávania a výskumu v odbore LIS na našej univerzite</a:t>
            </a:r>
          </a:p>
          <a:p>
            <a:pPr marL="0" indent="0">
              <a:buNone/>
            </a:pPr>
            <a:r>
              <a:rPr lang="sk-SK" dirty="0"/>
              <a:t>Kritériá sa týkajú týchto oblastí:</a:t>
            </a:r>
          </a:p>
          <a:p>
            <a:pPr lvl="0"/>
            <a:r>
              <a:rPr lang="sk-SK" b="1" dirty="0" err="1"/>
              <a:t>Zamestnateľnosť</a:t>
            </a:r>
            <a:endParaRPr lang="sk-SK" b="1" dirty="0"/>
          </a:p>
          <a:p>
            <a:pPr lvl="0"/>
            <a:r>
              <a:rPr lang="sk-SK" b="1" dirty="0"/>
              <a:t>Obsah vzdelávania</a:t>
            </a:r>
          </a:p>
          <a:p>
            <a:pPr lvl="0"/>
            <a:r>
              <a:rPr lang="sk-SK" b="1" dirty="0"/>
              <a:t>Forma vzdelávania</a:t>
            </a:r>
          </a:p>
          <a:p>
            <a:pPr lvl="0"/>
            <a:r>
              <a:rPr lang="sk-SK" b="1" dirty="0"/>
              <a:t>Komunikácia a marketing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B1A-D067-4C9C-9349-346547A6F68F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636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Zamestnateľnosť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/>
              <a:t>Využiteľnosť vzdelania </a:t>
            </a:r>
            <a:r>
              <a:rPr lang="sk-SK" dirty="0"/>
              <a:t>- garantované a overené vedomosti a zručnosti v ovládaní konkrétnych informačných systémov, softvérov a služieb v informačných inštitúciách</a:t>
            </a:r>
          </a:p>
          <a:p>
            <a:pPr lvl="1"/>
            <a:r>
              <a:rPr lang="sk-SK" dirty="0"/>
              <a:t>integrovaný knižničný systém (LIS)</a:t>
            </a:r>
          </a:p>
          <a:p>
            <a:pPr lvl="1"/>
            <a:r>
              <a:rPr lang="sk-SK" dirty="0"/>
              <a:t>systém manažmentu dokumentov (DMS) a tvorby dokumentov</a:t>
            </a:r>
          </a:p>
          <a:p>
            <a:pPr lvl="1"/>
            <a:r>
              <a:rPr lang="sk-SK" dirty="0"/>
              <a:t>systémy registratúr a archivovania</a:t>
            </a:r>
          </a:p>
          <a:p>
            <a:pPr lvl="1"/>
            <a:r>
              <a:rPr lang="sk-SK" dirty="0"/>
              <a:t>softvéry na využívanie externých informačných zdrojov</a:t>
            </a:r>
          </a:p>
          <a:p>
            <a:pPr lvl="1"/>
            <a:r>
              <a:rPr lang="sk-SK" dirty="0"/>
              <a:t>administrácia digitálnych </a:t>
            </a:r>
            <a:r>
              <a:rPr lang="sk-SK" dirty="0" err="1"/>
              <a:t>repozitov</a:t>
            </a:r>
            <a:r>
              <a:rPr lang="sk-SK" dirty="0"/>
              <a:t> (práca s obsahom)</a:t>
            </a:r>
          </a:p>
          <a:p>
            <a:pPr lvl="1"/>
            <a:r>
              <a:rPr lang="sk-SK" dirty="0"/>
              <a:t>obchodno-ekonomické zručnosti a nástroje (elektronický obchod)</a:t>
            </a:r>
          </a:p>
          <a:p>
            <a:pPr lvl="1"/>
            <a:r>
              <a:rPr lang="sk-SK" dirty="0"/>
              <a:t>fungovanie nových médií a sociálnych sietí</a:t>
            </a:r>
          </a:p>
          <a:p>
            <a:pPr lvl="1"/>
            <a:r>
              <a:rPr lang="sk-SK" dirty="0"/>
              <a:t>Iné (napr. bežné softvéry Office, </a:t>
            </a:r>
            <a:r>
              <a:rPr lang="sk-SK" dirty="0" err="1"/>
              <a:t>bibliometria</a:t>
            </a:r>
            <a:r>
              <a:rPr lang="sk-SK" dirty="0"/>
              <a:t>, </a:t>
            </a:r>
            <a:r>
              <a:rPr lang="sk-SK" dirty="0" err="1"/>
              <a:t>scientimetria</a:t>
            </a:r>
            <a:r>
              <a:rPr lang="sk-SK" dirty="0"/>
              <a:t> ap.)</a:t>
            </a:r>
          </a:p>
          <a:p>
            <a:r>
              <a:rPr lang="sk-SK" b="1" dirty="0"/>
              <a:t>Využitie vzdelania </a:t>
            </a:r>
            <a:r>
              <a:rPr lang="sk-SK" dirty="0"/>
              <a:t>- zamestnanosť absolventov prednostne v informačných inštitúciách nie je podmienkou(?!)</a:t>
            </a:r>
            <a:endParaRPr lang="sk-SK" b="1" i="1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72C9-AEFE-4622-88F2-32A78C85A27F}" type="datetime1">
              <a:rPr lang="sk-SK" smtClean="0"/>
              <a:t>3.6.19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E21-FC47-4B2A-BDDC-7D63A6DC11CA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9537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1080</Words>
  <Application>Microsoft Macintosh PowerPoint</Application>
  <PresentationFormat>Prezentácia na obrazovke (4:3)</PresentationFormat>
  <Paragraphs>366</Paragraphs>
  <Slides>33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</vt:lpstr>
      <vt:lpstr>Times New Roman</vt:lpstr>
      <vt:lpstr>Motív Office</vt:lpstr>
      <vt:lpstr>Benchmarking : profesia a odbor knižničné a informačné štúdiá a veda</vt:lpstr>
      <vt:lpstr>Odbor LIS UNIZA: Program Mediamatika a kultúrne dedičstvo</vt:lpstr>
      <vt:lpstr>Projekt ADAMIS</vt:lpstr>
      <vt:lpstr>Globálny pohľad na vzdelávanie v LIS</vt:lpstr>
      <vt:lpstr>Globálny pohľad na vzdelávanie v LIS</vt:lpstr>
      <vt:lpstr>Fragmentácia a globalizácia</vt:lpstr>
      <vt:lpstr>PREČO globalizácia?</vt:lpstr>
      <vt:lpstr>Kritériá kvality vzdelávania</vt:lpstr>
      <vt:lpstr>Zamestnateľnosť</vt:lpstr>
      <vt:lpstr>Informačná inštitúcia – čo je to?</vt:lpstr>
      <vt:lpstr>Obsah vzdelávania</vt:lpstr>
      <vt:lpstr>Forma vzdelávania</vt:lpstr>
      <vt:lpstr>Komunikácia a marketing</vt:lpstr>
      <vt:lpstr>Výskum v LIS v Európe</vt:lpstr>
      <vt:lpstr>Situácia vo výskume v LIS</vt:lpstr>
      <vt:lpstr>Prezentácia programu PowerPoint</vt:lpstr>
      <vt:lpstr>Prezentácia programu PowerPoint</vt:lpstr>
      <vt:lpstr>Poradie priorít  a výskumných tém LIS v Európe</vt:lpstr>
      <vt:lpstr>Osobnostné predpoklady pre štúdium LIS </vt:lpstr>
      <vt:lpstr>Čo sa učí v LIS</vt:lpstr>
      <vt:lpstr>Flexibilná knihovnícka identita</vt:lpstr>
      <vt:lpstr>Zamestnanosť v knižniciach SR 2014</vt:lpstr>
      <vt:lpstr>Výzvy pre knihovnícku komunitu</vt:lpstr>
      <vt:lpstr>Pre koho vzdelávame?</vt:lpstr>
      <vt:lpstr>Zamestnanosť absolventov LIS (Illinois, 2013, 127 respondentov</vt:lpstr>
      <vt:lpstr>V ktorých sektoroch sú zamestnaní?</vt:lpstr>
      <vt:lpstr>Niektoré profesie – názvy a mzdy – akademické knižnice</vt:lpstr>
      <vt:lpstr>Niektoré profesie – názvy a mzdy – verejné knižnice</vt:lpstr>
      <vt:lpstr>Niektoré profesie – názvy a mzdy – firmy</vt:lpstr>
      <vt:lpstr>Niektoré profesie – názvy a mzdy – školské knižnice (mediatéky)</vt:lpstr>
      <vt:lpstr>Čo požaduje od knihovníkov ALA (1)</vt:lpstr>
      <vt:lpstr>Čo požaduje od knihovníkov ALA (2)</vt:lpstr>
      <vt:lpstr>Prezentácia programu PowerPoint</vt:lpstr>
    </vt:vector>
  </TitlesOfParts>
  <Company>HP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Profesia a odbor konižničné a informačné štúdiá a veda</dc:title>
  <dc:creator>User</dc:creator>
  <cp:lastModifiedBy>Používateľ balíka Microsoft Office</cp:lastModifiedBy>
  <cp:revision>59</cp:revision>
  <cp:lastPrinted>2016-02-16T19:59:24Z</cp:lastPrinted>
  <dcterms:created xsi:type="dcterms:W3CDTF">2015-09-01T18:24:01Z</dcterms:created>
  <dcterms:modified xsi:type="dcterms:W3CDTF">2019-06-03T07:59:43Z</dcterms:modified>
</cp:coreProperties>
</file>