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A4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A4"/>
        </a:fontRef>
        <a:srgbClr val="0000A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DEC"/>
          </a:solidFill>
        </a:fill>
      </a:tcStyle>
    </a:wholeTbl>
    <a:band2H>
      <a:tcTxStyle b="def" i="def"/>
      <a:tcStyle>
        <a:tcBdr/>
        <a:fill>
          <a:solidFill>
            <a:srgbClr val="E6EFF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A4"/>
        </a:fontRef>
        <a:srgbClr val="0000A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A4"/>
        </a:fontRef>
        <a:srgbClr val="0000A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A4"/>
        </a:fontRef>
        <a:srgbClr val="0000A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F0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A4"/>
        </a:fontRef>
        <a:srgbClr val="0000A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A4"/>
              </a:solidFill>
              <a:prstDash val="solid"/>
              <a:round/>
            </a:ln>
          </a:top>
          <a:bottom>
            <a:ln w="25400" cap="flat">
              <a:solidFill>
                <a:srgbClr val="0000A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A4"/>
              </a:solidFill>
              <a:prstDash val="solid"/>
              <a:round/>
            </a:ln>
          </a:top>
          <a:bottom>
            <a:ln w="25400" cap="flat">
              <a:solidFill>
                <a:srgbClr val="0000A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A4"/>
        </a:fontRef>
        <a:srgbClr val="0000A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E0"/>
          </a:solidFill>
        </a:fill>
      </a:tcStyle>
    </a:wholeTbl>
    <a:band2H>
      <a:tcTxStyle b="def" i="def"/>
      <a:tcStyle>
        <a:tcBdr/>
        <a:fill>
          <a:solidFill>
            <a:srgbClr val="E6E6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A4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A4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A4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" name="Text názvu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 názvu</a:t>
            </a:r>
          </a:p>
        </p:txBody>
      </p:sp>
      <p:sp>
        <p:nvSpPr>
          <p:cNvPr id="4" name="Text úrovne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B7E7FF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Tx/>
        <a:buChar char="–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Tx/>
        <a:buChar char="–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CC00"/>
        </a:buClr>
        <a:buSzPct val="100000"/>
        <a:buFont typeface="Wingdings"/>
        <a:buChar char=""/>
        <a:tabLst/>
        <a:defRPr b="0" baseline="0" cap="none" i="0" spc="0" strike="noStrike" sz="32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kis3ghttps://www.kis3g.sk.sk" TargetMode="External"/><Relationship Id="rId3" Type="http://schemas.openxmlformats.org/officeDocument/2006/relationships/hyperlink" Target="https://aleph.nkp.cz/F/MCLBTEE3Q9MLERS84184XQGDBMTIYP45728F5UCU8CIKNYDAPU-43735?func=full-set-set&amp;set_number=166995&amp;set_entry=000001&amp;format=001" TargetMode="External"/><Relationship Id="rId4" Type="http://schemas.openxmlformats.org/officeDocument/2006/relationships/hyperlink" Target="https://aleph.nkp.cz/F/MCLBTEE3Q9MLERS84184XQGDBMTIYP45728F5UCU8CIKNYDAPU-43168?func=full-set-set&amp;set_number=166995&amp;set_entry=000001&amp;format=999" TargetMode="Externa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loc.gov/marc/specifications" TargetMode="External"/><Relationship Id="rId3" Type="http://schemas.openxmlformats.org/officeDocument/2006/relationships/hyperlink" Target="http://www.loc.gov/marc/countries" TargetMode="External"/><Relationship Id="rId4" Type="http://schemas.openxmlformats.org/officeDocument/2006/relationships/hyperlink" Target="http://www.loc.gov/marc/geoareas" TargetMode="External"/><Relationship Id="rId5" Type="http://schemas.openxmlformats.org/officeDocument/2006/relationships/hyperlink" Target="http://www.loc.gov/marc/languages" TargetMode="External"/><Relationship Id="rId6" Type="http://schemas.openxmlformats.org/officeDocument/2006/relationships/hyperlink" Target="http://www.loc.gov/marc/relators" TargetMode="External"/><Relationship Id="rId7" Type="http://schemas.openxmlformats.org/officeDocument/2006/relationships/hyperlink" Target="http://www.nlc-bnc.ca/6/16/s16-202-e.html" TargetMode="External"/><Relationship Id="rId8" Type="http://schemas.openxmlformats.org/officeDocument/2006/relationships/hyperlink" Target="http://www.loc.gov/marc/concise/" TargetMode="External"/><Relationship Id="rId9" Type="http://schemas.openxmlformats.org/officeDocument/2006/relationships/hyperlink" Target="http://www.loc.gov/marc/bibliographic/lite/" TargetMode="External"/><Relationship Id="rId10" Type="http://schemas.openxmlformats.org/officeDocument/2006/relationships/hyperlink" Target="../../../Program%20Files/VTLS/Virtua/Catalog/catbib.hlp" TargetMode="External"/><Relationship Id="rId11" Type="http://schemas.openxmlformats.org/officeDocument/2006/relationships/hyperlink" Target="../../../Program%20Files/VTLS/Virtua/Catalog/easyauth.hlp" TargetMode="External"/><Relationship Id="rId12" Type="http://schemas.openxmlformats.org/officeDocument/2006/relationships/hyperlink" Target="../../../Program%20Files/VTLS/Virtua/Catalog/comminfo.hlp" TargetMode="External"/><Relationship Id="rId13" Type="http://schemas.openxmlformats.org/officeDocument/2006/relationships/hyperlink" Target="../../../Program%20Files/VTLS/Virtua/Catalog/HOLDINGS.HLP" TargetMode="Externa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loc.gov/marc/bibliographic" TargetMode="External"/><Relationship Id="rId3" Type="http://schemas.openxmlformats.org/officeDocument/2006/relationships/hyperlink" Target="http://www.loc.gov/marc/bibliographic/ecbdlist.html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21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22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" name="MARC 21"/>
          <p:cNvSpPr txBox="1"/>
          <p:nvPr>
            <p:ph type="title" idx="4294967295"/>
          </p:nvPr>
        </p:nvSpPr>
        <p:spPr>
          <a:xfrm>
            <a:off x="685800" y="1981200"/>
            <a:ext cx="7772400" cy="1600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MARC 21</a:t>
            </a:r>
          </a:p>
        </p:txBody>
      </p:sp>
      <p:sp>
        <p:nvSpPr>
          <p:cNvPr id="24" name="Úvodná prednáška k formátom M 21…"/>
          <p:cNvSpPr txBox="1"/>
          <p:nvPr>
            <p:ph type="body" sz="quarter" idx="4294967295"/>
          </p:nvPr>
        </p:nvSpPr>
        <p:spPr>
          <a:xfrm>
            <a:off x="1371600" y="3886200"/>
            <a:ext cx="6800850" cy="14874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lnSpc>
                <a:spcPct val="80000"/>
              </a:lnSpc>
              <a:buSzTx/>
              <a:buFont typeface="Wingdings"/>
              <a:buNone/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Úvodná prednáška k formátom M 21</a:t>
            </a:r>
          </a:p>
          <a:p>
            <a:pPr marL="0" indent="0" algn="ctr">
              <a:lnSpc>
                <a:spcPct val="80000"/>
              </a:lnSpc>
              <a:spcBef>
                <a:spcPts val="400"/>
              </a:spcBef>
              <a:buSzTx/>
              <a:buFont typeface="Wingdings"/>
              <a:buNone/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Doc. PhDr. Dušan Katuščák, PhD.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74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75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6" name="CIEĽ BIBLIOGRAFICKÉHO FORMÁTU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838200" indent="-838200">
              <a:defRPr b="1" sz="3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CIEĽ BIBLIOGRAFICKÉHO FORMÁTU</a:t>
            </a:r>
            <a:r>
              <a:rPr sz="4000"/>
              <a:t> </a:t>
            </a:r>
            <a:br>
              <a:rPr sz="4000"/>
            </a:br>
          </a:p>
        </p:txBody>
      </p:sp>
      <p:sp>
        <p:nvSpPr>
          <p:cNvPr id="77" name="Formát MARC 21 pre bibliografické údaje je určený na zaznamenanie bibliografických informácií o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Formát MARC 21 pre bibliografické údaje je určený na zaznamenanie bibliografických informácií o 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tlačených a rukopisných textových materiáloch,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počítačových súboroch,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mapách,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hudobninách,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seriáloch,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vizuálnych materiáloch,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 zmiešaných materiáloch.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80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81" name="Číslo snímky"/>
          <p:cNvSpPr txBox="1"/>
          <p:nvPr>
            <p:ph type="sldNum" sz="quarter" idx="2"/>
          </p:nvPr>
        </p:nvSpPr>
        <p:spPr>
          <a:xfrm>
            <a:off x="8550488" y="6432651"/>
            <a:ext cx="288713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2" name="Typy spracovaných materiál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Typy spracovaných materiálov</a:t>
            </a:r>
          </a:p>
        </p:txBody>
      </p:sp>
      <p:sp>
        <p:nvSpPr>
          <p:cNvPr id="83" name="• Knihy (BK) – pre tlače, rukopisy a mikroformy textových materiálov monografickej povahy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• </a:t>
            </a:r>
            <a:r>
              <a:rPr>
                <a:solidFill>
                  <a:srgbClr val="EE941C"/>
                </a:solidFill>
              </a:rPr>
              <a:t>Knihy</a:t>
            </a:r>
            <a:r>
              <a:t> (BK) – pre tlače, rukopisy a mikroformy textových materiálov monografickej povahy.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• </a:t>
            </a:r>
            <a:r>
              <a:rPr>
                <a:solidFill>
                  <a:srgbClr val="EE941C"/>
                </a:solidFill>
              </a:rPr>
              <a:t>Seriály</a:t>
            </a:r>
            <a:r>
              <a:t> (SE) - pre tlače, rukopisy a mikroformy textových materiálov vydávaných v častiach s periodickou schémou vydávania (napr. periodiká, noviny, ročenky).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• </a:t>
            </a:r>
            <a:r>
              <a:rPr>
                <a:solidFill>
                  <a:srgbClr val="EE941C"/>
                </a:solidFill>
              </a:rPr>
              <a:t>Počítačové súbory</a:t>
            </a:r>
            <a:r>
              <a:t> (CF) – pre počítačový softvér, číselné údaje, počítačovo orientované multimédiá, on-line systémy a služby. Ďalšie triedy elektronických zdrojov sa kódujú podľa najvýraznejšieho aspektu. Tieto materiály môžu byť monografickej alebo seriálovej povahy.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• </a:t>
            </a:r>
            <a:r>
              <a:rPr>
                <a:solidFill>
                  <a:srgbClr val="EE941C"/>
                </a:solidFill>
              </a:rPr>
              <a:t>Mapy</a:t>
            </a:r>
            <a:r>
              <a:t> (MP) – pre všetky typy tlačí, rukopisov a mikroforiem kartografických materiálov vrátane atlasov, listových máp a glóbusov. Materiál môže byť monografickej alebo seriálovej povahy.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86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87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8" name="Typy spracovaných materiál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Typy spracovaných materiálov</a:t>
            </a:r>
          </a:p>
        </p:txBody>
      </p:sp>
      <p:sp>
        <p:nvSpPr>
          <p:cNvPr id="89" name="• Hudobniny (MU) - pre tlače, rukopisy a mikroformy hudobnín ako aj pre hudobné zvukové nahrávky a nehudobné zvukové nahrávky. Materiál môže byť monografickej alebo seriálovej povahy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defRPr sz="2256">
                <a:effectLst>
                  <a:outerShdw sx="100000" sy="100000" kx="0" ky="0" algn="b" rotWithShape="0" blurRad="11938" dist="23876" dir="2700000">
                    <a:srgbClr val="000000"/>
                  </a:outerShdw>
                </a:effectLst>
              </a:defRPr>
            </a:pPr>
            <a:r>
              <a:t>• </a:t>
            </a:r>
            <a:r>
              <a:rPr>
                <a:solidFill>
                  <a:srgbClr val="EE941C"/>
                </a:solidFill>
              </a:rPr>
              <a:t>Hudobniny</a:t>
            </a:r>
            <a:r>
              <a:t> (MU) - pre tlače, rukopisy a mikroformy hudobnín ako aj pre hudobné zvukové nahrávky a nehudobné zvukové nahrávky. Materiál môže byť monografickej alebo seriálovej povahy.</a:t>
            </a:r>
          </a:p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defRPr sz="2256">
                <a:effectLst>
                  <a:outerShdw sx="100000" sy="100000" kx="0" ky="0" algn="b" rotWithShape="0" blurRad="11938" dist="23876" dir="2700000">
                    <a:srgbClr val="000000"/>
                  </a:outerShdw>
                </a:effectLst>
              </a:defRPr>
            </a:pPr>
            <a:r>
              <a:t>• </a:t>
            </a:r>
            <a:r>
              <a:rPr>
                <a:solidFill>
                  <a:srgbClr val="EE941C"/>
                </a:solidFill>
              </a:rPr>
              <a:t>Vizualne materiály</a:t>
            </a:r>
            <a:r>
              <a:t> (VM) – pre premietateľné médiá, nepremietateľné médiá, dojrozmernú grafiku, trojrozmerné artefakty alebo prirodzene sa vyskytujúce predmety a skladačky. Materiál môže byť monografickej alebo seriálovej povahy.</a:t>
            </a:r>
          </a:p>
          <a:p>
            <a:pPr marL="322325" indent="-322325" defTabSz="859536">
              <a:lnSpc>
                <a:spcPct val="80000"/>
              </a:lnSpc>
              <a:spcBef>
                <a:spcPts val="500"/>
              </a:spcBef>
              <a:defRPr sz="2256">
                <a:effectLst>
                  <a:outerShdw sx="100000" sy="100000" kx="0" ky="0" algn="b" rotWithShape="0" blurRad="11938" dist="23876" dir="2700000">
                    <a:srgbClr val="000000"/>
                  </a:outerShdw>
                </a:effectLst>
              </a:defRPr>
            </a:pPr>
            <a:r>
              <a:t>• </a:t>
            </a:r>
            <a:r>
              <a:rPr>
                <a:solidFill>
                  <a:srgbClr val="EE941C"/>
                </a:solidFill>
              </a:rPr>
              <a:t>Zmiešané materiály</a:t>
            </a:r>
            <a:r>
              <a:t> (MX) – primárne používané pre archívne a rukopisné zbierky (archival and manuscript collections) materiály zmiešanej formy (mixture of forms of material). Materiál môže byť monografickej alebo seriálovej povahy.(Do roku 1994 sa táto skupina volala </a:t>
            </a:r>
            <a:r>
              <a:rPr i="1">
                <a:solidFill>
                  <a:srgbClr val="EE941C"/>
                </a:solidFill>
              </a:rPr>
              <a:t>Archívne a rukopisné materiály</a:t>
            </a:r>
            <a:r>
              <a:t> (AM), </a:t>
            </a:r>
            <a:r>
              <a:rPr i="1"/>
              <a:t>eng</a:t>
            </a:r>
            <a:r>
              <a:t>. Archival and manuscript material (AM)).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92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93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4" name="DRUHY BIBLIOGRAFICKÝCH ZÁZNAM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838200" indent="-838200">
              <a:defRPr b="1" sz="3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DRUHY BIBLIOGRAFICKÝCH ZÁZNAMOV</a:t>
            </a:r>
            <a:r>
              <a:rPr sz="4000"/>
              <a:t> </a:t>
            </a:r>
            <a:br>
              <a:rPr sz="4000"/>
            </a:br>
          </a:p>
        </p:txBody>
      </p:sp>
      <p:sp>
        <p:nvSpPr>
          <p:cNvPr id="95" name="Bibliografické záznamy MARC sa odlišujú od všetkých ostatných typov záznamov MARC prostredníctvom špecifických kódov, ktoré sa používajú v Návestí/06 (Typ záznamu) Leader/06 (Type of record). Tieto kódy identifikujú nasledujúce typy bibliografických zázn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Bibliografické</a:t>
            </a:r>
            <a:r>
              <a:rPr u="none"/>
              <a:t> záznamy MARC sa odlišujú od všetkých ostatných typov záznamov MARC prostredníctvom špecifických kódov, ktoré sa používajú v Návestí/06 (Typ záznamu) Leader/06 (Type of record). Tieto kódy identifikujú nasledujúce typy bibliografických záznamov: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98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99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0" name="Typy bibliografických záznam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Typy bibliografických záznamov</a:t>
            </a:r>
            <a:br/>
          </a:p>
        </p:txBody>
      </p:sp>
      <p:sp>
        <p:nvSpPr>
          <p:cNvPr id="101" name="jazykový materiál / tlačený text (Language material)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jazykový materiál / tlačený text </a:t>
            </a:r>
            <a:r>
              <a:rPr b="0"/>
              <a:t>(Language material) 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rukopis jazykového materiálu / rukopis, archivália </a:t>
            </a:r>
            <a:r>
              <a:rPr b="0"/>
              <a:t>(Manuscript language material)</a:t>
            </a:r>
            <a:r>
              <a:t> 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počítačový súbor </a:t>
            </a:r>
            <a:r>
              <a:rPr b="0"/>
              <a:t>(Computer file 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kartografický materiál </a:t>
            </a:r>
            <a:r>
              <a:rPr b="0"/>
              <a:t>(Cartographic material)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rukopis kartografického materiálu </a:t>
            </a:r>
            <a:r>
              <a:rPr b="0"/>
              <a:t>(Manuscript cartographic material 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notovaná hudobnina /hudobnina </a:t>
            </a:r>
            <a:r>
              <a:rPr b="0"/>
              <a:t>(Notated music 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rukopis hudobniny </a:t>
            </a:r>
            <a:r>
              <a:rPr b="0"/>
              <a:t>(Manuscript music)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nehudobný zvukový záznam </a:t>
            </a:r>
            <a:r>
              <a:rPr b="0"/>
              <a:t>(Nonmusical sound recording)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hudobný zvukový záznam </a:t>
            </a:r>
            <a:r>
              <a:rPr b="0"/>
              <a:t>(Musical sound recording)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premietateľné médium </a:t>
            </a:r>
            <a:r>
              <a:rPr b="0"/>
              <a:t>(Projected medium)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dvojrozmerná nepremietateľná grafika </a:t>
            </a:r>
            <a:r>
              <a:rPr b="0"/>
              <a:t>(Two-dimensional nonprojectable graphic)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trojrozmerný artefakt alebo prirodzený predmet </a:t>
            </a:r>
            <a:r>
              <a:rPr b="0"/>
              <a:t>(Three-dimensional artifact or natural objects)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skladačka </a:t>
            </a:r>
            <a:r>
              <a:rPr b="0"/>
              <a:t>(Kit)</a:t>
            </a:r>
          </a:p>
          <a:p>
            <a:pPr marL="325754" indent="-325754" defTabSz="868680">
              <a:lnSpc>
                <a:spcPct val="80000"/>
              </a:lnSpc>
              <a:spcBef>
                <a:spcPts val="400"/>
              </a:spcBef>
              <a:defRPr b="1" sz="1710">
                <a:effectLst>
                  <a:outerShdw sx="100000" sy="100000" kx="0" ky="0" algn="b" rotWithShape="0" blurRad="12065" dist="24130" dir="2700000">
                    <a:srgbClr val="000000"/>
                  </a:outerShdw>
                </a:effectLst>
              </a:defRPr>
            </a:pPr>
            <a:r>
              <a:t>zmiešaný materiál </a:t>
            </a:r>
            <a:r>
              <a:rPr b="0"/>
              <a:t>(Mixed material)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04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05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6" name="Druhy záznamov (aspekty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Druhy záznamov (aspekty)</a:t>
            </a:r>
          </a:p>
        </p:txBody>
      </p:sp>
      <p:sp>
        <p:nvSpPr>
          <p:cNvPr id="107" name="Mikroformy, či už originály alebo reprodukcie sa neidentifikujú ako špeciálny typ záznamu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Mikroformy</a:t>
            </a:r>
            <a:r>
              <a:rPr u="none"/>
              <a:t>, či už originály alebo reprodukcie sa neidentifikujú ako špeciálny typ záznamu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Aspekt mikroformy je sekundárnym hľadiskom vzhľadom na typ materiálu, ku ktorému patrí pôvodná jednotka (napr. kniha)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To isté platí o </a:t>
            </a:r>
            <a:r>
              <a:rPr u="sng"/>
              <a:t>počítačových súboroch</a:t>
            </a:r>
            <a:r>
              <a:t>, pri ktorých je počítačový súbor sekundárnym aspektom, hoci určité kategórie elektronických zdrojov sa kódujú ako počítačové súbory.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10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11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2" name="Časti záznamu MARC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Časti záznamu MARC</a:t>
            </a:r>
          </a:p>
        </p:txBody>
      </p:sp>
      <p:sp>
        <p:nvSpPr>
          <p:cNvPr id="113" name="Bibliografický záznam MARC tvoria tri hlavné komponenty: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Bibliografický záznam MARC tvoria tri hlavné komponenty: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1. </a:t>
            </a:r>
            <a:r>
              <a:rPr i="1"/>
              <a:t>návestie</a:t>
            </a:r>
            <a:r>
              <a:t>,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2. </a:t>
            </a:r>
            <a:r>
              <a:rPr i="1"/>
              <a:t>adresár</a:t>
            </a:r>
            <a:r>
              <a:t>,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3. </a:t>
            </a:r>
            <a:r>
              <a:rPr i="1"/>
              <a:t>variabilné polia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16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17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8" name="Návestie záznamu (Leader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Návestie záznamu</a:t>
            </a:r>
            <a:r>
              <a:rPr b="0"/>
              <a:t> (Leader) </a:t>
            </a:r>
          </a:p>
        </p:txBody>
      </p:sp>
      <p:sp>
        <p:nvSpPr>
          <p:cNvPr id="119" name="Návestie má fixnú dĺžku 24 znakov a je prvým poľom v zázname MARC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Návestie má fixnú dĺžku 24 znakov a je prvým poľom v zázname MARC.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Obsahuje údaje s informáciami na spracovanie záznamu.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Údaje v návestí obsahujú čísla alebo kódované hodnoty a sú identifikované svojou pozíciou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22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23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4" name="Adresár (Directory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Adresár</a:t>
            </a:r>
            <a:r>
              <a:rPr b="0"/>
              <a:t> (Directory)</a:t>
            </a:r>
          </a:p>
        </p:txBody>
      </p:sp>
      <p:sp>
        <p:nvSpPr>
          <p:cNvPr id="125" name="Rad údajov, ktorý obsahuje tag, dĺžku poľa a štartovaciu pozíciu každého premenlivého poľa v zázname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effectLst>
                  <a:outerShdw sx="100000" sy="100000" kx="0" ky="0" algn="b" rotWithShape="0" blurRad="12446" dist="24892" dir="2700000">
                    <a:srgbClr val="000000"/>
                  </a:outerShdw>
                </a:effectLst>
              </a:defRPr>
            </a:pPr>
            <a:r>
              <a:t>Rad údajov, ktorý obsahuje </a:t>
            </a:r>
            <a:r>
              <a:rPr u="sng"/>
              <a:t>tag</a:t>
            </a:r>
            <a:r>
              <a:t>, </a:t>
            </a:r>
            <a:r>
              <a:rPr u="sng"/>
              <a:t>dĺžku poľa</a:t>
            </a:r>
            <a:r>
              <a:t> a </a:t>
            </a:r>
            <a:r>
              <a:rPr u="sng"/>
              <a:t>štartovaciu pozíciu</a:t>
            </a:r>
            <a:r>
              <a:t> každého premenlivého poľa v zázname. 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effectLst>
                  <a:outerShdw sx="100000" sy="100000" kx="0" ky="0" algn="b" rotWithShape="0" blurRad="12446" dist="24892" dir="2700000">
                    <a:srgbClr val="000000"/>
                  </a:outerShdw>
                </a:effectLst>
              </a:defRPr>
            </a:pPr>
            <a:r>
              <a:t>Každá takáto časť adresára má dĺžku 12 znakov.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effectLst>
                  <a:outerShdw sx="100000" sy="100000" kx="0" ky="0" algn="b" rotWithShape="0" blurRad="12446" dist="24892" dir="2700000">
                    <a:srgbClr val="000000"/>
                  </a:outerShdw>
                </a:effectLst>
              </a:defRPr>
            </a:pPr>
            <a:r>
              <a:t>Jednotlivé časti v adresári pre premenlivé polia obsahujú na začiatku sekvenciu pre tag vo vzostupnom poradí.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effectLst>
                  <a:outerShdw sx="100000" sy="100000" kx="0" ky="0" algn="b" rotWithShape="0" blurRad="12446" dist="24892" dir="2700000">
                    <a:srgbClr val="000000"/>
                  </a:outerShdw>
                </a:effectLst>
              </a:defRPr>
            </a:pPr>
            <a:r>
              <a:t>Potom nasledujú informácie  o premenlivom poli usporiadané vo vzostupnom poradí podľa prvého znaku v tagu. 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effectLst>
                  <a:outerShdw sx="100000" sy="100000" kx="0" ky="0" algn="b" rotWithShape="0" blurRad="12446" dist="24892" dir="2700000">
                    <a:srgbClr val="000000"/>
                  </a:outerShdw>
                </a:effectLst>
              </a:defRPr>
            </a:pPr>
            <a:r>
              <a:t>Ukladaná sekvencia variabilného poľa v zázname nemusí nevyhnutne korešpondovať s poriadkom zodpovedajúceho zápisu v adresári. 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effectLst>
                  <a:outerShdw sx="100000" sy="100000" kx="0" ky="0" algn="b" rotWithShape="0" blurRad="12446" dist="24892" dir="2700000">
                    <a:srgbClr val="000000"/>
                  </a:outerShdw>
                </a:effectLst>
              </a:defRPr>
            </a:pPr>
            <a:r>
              <a:t>Opakované tagy sa odlišujú iba pozíciou daných polí v zázname. Na konci adresára je </a:t>
            </a:r>
            <a:r>
              <a:rPr i="1"/>
              <a:t>kód konca poľa</a:t>
            </a:r>
            <a:r>
              <a:t> (ASCII 1 E hex).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28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29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0" name="Variabilné polia (Variable fields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polia</a:t>
            </a:r>
            <a:r>
              <a:rPr b="0"/>
              <a:t> (Variable fields) </a:t>
            </a:r>
          </a:p>
        </p:txBody>
      </p:sp>
      <p:sp>
        <p:nvSpPr>
          <p:cNvPr id="131" name="Údaje v bibliografickom zázname MARC sú urganizované vo variabilných poliach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Údaje v bibliografickom zázname MARC sú urganizované vo variabilných poliach. 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Každé variabilné pole je identifikované trojznakovým číselným kódom, ktorý sa ukladá pre jednotlivé polia v adresári. 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Na konci každého poľa je </a:t>
            </a:r>
            <a:r>
              <a:rPr i="1"/>
              <a:t>kód konca poľa</a:t>
            </a:r>
            <a:r>
              <a:t>. 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Na konci posledného poľa v zázname sú dva kódy - </a:t>
            </a:r>
            <a:r>
              <a:rPr i="1"/>
              <a:t>kód konca poľa</a:t>
            </a:r>
            <a:r>
              <a:t>  a </a:t>
            </a:r>
            <a:r>
              <a:rPr i="1"/>
              <a:t>kód konca záznamu</a:t>
            </a:r>
            <a:r>
              <a:t>. </a:t>
            </a:r>
          </a:p>
          <a:p>
            <a:pPr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Kód konca záznamu má hodnotu (ASCII 1 D hex).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4" cy="2888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" name="PORTÁL Slovenská knižnica (KIS3G)…"/>
          <p:cNvSpPr txBox="1"/>
          <p:nvPr/>
        </p:nvSpPr>
        <p:spPr>
          <a:xfrm>
            <a:off x="299238" y="802569"/>
            <a:ext cx="7986724" cy="15324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500"/>
            </a:pPr>
            <a:r>
              <a:t>PORTÁL Slovenská knižnica (KIS3G)</a:t>
            </a:r>
          </a:p>
          <a:p>
            <a:pPr>
              <a:defRPr sz="2700"/>
            </a:pP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2" invalidUrl="" action="" tgtFrame="" tooltip="" history="1" highlightClick="0" endSnd="0"/>
              </a:rPr>
              <a:t>https://www.kis3ghttps://www.kis3g.sk.sk</a:t>
            </a:r>
            <a:endParaRPr b="1" sz="4700">
              <a:solidFill>
                <a:srgbClr val="000000"/>
              </a:solidFill>
            </a:endParaRPr>
          </a:p>
          <a:p>
            <a:pPr>
              <a:defRPr sz="2700"/>
            </a:pPr>
            <a:r>
              <a:rPr b="1">
                <a:solidFill>
                  <a:srgbClr val="000000"/>
                </a:solidFill>
              </a:rPr>
              <a:t>Katalóg</a:t>
            </a:r>
            <a:r>
              <a:rPr b="1" sz="4700">
                <a:solidFill>
                  <a:srgbClr val="000000"/>
                </a:solidFill>
              </a:rPr>
              <a:t> NKP</a:t>
            </a:r>
          </a:p>
        </p:txBody>
      </p:sp>
      <p:sp>
        <p:nvSpPr>
          <p:cNvPr id="28" name="MARC NKP…"/>
          <p:cNvSpPr txBox="1"/>
          <p:nvPr/>
        </p:nvSpPr>
        <p:spPr>
          <a:xfrm>
            <a:off x="327590" y="4183191"/>
            <a:ext cx="9098271" cy="2395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400">
                <a:solidFill>
                  <a:srgbClr val="000000"/>
                </a:solidFill>
              </a:defRPr>
            </a:pPr>
            <a:r>
              <a:t>MARC NKP</a:t>
            </a:r>
          </a:p>
          <a:p>
            <a:pPr>
              <a:defRPr b="1" sz="2400">
                <a:solidFill>
                  <a:srgbClr val="000000"/>
                </a:solidFill>
              </a:defRPr>
            </a:pP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3" invalidUrl="" action="" tgtFrame="" tooltip="" history="1" highlightClick="0" endSnd="0"/>
              </a:rPr>
              <a:t>https://aleph.nkp.cz/F/MCLBTEE3Q9MLERS84184XQGDBMTIYP45728F5UCU8CIKNYDAPU-43735?func=full-set-set&amp;set_number=166995&amp;set_entry=000001&amp;format=001</a:t>
            </a:r>
          </a:p>
          <a:p>
            <a:pPr/>
          </a:p>
        </p:txBody>
      </p:sp>
      <p:sp>
        <p:nvSpPr>
          <p:cNvPr id="29" name="https://aleph.nkp.cz/F/MCLBTEE3Q9MLERS84184XQGDBMTIYP45728F5UCU8CIKNYDAPU-43168?func=full-set-set&amp;set_number=166995&amp;set_entry=000001&amp;format=999"/>
          <p:cNvSpPr txBox="1"/>
          <p:nvPr/>
        </p:nvSpPr>
        <p:spPr>
          <a:xfrm>
            <a:off x="352618" y="2297186"/>
            <a:ext cx="9048215" cy="140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200"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4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000A4"/>
                </a:solidFill>
                <a:uFillTx/>
              </a:defRPr>
            </a:pP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4" invalidUrl="" action="" tgtFrame="" tooltip="" history="1" highlightClick="0" endSnd="0"/>
              </a:rPr>
              <a:t>https://aleph.nkp.cz/F/MCLBTEE3Q9MLERS84184XQGDBMTIYP45728F5UCU8CIKNYDAPU-43168?func=full-set-set&amp;set_number=166995&amp;set_entry=000001&amp;format=999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34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35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6" name="Variabilné polia (Variable fields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polia</a:t>
            </a:r>
            <a:r>
              <a:rPr b="0"/>
              <a:t> (Variable fields)</a:t>
            </a:r>
          </a:p>
        </p:txBody>
      </p:sp>
      <p:sp>
        <p:nvSpPr>
          <p:cNvPr id="137" name="Existujú dva typy variabilných polí: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Existujú dva typy variabilných polí: </a:t>
            </a:r>
          </a:p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</a:t>
            </a:r>
            <a:r>
              <a:rPr u="sng"/>
              <a:t>riadiace</a:t>
            </a:r>
            <a:r>
              <a:t> polia</a:t>
            </a:r>
            <a:r>
              <a:rPr b="0"/>
              <a:t> (Variable control fields) </a:t>
            </a:r>
          </a:p>
          <a:p>
            <a:pPr>
              <a:defRPr b="1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polia </a:t>
            </a:r>
            <a:r>
              <a:rPr u="sng"/>
              <a:t>údajov</a:t>
            </a:r>
            <a:r>
              <a:rPr b="0"/>
              <a:t> (Variable data fields)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40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41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2" name="Variabilné riadiace polia (Variable control fields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</a:t>
            </a:r>
            <a:r>
              <a:rPr u="sng"/>
              <a:t>riadiace</a:t>
            </a:r>
            <a:r>
              <a:t> polia</a:t>
            </a:r>
            <a:r>
              <a:rPr b="0"/>
              <a:t> (Variable control fields)</a:t>
            </a:r>
          </a:p>
        </p:txBody>
      </p:sp>
      <p:sp>
        <p:nvSpPr>
          <p:cNvPr id="143" name="Polia 00X (001, 003, 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Polia 00X (001, 003, 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Tieto polia majú svoje tagy, ktoré sú identifikované v </a:t>
            </a:r>
            <a:r>
              <a:rPr i="1" u="sng"/>
              <a:t>adresári</a:t>
            </a:r>
            <a:r>
              <a:t>, ale neobsahujú žiadne </a:t>
            </a:r>
            <a:r>
              <a:rPr i="1" u="sng"/>
              <a:t>indikátory</a:t>
            </a:r>
            <a:r>
              <a:t> ani </a:t>
            </a:r>
            <a:r>
              <a:rPr i="1" u="sng"/>
              <a:t>kódy podpolí</a:t>
            </a:r>
            <a:r>
              <a:t>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Svojou štruktúrou sa odlišujú </a:t>
            </a:r>
            <a:r>
              <a:rPr i="1"/>
              <a:t>od variabilných polí údajov. </a:t>
            </a:r>
            <a:endParaRPr i="1"/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Môžu obsahovať buď </a:t>
            </a:r>
            <a:r>
              <a:rPr u="sng"/>
              <a:t>jednoduché údaje</a:t>
            </a:r>
            <a:r>
              <a:t> alebo postupnosť údajov fixnej dĺžky, ktoré sú identifikované v závislosti na ich </a:t>
            </a:r>
            <a:r>
              <a:rPr u="sng"/>
              <a:t>pozícii</a:t>
            </a:r>
            <a:r>
              <a:t> (mieste) v poli.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46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47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8" name="Variabilné polia údajov (Variable data fields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defTabSz="667512">
              <a:defRPr sz="2628">
                <a:effectLst>
                  <a:outerShdw sx="100000" sy="100000" kx="0" ky="0" algn="b" rotWithShape="0" blurRad="9271" dist="18542" dir="2700000">
                    <a:srgbClr val="000000"/>
                  </a:outerShdw>
                </a:effectLst>
              </a:defRPr>
            </a:pPr>
            <a:br/>
            <a:r>
              <a:t>Variabilné polia </a:t>
            </a:r>
            <a:r>
              <a:rPr u="sng"/>
              <a:t>údajov</a:t>
            </a:r>
            <a:r>
              <a:t> (Variable data fields)</a:t>
            </a:r>
            <a:r>
              <a:rPr sz="2920"/>
              <a:t> </a:t>
            </a:r>
            <a:br>
              <a:rPr sz="2920"/>
            </a:br>
          </a:p>
        </p:txBody>
      </p:sp>
      <p:sp>
        <p:nvSpPr>
          <p:cNvPr id="149" name="To sú všetky ďalšie premenlivé polia, ktoré sú definované vo formáte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To sú všetky ďalšie </a:t>
            </a:r>
            <a:r>
              <a:rPr u="sng"/>
              <a:t>premenlivé polia</a:t>
            </a:r>
            <a:r>
              <a:t>, ktoré sú definované vo formáte.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Tieto polia obsahujú okrem </a:t>
            </a:r>
            <a:r>
              <a:rPr i="1" u="sng"/>
              <a:t>tagov</a:t>
            </a:r>
            <a:r>
              <a:t> navyše ešte aj dve pozície pre </a:t>
            </a:r>
            <a:r>
              <a:rPr i="1" u="sng"/>
              <a:t>indikátory</a:t>
            </a:r>
            <a:r>
              <a:t> na začiatku každého poľa (za tagom) a </a:t>
            </a:r>
            <a:r>
              <a:rPr i="1" u="sng"/>
              <a:t>dvojznakový kód podpoľa</a:t>
            </a:r>
            <a:r>
              <a:rPr i="1"/>
              <a:t>, </a:t>
            </a:r>
            <a:r>
              <a:t>ktorý sa nachádza pred každým údajom vo vnútri poľa.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52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53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4" name="Variabilné polia údajov (Variable data fields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polia </a:t>
            </a:r>
            <a:r>
              <a:rPr u="sng"/>
              <a:t>údajov</a:t>
            </a:r>
            <a:r>
              <a:t> (Variable data fields)</a:t>
            </a:r>
          </a:p>
        </p:txBody>
      </p:sp>
      <p:sp>
        <p:nvSpPr>
          <p:cNvPr id="155" name="Premenlivé polia sú zoskupené do blokov podľa prvého čísla v tagu, ktorý až na niektoré výnimky identifikuje funkcie údajov v zázname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Premenlivé polia</a:t>
            </a:r>
            <a:r>
              <a:rPr u="none"/>
              <a:t> sú zoskupené do </a:t>
            </a:r>
            <a:r>
              <a:rPr i="1" u="none"/>
              <a:t>blokov </a:t>
            </a:r>
            <a:r>
              <a:rPr u="none"/>
              <a:t>podľa </a:t>
            </a:r>
            <a:r>
              <a:t>prvého</a:t>
            </a:r>
            <a:r>
              <a:rPr u="none"/>
              <a:t> čísla v tagu, ktorý až na niektoré výnimky identifikuje funkcie údajov v zázname.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Typ informácie v poli je identifikovaný číslami v zostatku tagu.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58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59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0" name="Variabilné polia údajov (Variable data fields)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polia </a:t>
            </a:r>
            <a:r>
              <a:rPr u="sng"/>
              <a:t>údajov</a:t>
            </a:r>
            <a:r>
              <a:t> (Variable data fields)</a:t>
            </a:r>
          </a:p>
        </p:txBody>
      </p:sp>
      <p:sp>
        <p:nvSpPr>
          <p:cNvPr id="161" name="0XX Riadiace informácie, identifikačné a klasifikačné čísla 1XX Hlavné vstupy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0XX Riadiace informácie, identifikačné a klasifikačné čísla 1XX Hlavné vstupy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2XX Blok popisných informáci (názov, vydavateľské údaje, 	údaje o vydaní)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3XX Fyzický popis / kolácia, atď.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4XX Údaje o edícii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5XX Poznámky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6XX Polia prístupu podľa predmetu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7XX Pridané vstupy iné ako podľa predmetu alebo edície, 	polia väzieb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8XX Pridané vstupy o edíciách, holdingy atď.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9XX Rezerva pre lokálnu implementáciu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64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65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6" name="Variabilné polia údaj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Variabilné polia </a:t>
            </a:r>
            <a:r>
              <a:rPr u="sng"/>
              <a:t>údajov</a:t>
            </a:r>
          </a:p>
        </p:txBody>
      </p:sp>
      <p:sp>
        <p:nvSpPr>
          <p:cNvPr id="167" name="V blokoch 1XX, 4XX, 6XX, 7XX a 8XX sa spravidla zachováva určitá podobnosť identifikácie údajov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 blokoch 1XX, 4XX, 6XX, 7XX a 8XX sa spravidla zachováva určitá podobnosť </a:t>
            </a:r>
            <a:r>
              <a:rPr i="1"/>
              <a:t>identifikácie údajov</a:t>
            </a:r>
            <a:r>
              <a:t>. 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Ako ďalej vidno, posledné dva znaky spravidla označujú rovnaký typ poľa: </a:t>
            </a:r>
          </a:p>
          <a:p>
            <a:pPr>
              <a:lnSpc>
                <a:spcPct val="80000"/>
              </a:lnSpc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X00 Osobné mená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X10 Názvy korporácií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X11 Názvy zhromaždení                                      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X30 Hlavné vstupy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X40 Bibliografické názvy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X50 Topical terms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X51 Geografické názvy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(Napr. X00 </a:t>
            </a:r>
            <a:r>
              <a:rPr i="1"/>
              <a:t>Osobné mená</a:t>
            </a:r>
            <a:r>
              <a:t>; podobnú štruktúru majú polia 100, 400, 600, 700...)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70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71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2" name="Identifikácia údaj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Identifikácia údajov</a:t>
            </a:r>
          </a:p>
        </p:txBody>
      </p:sp>
      <p:sp>
        <p:nvSpPr>
          <p:cNvPr id="173" name="Vo variabilných poliach sa používajú nasledujúce dva druhy identifikácie údajov: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Vo </a:t>
            </a:r>
            <a:r>
              <a:rPr i="1"/>
              <a:t>variabilných poliach</a:t>
            </a:r>
            <a:r>
              <a:t> sa používajú nasledujúce dva druhy </a:t>
            </a:r>
            <a:r>
              <a:rPr i="1"/>
              <a:t>identifikácie údajov</a:t>
            </a:r>
            <a:r>
              <a:t>: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Indikátory (</a:t>
            </a:r>
            <a:r>
              <a:rPr i="1"/>
              <a:t>Indicator positions</a:t>
            </a:r>
            <a:r>
              <a:t>)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Kódy podpolí </a:t>
            </a:r>
            <a:r>
              <a:rPr i="1"/>
              <a:t>(Subfield codes)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76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77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8" name="Viacpísmové bibliografické záznamy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838200" indent="-838200">
              <a:defRPr b="1" i="1" sz="3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Viacpísmové bibliografické záznamy</a:t>
            </a:r>
            <a:br/>
          </a:p>
        </p:txBody>
      </p:sp>
      <p:sp>
        <p:nvSpPr>
          <p:cNvPr id="179" name="Bibliografické záznamy MARC môžu obsahovať záznamy vo viacerých písmach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Bibliografické záznamy MARC môžu obsahovať záznamy vo viacerých písmach.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Jedno písmo sa môže považovať za primárne písmo zápisu údajov v zázname ale napriek tomu sa na zaznamenanie údajov môže použiť aj iné písmo.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82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83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4" name="Opakovanie polí a podpolí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838200" indent="-838200">
              <a:defRPr b="1" i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Opakovanie polí a podpolí</a:t>
            </a:r>
            <a:br/>
          </a:p>
        </p:txBody>
      </p:sp>
      <p:sp>
        <p:nvSpPr>
          <p:cNvPr id="185" name="Teoreticky sa môže opakovať každé pole alebo podpole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Teoreticky sa môže opakovať každé pole alebo podpole.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Povaha údajov však často opakovanie vylučuje.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Bibliografický záznam, napríklad, môže obsahovať len </a:t>
            </a:r>
            <a:r>
              <a:rPr u="sng"/>
              <a:t>jedno</a:t>
            </a:r>
            <a:r>
              <a:t> </a:t>
            </a:r>
            <a:r>
              <a:rPr u="sng"/>
              <a:t>pole</a:t>
            </a:r>
            <a:r>
              <a:t> tzv. </a:t>
            </a:r>
            <a:r>
              <a:rPr u="sng"/>
              <a:t>hlavného vstupu 1XX</a:t>
            </a:r>
            <a:r>
              <a:t>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Pole 100 môže obsahovať iba </a:t>
            </a:r>
            <a:r>
              <a:rPr u="sng"/>
              <a:t>jedno podpole</a:t>
            </a:r>
            <a:r>
              <a:t> ǂa (Osobné meno), môže však obsahovať viac podpolí ǂc (Názvy a ďalšie slová spojené s menom).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Opakovateľnosť alebo neopakovateľnosť každého poľa a podpoľa je špecifikovaná vo formáte.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88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89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0" name="Väzby polí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Väzby polí </a:t>
            </a:r>
          </a:p>
        </p:txBody>
      </p:sp>
      <p:sp>
        <p:nvSpPr>
          <p:cNvPr id="191" name="Polia v zázname sa môžu previazať s použitím všeobecnej špeciálnej technológie linkovania polí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Polia v zázname sa môžu previazať s použitím všeobecnej špeciálnej technológie linkovania polí.  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Technika spočíva v použití syntaxe údajov v podpoli ǂ8 (Linky a sekvenčné číslovanie), v ktorom sa identifikujú previazané polia.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32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33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4" name="Úvod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Úvod</a:t>
            </a:r>
          </a:p>
        </p:txBody>
      </p:sp>
      <p:sp>
        <p:nvSpPr>
          <p:cNvPr id="35" name="Na reprezentáciu a výmenu bibliografických, autoritatívnych, holdingových, klasifikačných a komunitných informácií v strojom čitateľnej forme je najrozšírenejších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Na reprezentáciu a výmenu bibliografických, autoritatívnych, holdingových, klasifikačných a komunitných informácií v strojom čitateľnej forme je najrozšírenejších</a:t>
            </a:r>
            <a:r>
              <a:rPr>
                <a:solidFill>
                  <a:srgbClr val="EE941C"/>
                </a:solidFill>
              </a:rPr>
              <a:t> </a:t>
            </a:r>
            <a:endParaRPr>
              <a:solidFill>
                <a:srgbClr val="EE941C"/>
              </a:solidFill>
            </a:endParaRPr>
          </a:p>
          <a:p>
            <a:pPr>
              <a:defRPr>
                <a:solidFill>
                  <a:srgbClr val="EE941C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päť</a:t>
            </a:r>
            <a:r>
              <a:rPr>
                <a:solidFill>
                  <a:srgbClr val="FFFFFF"/>
                </a:solidFill>
              </a:rPr>
              <a:t> komunikačných formátov MARC 21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194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195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6" name="Konštanty zobrazenia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838200" indent="-838200">
              <a:defRPr b="1" i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Konštanty zobrazenia</a:t>
            </a:r>
            <a:br/>
          </a:p>
        </p:txBody>
      </p:sp>
      <p:sp>
        <p:nvSpPr>
          <p:cNvPr id="197" name="Konštanta zobrazenia je slovo, výraz, medzera alebo konvencia použitia interpunkcie, ktorá môže byť generovaná systémom, aby sa zabezpečila vizuálna prezentácia údajov v zázname vo forme, ktorá je prijateľnejšia pre používateľa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Konštanta zobrazenia je slovo, výraz, medzera alebo konvencia použitia interpunkcie, ktorá môže byť generovaná systémom, aby sa zabezpečila vizuálna prezentácia údajov v zázname vo forme, ktorá je prijateľnejšia pre používateľa.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Použitie konštánt zobrazenia (napr. interpunkcia v zobrazení záznamov) si môže určiť každá organizácia alebo systém.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Nie je pravda, že v M21 je potrebné zapisovať interpunkciu.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200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201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2" name="Zodpovednosť za obsah záznamu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838200" indent="-838200"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Zodpovednosť za obsah záznamu </a:t>
            </a:r>
            <a:br/>
          </a:p>
        </p:txBody>
      </p:sp>
      <p:sp>
        <p:nvSpPr>
          <p:cNvPr id="203" name="Organizácia zodpovedná za obsah záznamu ako zdroj katalogizácie sa identifikuje v 008/39 a/alebo v poli 040 ǂa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Organizácia zodpovedná za obsah záznamu ako </a:t>
            </a:r>
            <a:r>
              <a:rPr i="1"/>
              <a:t>zdroj katalogizácie</a:t>
            </a:r>
            <a:r>
              <a:t> sa identifikuje v 008/39 a/alebo v poli 040 ǂa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Organizácia, ktorá je zodpovedná za obsah záznamu a prepis údajov ako </a:t>
            </a:r>
            <a:r>
              <a:rPr i="1"/>
              <a:t>prepisujúca zápis</a:t>
            </a:r>
            <a:r>
              <a:t> sa identifikuje ako </a:t>
            </a:r>
            <a:r>
              <a:rPr i="1"/>
              <a:t>prepisujúca agentúra</a:t>
            </a:r>
            <a:r>
              <a:t> v poli 040ǂc.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V </a:t>
            </a:r>
            <a:r>
              <a:rPr i="1"/>
              <a:t>modifikovaných záznamoch</a:t>
            </a:r>
            <a:r>
              <a:t> sú za obsah záznamu kolektívne zodpovedné organizácie identifikované v poli 040 ǂa a ǂd (Značka agentúry, ktorá upravila (modifikovala) záznam.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Organizácie identifikované ako </a:t>
            </a:r>
            <a:r>
              <a:rPr i="1"/>
              <a:t>prepisujúce</a:t>
            </a:r>
            <a:r>
              <a:t> alebo </a:t>
            </a:r>
            <a:r>
              <a:rPr i="1"/>
              <a:t>modifikujúce</a:t>
            </a:r>
            <a:r>
              <a:t> agentúry v poli 040 ǂc a ǂd sú kolektívne zodpovedné za obsah údajov a prepis údajov.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206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207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8" name="Požiadavky na úroveň záznamu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838200" indent="-838200">
              <a:defRPr b="1"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Požiadavky na úroveň záznamu</a:t>
            </a:r>
            <a:br/>
          </a:p>
        </p:txBody>
      </p:sp>
      <p:sp>
        <p:nvSpPr>
          <p:cNvPr id="209" name="Na zabezpečenie konzistencie môže katalogizačná agentúra a používateľské skupiny dohodnúť požiadavky na  záznamy na úplnej alebo minimálnej úrovni.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Na zabezpečenie konzistencie môže katalogizačná agentúra a používateľské skupiny dohodnúť požiadavky na  záznamy na </a:t>
            </a:r>
            <a:r>
              <a:rPr i="1"/>
              <a:t>úplnej</a:t>
            </a:r>
            <a:r>
              <a:t> alebo </a:t>
            </a:r>
            <a:r>
              <a:rPr i="1"/>
              <a:t>minimálnej</a:t>
            </a:r>
            <a:r>
              <a:t> úrovni.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Táto skutočnosť musí byť všeobecne známa všetkým výmenným partnerom.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212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213" name="Číslo snímky"/>
          <p:cNvSpPr txBox="1"/>
          <p:nvPr>
            <p:ph type="sldNum" sz="quarter" idx="2"/>
          </p:nvPr>
        </p:nvSpPr>
        <p:spPr>
          <a:xfrm>
            <a:off x="8537292" y="6432651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4" name="Štandardy MARC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Štandardy MARC </a:t>
            </a:r>
          </a:p>
        </p:txBody>
      </p:sp>
      <p:sp>
        <p:nvSpPr>
          <p:cNvPr id="215" name="MARC 21 Specifications for Record Structure, Character Sets, and Exchange Media (www.loc.gov/marc/specifications)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Specifications for Record Structure, Character Sets, and Exchange Media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2" invalidUrl="" action="" tgtFrame="" tooltip="" history="1" highlightClick="0" endSnd="0"/>
              </a:rPr>
              <a:t>www.loc.gov/marc/specifications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Code List for Countries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3" invalidUrl="" action="" tgtFrame="" tooltip="" history="1" highlightClick="0" endSnd="0"/>
              </a:rPr>
              <a:t>www.loc.gov/marc/countries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Code List for Geographic Areas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4" invalidUrl="" action="" tgtFrame="" tooltip="" history="1" highlightClick="0" endSnd="0"/>
              </a:rPr>
              <a:t>www.loc.gov/marc/geoareas</a:t>
            </a:r>
            <a:r>
              <a:t>) 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Code List for Languages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5" invalidUrl="" action="" tgtFrame="" tooltip="" history="1" highlightClick="0" endSnd="0"/>
              </a:rPr>
              <a:t>www.loc.gov/marc/languages</a:t>
            </a:r>
            <a:r>
              <a:t>) 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Code List for Organizations (earlier title: Symbols of American Libraries) 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Code Lists for Relators, Sources, Description Conventions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6" invalidUrl="" action="" tgtFrame="" tooltip="" history="1" highlightClick="0" endSnd="0"/>
              </a:rPr>
              <a:t>www.loc.gov/marc/relators</a:t>
            </a:r>
            <a:r>
              <a:t>) 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Symbols and Interlibrary Loan Policies in Canada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7" invalidUrl="" action="" tgtFrame="" tooltip="" history="1" highlightClick="0" endSnd="0"/>
              </a:rPr>
              <a:t>www.nlc-bnc.ca/6/16/s16-202-e.html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Concise Formats (all five formats in concise form)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8" invalidUrl="" action="" tgtFrame="" tooltip="" history="1" highlightClick="0" endSnd="0"/>
              </a:rPr>
              <a:t>www.loc.gov/marc/concise/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LITE Bibliographic Format (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9" invalidUrl="" action="" tgtFrame="" tooltip="" history="1" highlightClick="0" endSnd="0"/>
              </a:rPr>
              <a:t>www.loc.gov/marc/bibliographic/lite/</a:t>
            </a:r>
            <a:r>
              <a:t>) 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10" invalidUrl="" action="" tgtFrame="" tooltip="" history="1" highlightClick="0" endSnd="0"/>
              </a:rPr>
              <a:t>..\..\..\..\Program Files\VTLS\Virtua\Catalog\catbib.hlp</a:t>
            </a:r>
            <a:r>
              <a:t> 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Format for Authority Data 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11" invalidUrl="" action="" tgtFrame="" tooltip="" history="1" highlightClick="0" endSnd="0"/>
              </a:rPr>
              <a:t>..\..\..\..\Program Files\VTLS\Virtua\Catalog\easyauth.hlp</a:t>
            </a:r>
            <a:r>
              <a:t> 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Format for Classification Data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Format for Community Information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12" invalidUrl="" action="" tgtFrame="" tooltip="" history="1" highlightClick="0" endSnd="0"/>
              </a:rPr>
              <a:t>..\..\..\..\Program Files\VTLS\Virtua\Catalog\comminfo.hlp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6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Format for Holdings Data 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13" invalidUrl="" action="" tgtFrame="" tooltip="" history="1" highlightClick="0" endSnd="0"/>
              </a:rPr>
              <a:t>..\..\..\..\Program Files\VTLS\Virtua\Catalog\HOLDINGS.HLP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38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39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" name="Päť formátov MARC 21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Päť formátov MARC 21</a:t>
            </a:r>
          </a:p>
        </p:txBody>
      </p:sp>
      <p:sp>
        <p:nvSpPr>
          <p:cNvPr id="41" name="MARC 21 pre bibliografické údaje (MARC 21 Format for Bibliographic Data)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533400" indent="-533400">
              <a:lnSpc>
                <a:spcPct val="90000"/>
              </a:lnSpc>
              <a:spcBef>
                <a:spcPts val="600"/>
              </a:spcBef>
              <a:buAutoNum type="arabicPeriod" startAt="1"/>
              <a:defRPr sz="2800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pre bibliografické údaje</a:t>
            </a:r>
            <a:r>
              <a:rPr u="none"/>
              <a:t> (MARC 21 Format for Bibliographic Data)</a:t>
            </a:r>
          </a:p>
          <a:p>
            <a:pPr marL="533400" indent="-533400">
              <a:lnSpc>
                <a:spcPct val="90000"/>
              </a:lnSpc>
              <a:spcBef>
                <a:spcPts val="600"/>
              </a:spcBef>
              <a:buAutoNum type="arabicPeriod" startAt="1"/>
              <a:defRPr sz="2800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pre autority</a:t>
            </a:r>
            <a:r>
              <a:rPr u="none"/>
              <a:t> (MARC 21 Format for Authority Data), </a:t>
            </a:r>
          </a:p>
          <a:p>
            <a:pPr marL="533400" indent="-533400">
              <a:lnSpc>
                <a:spcPct val="90000"/>
              </a:lnSpc>
              <a:spcBef>
                <a:spcPts val="600"/>
              </a:spcBef>
              <a:buAutoNum type="arabicPeriod" startAt="1"/>
              <a:defRPr sz="2800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pre holdingy</a:t>
            </a:r>
            <a:r>
              <a:rPr u="none"/>
              <a:t> (MARC 21 Format for Holdings Data), </a:t>
            </a:r>
          </a:p>
          <a:p>
            <a:pPr marL="533400" indent="-533400">
              <a:lnSpc>
                <a:spcPct val="90000"/>
              </a:lnSpc>
              <a:spcBef>
                <a:spcPts val="600"/>
              </a:spcBef>
              <a:buAutoNum type="arabicPeriod" startAt="1"/>
              <a:defRPr sz="2800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pre klasifikačné údaje</a:t>
            </a:r>
            <a:r>
              <a:rPr u="none"/>
              <a:t> (MARC 21 Format for Classification Data) </a:t>
            </a:r>
          </a:p>
          <a:p>
            <a:pPr marL="533400" indent="-533400">
              <a:lnSpc>
                <a:spcPct val="90000"/>
              </a:lnSpc>
              <a:spcBef>
                <a:spcPts val="600"/>
              </a:spcBef>
              <a:buAutoNum type="arabicPeriod" startAt="1"/>
              <a:defRPr sz="2800" u="sng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MARC 21 formát pre komunitné informácie</a:t>
            </a:r>
            <a:r>
              <a:rPr u="none"/>
              <a:t> (MARC 21 Format for Community Information).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44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45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6" name="Z čoho sa skladá záznam MARC?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Z čoho sa skladá záznam MARC?</a:t>
            </a:r>
          </a:p>
        </p:txBody>
      </p:sp>
      <p:sp>
        <p:nvSpPr>
          <p:cNvPr id="47" name="Záznam MARC sa skladá z troch elementov: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Záznam MARC sa skladá z troch elementov: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1. </a:t>
            </a:r>
            <a:r>
              <a:rPr i="1" u="sng"/>
              <a:t>štruktúra záznamu</a:t>
            </a:r>
            <a:r>
              <a:t> (the record structure)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2</a:t>
            </a:r>
            <a:r>
              <a:rPr i="1"/>
              <a:t>. </a:t>
            </a:r>
            <a:r>
              <a:rPr i="1" u="sng"/>
              <a:t>kódy údajov </a:t>
            </a:r>
            <a:r>
              <a:rPr u="sng"/>
              <a:t>alebo</a:t>
            </a:r>
            <a:r>
              <a:rPr i="1"/>
              <a:t> identifikátory údajov</a:t>
            </a:r>
            <a:r>
              <a:t> (the content designation) </a:t>
            </a:r>
          </a:p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3. </a:t>
            </a:r>
            <a:r>
              <a:rPr i="1" u="sng"/>
              <a:t>definície údajov </a:t>
            </a:r>
            <a:r>
              <a:rPr u="sng"/>
              <a:t>alebo</a:t>
            </a:r>
            <a:r>
              <a:rPr i="1" u="sng"/>
              <a:t> špecifikácie údajov</a:t>
            </a:r>
            <a:r>
              <a:rPr i="1"/>
              <a:t> záznamu</a:t>
            </a:r>
            <a:r>
              <a:t> (the data content of the record).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50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51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2" name="Štruktúra záznamu MARC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Štruktúra záznamu MARC</a:t>
            </a:r>
          </a:p>
        </p:txBody>
      </p:sp>
      <p:sp>
        <p:nvSpPr>
          <p:cNvPr id="53" name="založená na implementácii medzinárodnej normy STN ISO 2709 Informácie a dokumentácia : Formát na výmenu informácií (ISO 2709 Format for Information Exchange (ISO 2709) a jej americkom ekvivalente Bibliographic Information Interchange (ANSI/NISO Z39.2).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založená na implementácii medzinárodnej normy STN ISO 2709 Informácie a dokumentácia : </a:t>
            </a:r>
            <a:r>
              <a:rPr u="sng"/>
              <a:t>Formát na výmenu informácií</a:t>
            </a:r>
            <a:r>
              <a:t> (ISO 2709 Format for Information Exchange (ISO 2709) a jej americkom ekvivalente Bibliographic Information Interchange (ANSI/NISO Z39.2).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56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57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8" name="Kódy údajov alebo identifikátory údaj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Kódy údajov alebo identifikátory údajov</a:t>
            </a:r>
          </a:p>
        </p:txBody>
      </p:sp>
      <p:sp>
        <p:nvSpPr>
          <p:cNvPr id="59" name="Kódy a explicitne vytvorené konvencie, ktoré identifikujú a charakterizujú údaje v zázname a podporujúce manipuláciu s údajmi sú špecifikované osobitne v každom formáte MARC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Kódy a explicitne vytvorené konvencie, ktoré identifikujú a charakterizujú údaje v zázname a podporujúce manipuláciu s údajmi </a:t>
            </a:r>
            <a:r>
              <a:rPr i="1"/>
              <a:t>sú špecifikované osobitne v každom formáte MARC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62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63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4" name="Definície údajov alebo špecifikácie údajov záznamu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4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Definície údajov </a:t>
            </a:r>
            <a:r>
              <a:rPr i="1"/>
              <a:t>alebo</a:t>
            </a:r>
            <a:r>
              <a:t> špecifikácie údajov záznamu</a:t>
            </a:r>
          </a:p>
        </p:txBody>
      </p:sp>
      <p:sp>
        <p:nvSpPr>
          <p:cNvPr id="65" name="Definované štandardmi mimo formátov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Definované štandardmi </a:t>
            </a:r>
            <a:r>
              <a:rPr u="sng"/>
              <a:t>mimo</a:t>
            </a:r>
            <a:r>
              <a:t> formátov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Príkladmi týchto štandardov sú: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 </a:t>
            </a:r>
            <a:r>
              <a:rPr i="1"/>
              <a:t>Medzinárodný štandardný bibliografický popis</a:t>
            </a:r>
            <a:r>
              <a:t> (International Standard Bibliographic Description (ISBD)),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i="1"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Anglo-americké katalogizačné pravidlá</a:t>
            </a:r>
            <a:r>
              <a:rPr i="0"/>
              <a:t> (Anglo-American Cataloguing Rules),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i="1"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Predmetový heslár Kongresovej knižnice</a:t>
            </a:r>
            <a:r>
              <a:rPr i="0"/>
              <a:t> (Library of Congress Subject Headings (LCSH)) alebo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iné katalogizačné pravidlá, vecné tezaury, klasifikačné schémy používané organizáciami, ktoré vytvárajú záznam. 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Obsah určitých </a:t>
            </a:r>
            <a:r>
              <a:rPr i="1"/>
              <a:t>polí kódovaných údajov</a:t>
            </a:r>
            <a:r>
              <a:t> je definovaný vo formátoch MARC (napr. </a:t>
            </a:r>
            <a:r>
              <a:rPr i="1"/>
              <a:t>návestie</a:t>
            </a:r>
            <a:r>
              <a:t>, </a:t>
            </a:r>
            <a:r>
              <a:rPr i="1"/>
              <a:t>pole 007, pole 008</a:t>
            </a:r>
            <a:r>
              <a:t>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novembra 17, 2020"/>
          <p:cNvSpPr txBox="1"/>
          <p:nvPr/>
        </p:nvSpPr>
        <p:spPr>
          <a:xfrm>
            <a:off x="350519" y="6432651"/>
            <a:ext cx="219456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novembra 17, 2020</a:t>
            </a:r>
          </a:p>
        </p:txBody>
      </p:sp>
      <p:sp>
        <p:nvSpPr>
          <p:cNvPr id="68" name="M21"/>
          <p:cNvSpPr txBox="1"/>
          <p:nvPr/>
        </p:nvSpPr>
        <p:spPr>
          <a:xfrm>
            <a:off x="3169920" y="6432651"/>
            <a:ext cx="2804160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M21</a:t>
            </a:r>
          </a:p>
        </p:txBody>
      </p:sp>
      <p:sp>
        <p:nvSpPr>
          <p:cNvPr id="69" name="Číslo snímky"/>
          <p:cNvSpPr txBox="1"/>
          <p:nvPr>
            <p:ph type="sldNum" sz="quarter" idx="2"/>
          </p:nvPr>
        </p:nvSpPr>
        <p:spPr>
          <a:xfrm>
            <a:off x="8636176" y="6432651"/>
            <a:ext cx="203025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" name="Formát MARC 21 pre bibliografické údaje s pravidlami špecifikácie údajov"/>
          <p:cNvSpPr txBox="1"/>
          <p:nvPr>
            <p:ph type="title" idx="4294967295"/>
          </p:nvPr>
        </p:nvSpPr>
        <p:spPr>
          <a:xfrm>
            <a:off x="301625" y="228600"/>
            <a:ext cx="8510588" cy="13255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3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r>
              <a:t>Formát MARC 21 pre bibliografické údaje s pravidlami špecifikácie údajov</a:t>
            </a:r>
          </a:p>
        </p:txBody>
      </p:sp>
      <p:sp>
        <p:nvSpPr>
          <p:cNvPr id="71" name="Definuje kódy a konvencie (tagy, indikátory, kódy podpolí a kódované hodnoty), ktoré identifikujú údaje v bibliografických záznamoch MARC…"/>
          <p:cNvSpPr txBox="1"/>
          <p:nvPr>
            <p:ph type="body" idx="4294967295"/>
          </p:nvPr>
        </p:nvSpPr>
        <p:spPr>
          <a:xfrm>
            <a:off x="301625" y="1676400"/>
            <a:ext cx="8540750" cy="442277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Definuje kódy a konvencie (tagy, indikátory, kódy podpolí a kódované hodnoty), ktoré identifikujú údaje v bibliografických záznamoch MARC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M21 –bibliografický je určený zamestnancom: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ktorí tvoria a udržiavajú bibliografické záznamy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buClrTx/>
              <a:defRPr sz="20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ktorí zabezpečujú projektovanie a správu systémov komunikácie a spracovania bibliografických záznamov.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Stručnú verzia týchto špecifikácií možno nájsť na adrese 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2" invalidUrl="" action="" tgtFrame="" tooltip="" history="1" highlightClick="0" endSnd="0"/>
              </a:rPr>
              <a:t>http://www.loc.gov/marc/bibliographic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t>Zoznam polí je umiestnený na adrese </a:t>
            </a: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3" invalidUrl="" action="" tgtFrame="" tooltip="" history="1" highlightClick="0" endSnd="0"/>
              </a:rPr>
              <a:t>http://www.loc.gov/marc/bibliographic/ecbdlist.html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pPr>
            <a:r>
              <a:rPr u="sng">
                <a:solidFill>
                  <a:srgbClr val="FFCC00"/>
                </a:solidFill>
                <a:uFill>
                  <a:solidFill>
                    <a:srgbClr val="FFCC00"/>
                  </a:solidFill>
                </a:uFill>
                <a:hlinkClick r:id="rId2" invalidUrl="" action="" tgtFrame="" tooltip="" history="1" highlightClick="0" endSnd="0"/>
              </a:rPr>
              <a:t>http://www.snk.sk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louds">
  <a:themeElements>
    <a:clrScheme name="Clouds">
      <a:dk1>
        <a:srgbClr val="A4A4A4"/>
      </a:dk1>
      <a:lt1>
        <a:srgbClr val="0000A4"/>
      </a:lt1>
      <a:dk2>
        <a:srgbClr val="A7A7A7"/>
      </a:dk2>
      <a:lt2>
        <a:srgbClr val="535353"/>
      </a:lt2>
      <a:accent1>
        <a:srgbClr val="0099CC"/>
      </a:accent1>
      <a:accent2>
        <a:srgbClr val="00CC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lou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A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A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louds">
  <a:themeElements>
    <a:clrScheme name="Clou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9CC"/>
      </a:accent1>
      <a:accent2>
        <a:srgbClr val="00CC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lou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A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A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