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2" name="Text úrovne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1" name="Text úrov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2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 názvu</a:t>
            </a:r>
          </a:p>
        </p:txBody>
      </p:sp>
      <p:sp>
        <p:nvSpPr>
          <p:cNvPr id="30" name="Text úrovne 1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1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9" name="Text úrovne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8" name="Text úrovne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9" name="Zástupný symbol textu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20000"/>
              </a:lnSpc>
              <a:defRPr b="1" sz="2000"/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e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4" name="Zástupný symbol textu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20000"/>
              </a:lnSpc>
              <a:defRPr b="1" sz="2000"/>
            </a:lvl1pPr>
          </a:lstStyle>
          <a:p>
            <a:pPr/>
            <a:r>
              <a:t>Text názvu</a:t>
            </a:r>
          </a:p>
        </p:txBody>
      </p:sp>
      <p:sp>
        <p:nvSpPr>
          <p:cNvPr id="83" name="Zástupný symbol obrázka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ext úrovne 1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e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usan.katuscak@fhv.uniza.sk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1"/>
          <p:cNvSpPr txBox="1"/>
          <p:nvPr>
            <p:ph type="ctrTitle"/>
          </p:nvPr>
        </p:nvSpPr>
        <p:spPr>
          <a:xfrm>
            <a:off x="539552" y="2130424"/>
            <a:ext cx="7918647" cy="1802634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Profesia a odbor knižničné a informačné štúdiá a veda</a:t>
            </a:r>
          </a:p>
        </p:txBody>
      </p:sp>
      <p:sp>
        <p:nvSpPr>
          <p:cNvPr id="95" name="Podnadpis 2"/>
          <p:cNvSpPr txBox="1"/>
          <p:nvPr>
            <p:ph type="subTitle" sz="quarter" idx="1"/>
          </p:nvPr>
        </p:nvSpPr>
        <p:spPr>
          <a:xfrm>
            <a:off x="1371600" y="4005064"/>
            <a:ext cx="6400800" cy="1023505"/>
          </a:xfrm>
          <a:prstGeom prst="rect">
            <a:avLst/>
          </a:prstGeom>
        </p:spPr>
        <p:txBody>
          <a:bodyPr/>
          <a:lstStyle/>
          <a:p>
            <a:pPr defTabSz="886967">
              <a:lnSpc>
                <a:spcPct val="90000"/>
              </a:lnSpc>
              <a:defRPr sz="3100"/>
            </a:pPr>
            <a:r>
              <a:t>prof. PhDr. Dušan Katuščák, PhD.</a:t>
            </a:r>
          </a:p>
          <a:p>
            <a:pPr defTabSz="886967">
              <a:lnSpc>
                <a:spcPct val="90000"/>
              </a:lnSpc>
              <a:defRPr sz="3100"/>
            </a:pPr>
            <a:r>
              <a:t>FPF ÚBK Opava</a:t>
            </a:r>
          </a:p>
        </p:txBody>
      </p:sp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7" y="0"/>
            <a:ext cx="1899495" cy="1759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3195" y="116632"/>
            <a:ext cx="3260059" cy="123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8264" y="76130"/>
            <a:ext cx="1780471" cy="168079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00" name="Zástupný symbol čísla snímky 5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Zamestnateľnosť</a:t>
            </a:r>
          </a:p>
        </p:txBody>
      </p:sp>
      <p:sp>
        <p:nvSpPr>
          <p:cNvPr id="141" name="Zástupný symbol obsahu 2"/>
          <p:cNvSpPr txBox="1"/>
          <p:nvPr>
            <p:ph type="body" idx="1"/>
          </p:nvPr>
        </p:nvSpPr>
        <p:spPr>
          <a:xfrm>
            <a:off x="457200" y="1268758"/>
            <a:ext cx="8229600" cy="485740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b="1" sz="2400"/>
            </a:pPr>
            <a:r>
              <a:t>Využiteľnosť vzdelania </a:t>
            </a:r>
            <a:r>
              <a:rPr b="0"/>
              <a:t>- garantované a overené vedomosti a zručnosti v ovládaní konkrétnych informačných systémov, softvérov a služieb v informačných inštitúciách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integrovaný knižničný systém (LIS)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systém manažmentu dokumentov (DMS) a tvorby dokumentov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systémy registratúr a archivovania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softvéry na využívanie externých informačných zdrojov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administrácia digitálnych repozitov (práca s obsahom)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obchodno-ekonomické zručnosti a nástroje (elektronický obchod)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fungovanie nových médií a sociálnych sietí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Iné (napr. bežné softvéry Office, bibliometria, scientimetria ap.)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1" sz="2400"/>
            </a:pPr>
            <a:r>
              <a:t>Využitie vzdelania </a:t>
            </a:r>
            <a:r>
              <a:rPr b="0"/>
              <a:t>- zamestnanosť absolventov prednostne v informačných inštitúciách nie je podmienkou(?!)</a:t>
            </a:r>
          </a:p>
        </p:txBody>
      </p:sp>
      <p:sp>
        <p:nvSpPr>
          <p:cNvPr id="142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43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/>
            <a:r>
              <a:t>Informačná inštitúcia – čo je to?</a:t>
            </a:r>
          </a:p>
        </p:txBody>
      </p:sp>
      <p:sp>
        <p:nvSpPr>
          <p:cNvPr id="146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i="1"/>
            </a:pPr>
            <a:r>
              <a:t>Akákoľvek </a:t>
            </a:r>
          </a:p>
          <a:p>
            <a:pPr marL="0" indent="0" algn="ctr">
              <a:buSzTx/>
              <a:buNone/>
              <a:defRPr b="1" i="1"/>
            </a:pPr>
            <a:r>
              <a:t>právnická alebo fyzická osoba, </a:t>
            </a:r>
          </a:p>
          <a:p>
            <a:pPr marL="0" indent="0" algn="ctr">
              <a:buSzTx/>
              <a:buNone/>
              <a:defRPr b="1" i="1"/>
            </a:pPr>
            <a:r>
              <a:t>alebo jej organizačná súčasť, ktorá </a:t>
            </a:r>
            <a:r>
              <a:rPr i="0">
                <a:solidFill>
                  <a:srgbClr val="FF0000"/>
                </a:solidFill>
              </a:rPr>
              <a:t>systematicky vykonáva informačnú činnosť, teda získava, spracúva, uchováva, ochraňuje a  sprístupňuje informácie v oblasti hospodárstva, vedy, výskumu, podnikania, vzdelávania, služieb, zábavy a pod.</a:t>
            </a:r>
          </a:p>
        </p:txBody>
      </p:sp>
      <p:sp>
        <p:nvSpPr>
          <p:cNvPr id="147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48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Obsah vzdelávania</a:t>
            </a:r>
          </a:p>
        </p:txBody>
      </p:sp>
      <p:sp>
        <p:nvSpPr>
          <p:cNvPr id="151" name="Zástupný symbol obsahu 2"/>
          <p:cNvSpPr txBox="1"/>
          <p:nvPr>
            <p:ph type="body" idx="1"/>
          </p:nvPr>
        </p:nvSpPr>
        <p:spPr>
          <a:xfrm>
            <a:off x="457200" y="1124742"/>
            <a:ext cx="8229600" cy="500142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b="1" sz="2700"/>
            </a:pPr>
            <a:r>
              <a:t>jadro programu</a:t>
            </a:r>
            <a:r>
              <a:rPr b="0"/>
              <a:t> - obsah a rozsah podľa stupňov vzdelávania podľa legislatívy a </a:t>
            </a:r>
            <a:r>
              <a:rPr i="1"/>
              <a:t>de facto</a:t>
            </a:r>
            <a:r>
              <a:t> štandardov LIS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V Európe </a:t>
            </a:r>
            <a:r>
              <a:rPr b="1"/>
              <a:t>neexistuje</a:t>
            </a:r>
            <a:r>
              <a:t> žiadny </a:t>
            </a:r>
            <a:r>
              <a:rPr i="1"/>
              <a:t>de iure</a:t>
            </a:r>
            <a:r>
              <a:t> štandard vzdelávania v LIS, určité usmerňovanie v tejto oblasti (napr. EUCLID, Pravidlá IFLA pre LIS, iSchools ai.).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700"/>
            </a:pPr>
            <a:r>
              <a:t>kompatibilita predmetov</a:t>
            </a:r>
            <a:r>
              <a:rPr b="0"/>
              <a:t> - pomer pokrytia štandardného obsahu vzdelávania v porovnaní s </a:t>
            </a:r>
            <a:r>
              <a:rPr i="1"/>
              <a:t>de facto</a:t>
            </a:r>
            <a:r>
              <a:t> štandardami LIS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kvantitatívny </a:t>
            </a:r>
            <a:r>
              <a:rPr b="1"/>
              <a:t>pomer pôvodných a kompilatívnych didaktických pomôcok</a:t>
            </a:r>
            <a:r>
              <a:t> (svoje/cudzie)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700"/>
            </a:pPr>
            <a:r>
              <a:t>terminologická kompatibilita</a:t>
            </a:r>
            <a:r>
              <a:rPr b="0"/>
              <a:t> – pokiaľ ide o </a:t>
            </a:r>
            <a:r>
              <a:t>názvy a obsah predmetov</a:t>
            </a:r>
            <a:r>
              <a:rPr b="0"/>
              <a:t> </a:t>
            </a:r>
          </a:p>
        </p:txBody>
      </p:sp>
      <p:sp>
        <p:nvSpPr>
          <p:cNvPr id="152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53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Forma vzdelávania</a:t>
            </a:r>
          </a:p>
        </p:txBody>
      </p:sp>
      <p:sp>
        <p:nvSpPr>
          <p:cNvPr id="156" name="Zástupný symbol obsahu 2"/>
          <p:cNvSpPr txBox="1"/>
          <p:nvPr>
            <p:ph type="body" idx="1"/>
          </p:nvPr>
        </p:nvSpPr>
        <p:spPr>
          <a:xfrm>
            <a:off x="395536" y="1196750"/>
            <a:ext cx="8291263" cy="49294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b="1" sz="2900"/>
            </a:pPr>
            <a:r>
              <a:t>názornosť</a:t>
            </a:r>
            <a:r>
              <a:rPr b="0"/>
              <a:t> - audiovizuálne prezentácie, animácie, pomôcky k predmetom - vlastne/prebraté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900"/>
            </a:pPr>
            <a:r>
              <a:t>permanentná verejná  dostupnosť </a:t>
            </a:r>
            <a:r>
              <a:rPr b="0"/>
              <a:t>vzdelávacieho obsahu študentom cez vlastný alebo univerzitný digitálny repozit (internet a mobilné zariadenia)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900"/>
            </a:pPr>
            <a:r>
              <a:t>pomer tradičnej kontaktnej formy a inovatívnych foriem</a:t>
            </a:r>
            <a:r>
              <a:rPr b="0"/>
              <a:t> vzdelávania - prezenčné, dištančne/online, individuálne, kombinované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900"/>
            </a:pPr>
            <a:r>
              <a:t>spoločný vzdelávací program </a:t>
            </a:r>
            <a:r>
              <a:rPr b="0"/>
              <a:t>v odbore - domáce/zahraničné</a:t>
            </a:r>
          </a:p>
        </p:txBody>
      </p:sp>
      <p:sp>
        <p:nvSpPr>
          <p:cNvPr id="157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58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Komunikácia a marketing</a:t>
            </a:r>
          </a:p>
        </p:txBody>
      </p:sp>
      <p:sp>
        <p:nvSpPr>
          <p:cNvPr id="161" name="Zástupný symbol obsahu 2"/>
          <p:cNvSpPr txBox="1"/>
          <p:nvPr>
            <p:ph type="body" idx="1"/>
          </p:nvPr>
        </p:nvSpPr>
        <p:spPr>
          <a:xfrm>
            <a:off x="457200" y="1340766"/>
            <a:ext cx="8229600" cy="4785399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aktivizácia študentov</a:t>
            </a:r>
            <a:r>
              <a:rPr b="0"/>
              <a:t>; spolupodiel študentov na  dotvárani obsahu prostredníctvom prezentácie vlastnej individuálnej alebo tímovej tvorivosti (napr. expozícia médií...)</a:t>
            </a:r>
            <a:endParaRPr b="0"/>
          </a:p>
          <a:p>
            <a:pPr>
              <a:defRPr b="1"/>
            </a:pPr>
            <a:r>
              <a:t>zmluvné partnerstvo a komunikácia </a:t>
            </a:r>
            <a:r>
              <a:rPr b="0"/>
              <a:t>so zamestnávateľmi, zriaďovateľmi a profesijnými združeniami </a:t>
            </a:r>
            <a:endParaRPr b="0"/>
          </a:p>
          <a:p>
            <a:pPr>
              <a:defRPr b="1"/>
            </a:pPr>
            <a:r>
              <a:t>zmluvné špecializované výučbové zariadenie </a:t>
            </a:r>
            <a:r>
              <a:rPr b="0"/>
              <a:t>odboru LIS (partner katedry...)</a:t>
            </a:r>
          </a:p>
        </p:txBody>
      </p:sp>
      <p:sp>
        <p:nvSpPr>
          <p:cNvPr id="162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63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Výskum v LIS v Európe</a:t>
            </a:r>
          </a:p>
        </p:txBody>
      </p:sp>
      <p:sp>
        <p:nvSpPr>
          <p:cNvPr id="166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Podľa </a:t>
            </a:r>
            <a:r>
              <a:rPr i="1"/>
              <a:t>IFLA Guide z roku 2007 bolo v Európe  </a:t>
            </a:r>
            <a:r>
              <a:t>223  vzdelávacích centier v 26 krajinách. </a:t>
            </a:r>
          </a:p>
          <a:p>
            <a:pPr/>
            <a:r>
              <a:t>Väčšina vzdelávacích inštitúcií (70)  LIS pôsobí v rámci odboru </a:t>
            </a:r>
            <a:r>
              <a:rPr i="1"/>
              <a:t>Humanitné vedy</a:t>
            </a:r>
            <a:r>
              <a:t> (Humanities), čo je 31,8 %. </a:t>
            </a:r>
          </a:p>
          <a:p>
            <a:pPr/>
            <a:r>
              <a:t>Tabuľka  Počty inštitúcií LIS v Európe.docx</a:t>
            </a:r>
          </a:p>
        </p:txBody>
      </p:sp>
      <p:sp>
        <p:nvSpPr>
          <p:cNvPr id="167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68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Situácia vo výskume v LIS</a:t>
            </a:r>
          </a:p>
        </p:txBody>
      </p:sp>
      <p:sp>
        <p:nvSpPr>
          <p:cNvPr id="171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Situáciu vo </a:t>
            </a:r>
            <a:r>
              <a:rPr i="1"/>
              <a:t>výskume</a:t>
            </a:r>
            <a:r>
              <a:t> LIS uskutočnili španielski autori (Jordi Ardanuy a Cristóbal Urbano, 2015)</a:t>
            </a:r>
          </a:p>
          <a:p>
            <a:pPr/>
            <a:r>
              <a:t>Bibliometrický prieskum 28 krajín EÚ </a:t>
            </a:r>
          </a:p>
          <a:p>
            <a:pPr/>
            <a:r>
              <a:t>Autori spracovali 29.337 bibliografických záznamov (8732 z nich sú z krajín EÚ)</a:t>
            </a:r>
          </a:p>
          <a:p>
            <a:pPr/>
            <a:r>
              <a:t>Obrázky- krajiny a témy výskumu</a:t>
            </a:r>
          </a:p>
        </p:txBody>
      </p:sp>
      <p:sp>
        <p:nvSpPr>
          <p:cNvPr id="172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73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rázok 1" descr="Obrázo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188638"/>
            <a:ext cx="8856986" cy="619269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77" name="Zástupný symbol čísla snímky 4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ázok 1" descr="Obrázo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260647"/>
            <a:ext cx="8496946" cy="6336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81" name="Zástupný symbol čísla snímky 4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Nadpis 1"/>
          <p:cNvSpPr txBox="1"/>
          <p:nvPr>
            <p:ph type="title"/>
          </p:nvPr>
        </p:nvSpPr>
        <p:spPr>
          <a:xfrm>
            <a:off x="457200" y="274638"/>
            <a:ext cx="8229600" cy="1282155"/>
          </a:xfrm>
          <a:prstGeom prst="rect">
            <a:avLst/>
          </a:prstGeom>
        </p:spPr>
        <p:txBody>
          <a:bodyPr/>
          <a:lstStyle>
            <a:lvl1pPr>
              <a:defRPr b="1" cap="all" sz="3600"/>
            </a:lvl1pPr>
          </a:lstStyle>
          <a:p>
            <a:pPr/>
            <a:r>
              <a:t>Poradie priorít  a výskumných tém LIS v Európe</a:t>
            </a:r>
          </a:p>
        </p:txBody>
      </p:sp>
      <p:sp>
        <p:nvSpPr>
          <p:cNvPr id="184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 (Podľa Jordi Ardanuy a Cristóbal Urbano, 2015)</a:t>
            </a:r>
            <a:br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Informačné systémy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Výskum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Bibliometria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Informačný prieskum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Knižnice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Manažment znalostí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Internet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Open acces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Informačný manažment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Citačná analýza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Akademické knižnice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Metadáta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Informačné technológie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Hodnotenie</a:t>
            </a:r>
          </a:p>
        </p:txBody>
      </p:sp>
      <p:sp>
        <p:nvSpPr>
          <p:cNvPr id="185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86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vojitým kliknutím upraviť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Cieľ</a:t>
            </a:r>
          </a:p>
        </p:txBody>
      </p:sp>
      <p:sp>
        <p:nvSpPr>
          <p:cNvPr id="103" name="Číslo snímky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4" name="Cílem opory předmětu je uvést studenta do problematiky studia knihovnictví a do současných témat a trendů, které souvisí s provozováním knihovny…"/>
          <p:cNvSpPr txBox="1"/>
          <p:nvPr/>
        </p:nvSpPr>
        <p:spPr>
          <a:xfrm>
            <a:off x="19496" y="1414185"/>
            <a:ext cx="9333608" cy="4811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0" tIns="685800" rIns="685800" bIns="685800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AutoNum type="arabicPeriod" startAt="1"/>
              <a:defRPr b="1" sz="2000"/>
            </a:pPr>
            <a:r>
              <a:t>Cílem opory předmětu je uvést studenta do problematiky studia knihovnictví a do současných témat a trendů, které souvisí s provozováním knihovny 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 startAt="1"/>
              <a:defRPr b="1" sz="2000"/>
            </a:pPr>
            <a:r>
              <a:t>Posluchač je seznámen se základními termíny a procesy, které probíhají v paměťových institucích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 startAt="1"/>
              <a:defRPr b="1" sz="2000"/>
            </a:pPr>
            <a:r>
              <a:t>Legislativa nezbytná pro zajištění činnosti knihoven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 startAt="1"/>
              <a:defRPr b="1" sz="2000"/>
            </a:pPr>
            <a:r>
              <a:t>Technologie, které jsou v současnosti využívány k zajištění služeb knihoven 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 startAt="1"/>
              <a:defRPr b="1" sz="2000"/>
            </a:pPr>
            <a:r>
              <a:t>Jednotlivé kapitoly odpovídají akreditačnímu spisu oboru knihovnictví. Obsah je uveden v 13 kapitolách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Nadpis 1"/>
          <p:cNvSpPr txBox="1"/>
          <p:nvPr>
            <p:ph type="title"/>
          </p:nvPr>
        </p:nvSpPr>
        <p:spPr>
          <a:xfrm>
            <a:off x="683568" y="332656"/>
            <a:ext cx="8229601" cy="1143001"/>
          </a:xfrm>
          <a:prstGeom prst="rect">
            <a:avLst/>
          </a:prstGeom>
        </p:spPr>
        <p:txBody>
          <a:bodyPr/>
          <a:lstStyle/>
          <a:p>
            <a:pPr>
              <a:defRPr b="1" cap="all" sz="3200"/>
            </a:pPr>
            <a:r>
              <a:t>Osobnostné predpoklady pre štúdium LIS</a:t>
            </a:r>
            <a:br/>
          </a:p>
        </p:txBody>
      </p:sp>
      <p:sp>
        <p:nvSpPr>
          <p:cNvPr id="189" name="Zástupný symbol obsahu 2"/>
          <p:cNvSpPr txBox="1"/>
          <p:nvPr>
            <p:ph type="body" idx="1"/>
          </p:nvPr>
        </p:nvSpPr>
        <p:spPr>
          <a:xfrm>
            <a:off x="457200" y="1124742"/>
            <a:ext cx="8229600" cy="500142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Základné dôležité osobnostné črty a zručnosti, ktoré sú dôležité pre študentov LIS: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Láska ku znalostiam a učeniu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Chuť pracovať s ľuďmi,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Láska ku knihám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Široké celkové vedomosti o živote a svete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Silné organizačné schopnosti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Dobrá práca s číslami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Priateľskosť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Etika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Sympatickosť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Základné predpoklady (afinita) pre prácu s veľkými objemami informácií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Počítačové zručnosti</a:t>
            </a:r>
          </a:p>
        </p:txBody>
      </p:sp>
      <p:sp>
        <p:nvSpPr>
          <p:cNvPr id="190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91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adpis 1"/>
          <p:cNvSpPr txBox="1"/>
          <p:nvPr>
            <p:ph type="title"/>
          </p:nvPr>
        </p:nvSpPr>
        <p:spPr>
          <a:xfrm>
            <a:off x="457200" y="274636"/>
            <a:ext cx="8229600" cy="634086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Čo sa učí v LIS</a:t>
            </a:r>
          </a:p>
        </p:txBody>
      </p:sp>
      <p:sp>
        <p:nvSpPr>
          <p:cNvPr id="194" name="Zástupný symbol obsahu 5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graphicFrame>
        <p:nvGraphicFramePr>
          <p:cNvPr id="195" name="Tabuľka 6"/>
          <p:cNvGraphicFramePr/>
          <p:nvPr/>
        </p:nvGraphicFramePr>
        <p:xfrm>
          <a:off x="251521" y="836712"/>
          <a:ext cx="8784977" cy="57606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42195"/>
                <a:gridCol w="3687933"/>
                <a:gridCol w="3854848"/>
              </a:tblGrid>
              <a:tr h="806607"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Frekvencia</a:t>
                      </a:r>
                    </a:p>
                  </a:txBody>
                  <a:tcPr marL="0" marR="0" marT="0" marB="0" anchor="b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400"/>
                      </a:pPr>
                      <a:r>
                        <a:t> </a:t>
                      </a:r>
                    </a:p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400"/>
                      </a:pPr>
                      <a:r>
                        <a:t>Povinné kurzy (predmety)</a:t>
                      </a:r>
                    </a:p>
                  </a:txBody>
                  <a:tcPr marL="0" marR="0" marT="0" marB="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Required Courses</a:t>
                      </a:r>
                    </a:p>
                  </a:txBody>
                  <a:tcPr marL="0" marR="0" marT="0" marB="0" anchor="b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44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Organizácia informácií, znalostí, materiálov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Organization of information/knowledge/materials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39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Referečné, informačné zdroje a služby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Reference/Information resources &amp; services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38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Úvod do LIS, informačné prostredie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Introduction to LIS/Information environment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30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Manažment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Management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22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Výskum v LIS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Research in LIS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14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Informačné technológie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Information technology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11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Budovanie zbierok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Collection development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149916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9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Používanie informácií a používateľsky orientované predmety (napr. Používanie informácií a používatelia, informačné správanie človeka, informačné potreby, porozumenie informačných potrieb a služby používateľom)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Information use &amp; users related courses (e.g., Information use &amp; users; Human information behavior; Information needs; Understanding &amp; serving users)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Stáže a prax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Internship/Practicum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96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97" name="Zástupný symbol čísla snímky 3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Flexibilná knihovnícka identita</a:t>
            </a:r>
          </a:p>
        </p:txBody>
      </p:sp>
      <p:sp>
        <p:nvSpPr>
          <p:cNvPr id="200" name="Zástupný symbol obsahu 2"/>
          <p:cNvSpPr txBox="1"/>
          <p:nvPr>
            <p:ph type="body" idx="1"/>
          </p:nvPr>
        </p:nvSpPr>
        <p:spPr>
          <a:xfrm>
            <a:off x="457200" y="1268758"/>
            <a:ext cx="8229600" cy="485740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900"/>
            </a:pPr>
            <a:r>
              <a:t>Odbor </a:t>
            </a:r>
            <a:r>
              <a:rPr i="1"/>
              <a:t>knižničných a informačných štúdií a knižnično-informačnej vedy</a:t>
            </a:r>
            <a:r>
              <a:t> má, </a:t>
            </a:r>
          </a:p>
          <a:p>
            <a:pPr marL="0" indent="0">
              <a:spcBef>
                <a:spcPts val="800"/>
              </a:spcBef>
              <a:buSzTx/>
              <a:buNone/>
              <a:defRPr i="1" sz="2900"/>
            </a:pPr>
            <a:r>
              <a:t>		„</a:t>
            </a:r>
            <a:r>
              <a:rPr sz="3700"/>
              <a:t>flexibilnú identitu“ </a:t>
            </a:r>
          </a:p>
          <a:p>
            <a:pPr>
              <a:spcBef>
                <a:spcPts val="600"/>
              </a:spcBef>
              <a:defRPr sz="2900"/>
            </a:pPr>
            <a:r>
              <a:t>Hranice, ako aj vedecké a vzdelávacie rámce LIS nie sú také ostré a výrazné, ako ich poznáme v lekárskych, prírodných a technických vedách, odboroch a študijných programoch.</a:t>
            </a:r>
          </a:p>
          <a:p>
            <a:pPr>
              <a:spcBef>
                <a:spcPts val="600"/>
              </a:spcBef>
              <a:defRPr sz="2900" u="sng"/>
            </a:pPr>
            <a:r>
              <a:t>Ak sa neviaže identita LIS na dokumenty a zaznamenané informácie a poznatky - zaniká </a:t>
            </a:r>
          </a:p>
        </p:txBody>
      </p:sp>
      <p:sp>
        <p:nvSpPr>
          <p:cNvPr id="201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02" name="Zástupný symbol čísla snímky 4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Zamestnanosť v knižniciach SR 2014</a:t>
            </a:r>
          </a:p>
        </p:txBody>
      </p:sp>
      <p:graphicFrame>
        <p:nvGraphicFramePr>
          <p:cNvPr id="205" name="Zástupný symbol obsahu 5"/>
          <p:cNvGraphicFramePr/>
          <p:nvPr/>
        </p:nvGraphicFramePr>
        <p:xfrm>
          <a:off x="539550" y="1988840"/>
          <a:ext cx="8229602" cy="148336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44216"/>
                <a:gridCol w="1347624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KNIŽNICA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SPOLU ZAM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VŠ  LIS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STREDNÉ LIS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PLAT €/ročne</a:t>
                      </a:r>
                    </a:p>
                    <a:p>
                      <a:pPr algn="l">
                        <a:defRPr sz="1800"/>
                      </a:pPr>
                      <a:r>
                        <a:t>1€ = 27,0 CZK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Verejná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1 363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113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505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t>7 763 €</a:t>
                      </a:r>
                    </a:p>
                    <a:p>
                      <a:pPr algn="l">
                        <a:defRPr sz="1800"/>
                      </a:pPr>
                      <a:r>
                        <a:t>17,466 CZK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Vedecká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869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165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115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t>8 214 €</a:t>
                      </a:r>
                    </a:p>
                    <a:p>
                      <a:pPr algn="l">
                        <a:defRPr sz="1800"/>
                      </a:pPr>
                      <a:r>
                        <a:t>18,481 CZK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Špeciálna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304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63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79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t>8 578 €</a:t>
                      </a:r>
                    </a:p>
                    <a:p>
                      <a:pPr algn="l">
                        <a:defRPr sz="1800"/>
                      </a:pPr>
                      <a:r>
                        <a:t>19,300 CZK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206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07" name="Zástupný symbol čísla snímky 4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Výzvy pre knihovnícku komunitu</a:t>
            </a:r>
          </a:p>
        </p:txBody>
      </p:sp>
      <p:sp>
        <p:nvSpPr>
          <p:cNvPr id="210" name="Zástupný symbol obsahu 2"/>
          <p:cNvSpPr txBox="1"/>
          <p:nvPr>
            <p:ph type="body" idx="1"/>
          </p:nvPr>
        </p:nvSpPr>
        <p:spPr>
          <a:xfrm>
            <a:off x="457200" y="1124742"/>
            <a:ext cx="8229600" cy="500142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t>Situácia je kritická – knihovnícka identita sa stratila 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Pre stabilitu a rozvoj knihovníctva je dôležité, aby </a:t>
            </a:r>
            <a:r>
              <a:rPr u="sng"/>
              <a:t>odborné činnosti</a:t>
            </a:r>
            <a:r>
              <a:t> knižníc vykonávali kvalifikovaní </a:t>
            </a:r>
            <a:r>
              <a:rPr u="sng"/>
              <a:t>absolventi vysokých škôl a odbornej strednej školy</a:t>
            </a:r>
            <a:r>
              <a:t> 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Knižnice majú byť riadené </a:t>
            </a:r>
            <a:r>
              <a:rPr u="sng"/>
              <a:t>odborníkmi</a:t>
            </a:r>
            <a:r>
              <a:t>, ktorí absolvujú študijné programy v odbore </a:t>
            </a:r>
            <a:r>
              <a:rPr i="1"/>
              <a:t>„knižničné a informačné  štúdiá a knižnično-informačná veda“</a:t>
            </a:r>
          </a:p>
        </p:txBody>
      </p:sp>
      <p:sp>
        <p:nvSpPr>
          <p:cNvPr id="211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12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Pre koho vzdelávame?</a:t>
            </a:r>
          </a:p>
        </p:txBody>
      </p:sp>
      <p:sp>
        <p:nvSpPr>
          <p:cNvPr id="215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Štúdium LIS je akreditované na troch vysokých školách(od roku 2015 na </a:t>
            </a:r>
            <a:r>
              <a:rPr i="1"/>
              <a:t>dvoch</a:t>
            </a:r>
            <a:r>
              <a:t>: Univerzita Komenského a Žilinská univerzita) a ročne končia štúdium </a:t>
            </a:r>
            <a:r>
              <a:rPr i="1"/>
              <a:t>desiatky</a:t>
            </a:r>
            <a:r>
              <a:t> absolventov (50-70)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 startAt="1"/>
              <a:defRPr sz="2700"/>
            </a:pPr>
            <a:r>
              <a:t>úprava legislatívy,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 startAt="1"/>
              <a:defRPr sz="2700"/>
            </a:pPr>
            <a:r>
              <a:t>presadiť do katalógov nové profesie,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 startAt="1"/>
              <a:defRPr sz="2700"/>
            </a:pPr>
            <a:r>
              <a:t>zmeniť platové tabuľky, zaviesť atestácie zamestnancov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 startAt="1"/>
              <a:defRPr sz="2700"/>
            </a:pPr>
            <a:r>
              <a:t>národná sústava povolaní obsahuje: informačný špecialista, dokumentarista, knihovník špecialista ai.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 startAt="1"/>
              <a:defRPr sz="2700"/>
            </a:pPr>
            <a:r>
              <a:t>presnejšie špecifikovať profesie a obsah činnosti</a:t>
            </a:r>
          </a:p>
        </p:txBody>
      </p:sp>
      <p:sp>
        <p:nvSpPr>
          <p:cNvPr id="216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17" name="Zástupný symbol čísla snímky 4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86967">
              <a:defRPr sz="3700"/>
            </a:lvl1pPr>
          </a:lstStyle>
          <a:p>
            <a:pPr/>
            <a:r>
              <a:t>Zamestnanosť absolventov LIS (Illinois, 2013, 127 respondentov</a:t>
            </a:r>
          </a:p>
        </p:txBody>
      </p:sp>
      <p:pic>
        <p:nvPicPr>
          <p:cNvPr id="220" name="Zástupný symbol obsahu 3" descr="Zástupný symbol obsah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1700808"/>
            <a:ext cx="8964490" cy="424847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22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V ktorých sektoroch sú zamestnaní?</a:t>
            </a:r>
          </a:p>
        </p:txBody>
      </p:sp>
      <p:pic>
        <p:nvPicPr>
          <p:cNvPr id="225" name="Zástupný symbol obsahu 3" descr="Zástupný symbol obsah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88840"/>
            <a:ext cx="9144000" cy="424847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27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86967">
              <a:defRPr sz="3700"/>
            </a:lvl1pPr>
          </a:lstStyle>
          <a:p>
            <a:pPr/>
            <a:r>
              <a:t>Niektoré profesie – názvy a mzdy – akademické knižnice</a:t>
            </a:r>
          </a:p>
        </p:txBody>
      </p:sp>
      <p:graphicFrame>
        <p:nvGraphicFramePr>
          <p:cNvPr id="230" name="Zástupný symbol obsahu 3"/>
          <p:cNvGraphicFramePr/>
          <p:nvPr/>
        </p:nvGraphicFramePr>
        <p:xfrm>
          <a:off x="457200" y="1628800"/>
          <a:ext cx="8455970" cy="459644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069012"/>
                <a:gridCol w="4386956"/>
              </a:tblGrid>
              <a:tr h="6547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Knihovník archívu a špeciálnych zbierok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Special Collections and Archives Librarian</a:t>
                      </a:r>
                    </a:p>
                  </a:txBody>
                  <a:tcPr marL="0" marR="0" marT="0" marB="0" anchor="t" anchorCtr="0" horzOverflow="overflow"/>
                </a:tc>
              </a:tr>
              <a:tr h="6547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Knihovník mediálnych služieb  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Media Services Librarian</a:t>
                      </a:r>
                    </a:p>
                  </a:txBody>
                  <a:tcPr marL="0" marR="0" marT="0" marB="0" anchor="t" anchorCtr="0" horzOverflow="overflow"/>
                </a:tc>
              </a:tr>
              <a:tr h="65908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Referenčný a  „navigačný“ knihovník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Reference &amp; Instruction Librarian</a:t>
                      </a:r>
                    </a:p>
                  </a:txBody>
                  <a:tcPr marL="0" marR="0" marT="0" marB="0" anchor="t" anchorCtr="0" horzOverflow="overflow"/>
                </a:tc>
              </a:tr>
              <a:tr h="65908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Vedúci služieb prístupu ku zdrojom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Head of Access Services</a:t>
                      </a:r>
                    </a:p>
                  </a:txBody>
                  <a:tcPr marL="0" marR="0" marT="0" marB="0" anchor="t" anchorCtr="0" horzOverflow="overflow"/>
                </a:tc>
              </a:tr>
              <a:tr h="65908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Projekt archivár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Project Archivist</a:t>
                      </a:r>
                    </a:p>
                  </a:txBody>
                  <a:tcPr marL="0" marR="0" marT="0" marB="0" anchor="t" anchorCtr="0" horzOverflow="overflow"/>
                </a:tc>
              </a:tr>
              <a:tr h="65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65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44 500 USD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31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32" name="Zástupný symbol čísla snímky 6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86967">
              <a:defRPr sz="3700"/>
            </a:lvl1pPr>
          </a:lstStyle>
          <a:p>
            <a:pPr/>
            <a:r>
              <a:t>Niektoré profesie – názvy a mzdy – verejné knižnice</a:t>
            </a:r>
          </a:p>
        </p:txBody>
      </p:sp>
      <p:graphicFrame>
        <p:nvGraphicFramePr>
          <p:cNvPr id="235" name="Zástupný symbol obsahu 3"/>
          <p:cNvGraphicFramePr/>
          <p:nvPr/>
        </p:nvGraphicFramePr>
        <p:xfrm>
          <a:off x="251518" y="1556791"/>
          <a:ext cx="8712971" cy="50405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81279"/>
                <a:gridCol w="4131689"/>
              </a:tblGrid>
              <a:tr h="600064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Knihovník digitálnych služieb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Digital Services Librarian</a:t>
                      </a:r>
                    </a:p>
                  </a:txBody>
                  <a:tcPr marL="0" marR="0" marT="0" marB="0" anchor="t" anchorCtr="0" horzOverflow="overflow"/>
                </a:tc>
              </a:tr>
              <a:tr h="8880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Koordinátor dobrovoľníkov 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Outreach Coordinator </a:t>
                      </a:r>
                    </a:p>
                  </a:txBody>
                  <a:tcPr marL="0" marR="0" marT="0" marB="0" anchor="t" anchorCtr="0" horzOverflow="overflow"/>
                </a:tc>
              </a:tr>
              <a:tr h="8880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Vedúci služieb pre mládež 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Director of Youth Services</a:t>
                      </a:r>
                    </a:p>
                  </a:txBody>
                  <a:tcPr marL="0" marR="0" marT="0" marB="0" anchor="t" anchorCtr="0" horzOverflow="overflow"/>
                </a:tc>
              </a:tr>
              <a:tr h="8880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Referenčný knihovník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Reference Librarian</a:t>
                      </a:r>
                    </a:p>
                  </a:txBody>
                  <a:tcPr marL="0" marR="0" marT="0" marB="0" anchor="t" anchorCtr="0" horzOverflow="overflow"/>
                </a:tc>
              </a:tr>
              <a:tr h="888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888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36 500 USD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36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37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Globálny pohľad na vzdelávanie v LIS</a:t>
            </a:r>
          </a:p>
        </p:txBody>
      </p:sp>
      <p:sp>
        <p:nvSpPr>
          <p:cNvPr id="107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i="1" sz="2900" u="sng"/>
            </a:pPr>
            <a:r>
              <a:t>Fragmentácia</a:t>
            </a:r>
            <a:r>
              <a:rPr i="0" u="none"/>
              <a:t> vzdelávania v odbore LIS v Európe </a:t>
            </a:r>
          </a:p>
          <a:p>
            <a:pPr lvl="1" marL="742950" indent="-285750">
              <a:spcBef>
                <a:spcPts val="600"/>
              </a:spcBef>
              <a:defRPr sz="2500"/>
            </a:pPr>
            <a:r>
              <a:t>historické príčiny </a:t>
            </a:r>
          </a:p>
          <a:p>
            <a:pPr lvl="1" marL="742950" indent="-285750">
              <a:spcBef>
                <a:spcPts val="600"/>
              </a:spcBef>
              <a:defRPr sz="2500"/>
            </a:pPr>
            <a:r>
              <a:t>rozdielny vývojom kultúr, vedy, vzdelania, hospodárstva </a:t>
            </a:r>
          </a:p>
          <a:p>
            <a:pPr>
              <a:spcBef>
                <a:spcPts val="600"/>
              </a:spcBef>
              <a:defRPr sz="2900"/>
            </a:pPr>
            <a:r>
              <a:t>Črty </a:t>
            </a:r>
            <a:r>
              <a:rPr i="1" u="sng"/>
              <a:t>podobnosti</a:t>
            </a:r>
            <a:r>
              <a:rPr i="1"/>
              <a:t> </a:t>
            </a:r>
            <a:r>
              <a:t>existujú </a:t>
            </a:r>
            <a:r>
              <a:rPr i="1"/>
              <a:t>- </a:t>
            </a:r>
            <a:r>
              <a:t>napriek rozdielom (avšak)</a:t>
            </a:r>
          </a:p>
          <a:p>
            <a:pPr>
              <a:spcBef>
                <a:spcPts val="600"/>
              </a:spcBef>
              <a:defRPr sz="2900"/>
            </a:pPr>
            <a:r>
              <a:t>Prevládajú odlišné  </a:t>
            </a:r>
            <a:r>
              <a:rPr u="sng"/>
              <a:t>smery</a:t>
            </a:r>
            <a:r>
              <a:t> vzdelávania, </a:t>
            </a:r>
          </a:p>
          <a:p>
            <a:pPr lvl="1" marL="742950" indent="-285750">
              <a:spcBef>
                <a:spcPts val="600"/>
              </a:spcBef>
              <a:defRPr sz="2500"/>
            </a:pPr>
            <a:r>
              <a:t>čo súvisí s veľkosťou krajín a </a:t>
            </a:r>
          </a:p>
          <a:p>
            <a:pPr lvl="1" marL="742950" indent="-285750">
              <a:spcBef>
                <a:spcPts val="600"/>
              </a:spcBef>
              <a:defRPr sz="2500"/>
            </a:pPr>
            <a:r>
              <a:t>možnosťami zamestnania absolventov. </a:t>
            </a:r>
          </a:p>
        </p:txBody>
      </p:sp>
      <p:sp>
        <p:nvSpPr>
          <p:cNvPr id="108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09" name="Zástupný symbol čísla snímky 4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Niektoré profesie – názvy a mzdy – firmy</a:t>
            </a:r>
          </a:p>
        </p:txBody>
      </p:sp>
      <p:graphicFrame>
        <p:nvGraphicFramePr>
          <p:cNvPr id="240" name="Zástupný symbol obsahu 3"/>
          <p:cNvGraphicFramePr/>
          <p:nvPr/>
        </p:nvGraphicFramePr>
        <p:xfrm>
          <a:off x="395536" y="1556791"/>
          <a:ext cx="8496945" cy="49685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47150"/>
                <a:gridCol w="4749794"/>
              </a:tblGrid>
              <a:tr h="709521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Výskumný knihovník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Research Librarian </a:t>
                      </a:r>
                    </a:p>
                  </a:txBody>
                  <a:tcPr marL="0" marR="0" marT="0" marB="0" anchor="t" anchorCtr="0" horzOverflow="overflow"/>
                </a:tc>
              </a:tr>
              <a:tr h="709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Informačný architekt (analytik potrieb?)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Information Architect </a:t>
                      </a:r>
                    </a:p>
                  </a:txBody>
                  <a:tcPr marL="0" marR="0" marT="0" marB="0" anchor="t" anchorCtr="0" horzOverflow="overflow"/>
                </a:tc>
              </a:tr>
              <a:tr h="709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Dátový analytik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Data Analyst </a:t>
                      </a:r>
                    </a:p>
                  </a:txBody>
                  <a:tcPr marL="0" marR="0" marT="0" marB="0" anchor="t" anchorCtr="0" horzOverflow="overflow"/>
                </a:tc>
              </a:tr>
              <a:tr h="709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Systémový knihovník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Systems Librarian </a:t>
                      </a:r>
                    </a:p>
                  </a:txBody>
                  <a:tcPr marL="0" marR="0" marT="0" marB="0" anchor="t" anchorCtr="0" horzOverflow="overflow"/>
                </a:tc>
              </a:tr>
              <a:tr h="71015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Archivár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Archivist</a:t>
                      </a:r>
                    </a:p>
                  </a:txBody>
                  <a:tcPr marL="0" marR="0" marT="0" marB="0" anchor="t" anchorCtr="0" horzOverflow="overflow"/>
                </a:tc>
              </a:tr>
              <a:tr h="71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71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54 000 USD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41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42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86967">
              <a:defRPr sz="3700"/>
            </a:lvl1pPr>
          </a:lstStyle>
          <a:p>
            <a:pPr/>
            <a:r>
              <a:t>Niektoré profesie – názvy a mzdy – školské knižnice (mediatéky)</a:t>
            </a:r>
          </a:p>
        </p:txBody>
      </p:sp>
      <p:graphicFrame>
        <p:nvGraphicFramePr>
          <p:cNvPr id="245" name="Zástupný symbol obsahu 3"/>
          <p:cNvGraphicFramePr/>
          <p:nvPr/>
        </p:nvGraphicFramePr>
        <p:xfrm>
          <a:off x="251518" y="1484783"/>
          <a:ext cx="8640963" cy="50405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59487"/>
                <a:gridCol w="4881473"/>
              </a:tblGrid>
              <a:tr h="62243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Knihovník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Librarian</a:t>
                      </a:r>
                    </a:p>
                  </a:txBody>
                  <a:tcPr marL="0" marR="0" marT="0" marB="0" anchor="t" anchorCtr="0" horzOverflow="overflow"/>
                </a:tc>
              </a:tr>
              <a:tr h="127540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Riaditeľ centra vzdelávania v knižnici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Library Learning Center Director</a:t>
                      </a:r>
                    </a:p>
                  </a:txBody>
                  <a:tcPr marL="0" marR="0" marT="0" marB="0" anchor="t" anchorCtr="0" horzOverflow="overflow"/>
                </a:tc>
              </a:tr>
              <a:tr h="62243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Špecialista integrácie médií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Media Integration  Specialist</a:t>
                      </a:r>
                    </a:p>
                  </a:txBody>
                  <a:tcPr marL="0" marR="0" marT="0" marB="0" anchor="t" anchorCtr="0" horzOverflow="overflow"/>
                </a:tc>
              </a:tr>
              <a:tr h="127540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Poloodborné štredoškolské mediálne centrum 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Middle School Media Center Paraprofessional</a:t>
                      </a:r>
                    </a:p>
                  </a:txBody>
                  <a:tcPr marL="0" marR="0" marT="0" marB="0" anchor="t" anchorCtr="0" horzOverflow="overflow"/>
                </a:tc>
              </a:tr>
              <a:tr h="622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622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</a:rPr>
                        <a:t>44 700 USD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46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47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adpis 1"/>
          <p:cNvSpPr txBox="1"/>
          <p:nvPr>
            <p:ph type="title"/>
          </p:nvPr>
        </p:nvSpPr>
        <p:spPr>
          <a:xfrm>
            <a:off x="457200" y="274638"/>
            <a:ext cx="8229600" cy="778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Čo požaduje od knihovníkov ALA (1)</a:t>
            </a:r>
          </a:p>
        </p:txBody>
      </p:sp>
      <p:graphicFrame>
        <p:nvGraphicFramePr>
          <p:cNvPr id="250" name="Tabuľka 7"/>
          <p:cNvGraphicFramePr/>
          <p:nvPr/>
        </p:nvGraphicFramePr>
        <p:xfrm>
          <a:off x="323527" y="1124744"/>
          <a:ext cx="8568954" cy="54006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896544"/>
                <a:gridCol w="3672408"/>
              </a:tblGrid>
              <a:tr h="79928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Akademické knihovníctvo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Academic Librarianship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Archívne štúdiá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Archival Studies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Knižná kultúra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Book Arts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Služby pre deti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Children's Services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informácií v kultúrnom dedičstve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Cultural Heritage Information Management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Digitálne knižnice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Digital Libraries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Zdravotnícke knihovníctvo a informatika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Health Sciences Librarianship/Health Informatics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Informačné systémy. Projektovanie a analýza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Information Systems Design/Analysis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znalostí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Knowledge Management </a:t>
                      </a:r>
                    </a:p>
                  </a:txBody>
                  <a:tcPr marL="0" marR="0" marT="0" marB="0" anchor="t" anchorCtr="0" horzOverflow="overflow"/>
                </a:tc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Právnické knihovníctvo/Informačné služby pre právo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Law Librarianship/Legal Information Services 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251" name="Zástupný symbol dátumu 2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52" name="Zástupný symbol čísla snímky 4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Čo požaduje od knihovníkov ALA (2)</a:t>
            </a:r>
          </a:p>
        </p:txBody>
      </p:sp>
      <p:graphicFrame>
        <p:nvGraphicFramePr>
          <p:cNvPr id="255" name="Tabuľka 4"/>
          <p:cNvGraphicFramePr/>
          <p:nvPr/>
        </p:nvGraphicFramePr>
        <p:xfrm>
          <a:off x="323527" y="1124750"/>
          <a:ext cx="8568954" cy="518456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536504"/>
                <a:gridCol w="4032448"/>
              </a:tblGrid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a administrácia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Management and Administration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Hudobné knihovníctvo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Music Librarianship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Organizácia informácií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Organization of Information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Verejné knihovníctvo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Public Librarianship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dokumentov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Records Management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Referenčné a používateľské služby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Reference and User Services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Školské knihovníctvo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School Librarianship 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Vedecké knihovníctvo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Science Librarianship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Špeciálne zbierky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Special Collections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Špeciálne korporátne knihovníctvo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Special/Corporate Librarianship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Záverečná práca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Thesis Option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Služby pre mládež (18-25 rokov)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Young Adult Services</a:t>
                      </a:r>
                    </a:p>
                  </a:txBody>
                  <a:tcPr marL="0" marR="0" marT="0" marB="0" anchor="t" anchorCtr="0" horzOverflow="overflow"/>
                </a:tc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Iné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Other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256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57" name="Zástupný symbol čísla snímky 5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 algn="ctr">
              <a:buSzTx/>
              <a:buNone/>
            </a:pPr>
            <a:r>
              <a:t>Ďakujem za trpezlivosť</a:t>
            </a:r>
          </a:p>
          <a:p>
            <a:pPr marL="0" indent="0" algn="ctr">
              <a:buSzTx/>
              <a:buNone/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d</a:t>
            </a:r>
            <a:r>
              <a:rPr>
                <a:hlinkClick r:id="rId2" invalidUrl="" action="" tgtFrame="" tooltip="" history="1" highlightClick="0" endSnd="0"/>
              </a:rPr>
              <a:t>usan.katuscak</a:t>
            </a:r>
            <a:r>
              <a:rPr>
                <a:hlinkClick r:id="rId2" invalidUrl="" action="" tgtFrame="" tooltip="" history="1" highlightClick="0" endSnd="0"/>
              </a:rPr>
              <a:t>@fhv.uniza.sk</a:t>
            </a:r>
          </a:p>
        </p:txBody>
      </p:sp>
      <p:sp>
        <p:nvSpPr>
          <p:cNvPr id="261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262" name="Zástupný symbol čísla snímky 4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loky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Bloky</a:t>
            </a:r>
          </a:p>
        </p:txBody>
      </p:sp>
      <p:sp>
        <p:nvSpPr>
          <p:cNvPr id="112" name="Dvojitým kliknutím upraviť"/>
          <p:cNvSpPr txBox="1"/>
          <p:nvPr>
            <p:ph type="body" idx="1"/>
          </p:nvPr>
        </p:nvSpPr>
        <p:spPr>
          <a:xfrm>
            <a:off x="457200" y="1166017"/>
            <a:ext cx="8229600" cy="45259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Číslo snímky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1.  Knihovna jako paměťová instituce, typy knihoven v ČR a v EU, základní legislativní zajištění provozu paměťových institucí, role knihoven v informační politice ČR.…"/>
          <p:cNvSpPr txBox="1"/>
          <p:nvPr/>
        </p:nvSpPr>
        <p:spPr>
          <a:xfrm>
            <a:off x="-101545" y="685985"/>
            <a:ext cx="9097789" cy="855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49300" tIns="749300" rIns="749300" bIns="749300">
            <a:spAutoFit/>
          </a:bodyPr>
          <a:lstStyle/>
          <a:p>
            <a:pPr>
              <a:lnSpc>
                <a:spcPct val="120000"/>
              </a:lnSpc>
              <a:defRPr b="1" sz="2000"/>
            </a:pPr>
          </a:p>
          <a:p>
            <a:pPr>
              <a:lnSpc>
                <a:spcPct val="120000"/>
              </a:lnSpc>
              <a:defRPr b="1" sz="2000"/>
            </a:pPr>
            <a:r>
              <a:t>1. 	Knihovna jako paměťová instituce, typy knihoven v ČR a v EU, základní legislativní zajištění provozu paměťových institucí, role knihoven v informační politice ČR.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2. 	Knihovna jako systém pro příjem, zpracování, uchování a distribuci informací a znalostí. Hlavní, vedlejší a řídící procesy v knihovnách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s ohledem na typ knihovny.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3. 	Knihovnicko-informační služby - primární, sekundární, terciární a doplňkové služby knihoven, služby knihoven pro specifické typy uživatelů. Kompetence pracovníků v paměťových institucích, přehled činností a rolí nezbytných pro zajištění provozu knihovny.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4. 	Informační a komunikační technologie v paměťových institucích - Automatizované knihovní systémy, on-line katalogy knihoven, výměna knihovnických metadat včetně mezinárodní výměny, metadatové standardy, dokumentografické a faktografické informační systémy, digitalizace a digitální knihovny, technologie pro ochranu knihovního fondu.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5. 	Knihovna jako centrum služeb pro komunity - komunitní knihovny a jejich pojetí, funkce a poslání komunitních knihoven v ČR, EU a ve světě.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vojitým kliknutím upraviť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Číslo snímky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1.  Knihovna jako paměťová instituce, typy knihoven v ČR a v EU, základní legislativní zajištění provozu paměťových institucí, role knihoven v informační politice ČR.…"/>
          <p:cNvSpPr txBox="1"/>
          <p:nvPr/>
        </p:nvSpPr>
        <p:spPr>
          <a:xfrm>
            <a:off x="-101545" y="685984"/>
            <a:ext cx="9097789" cy="819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49300" tIns="749300" rIns="749300" bIns="749300">
            <a:spAutoFit/>
          </a:bodyPr>
          <a:lstStyle/>
          <a:p>
            <a:pPr>
              <a:lnSpc>
                <a:spcPct val="120000"/>
              </a:lnSpc>
              <a:defRPr b="1" sz="2000"/>
            </a:pPr>
            <a:r>
              <a:t>1. 	Knihovna jako paměťová instituce, typy knihoven v ČR a v EU, základní legislativní zajištění provozu paměťových institucí, role knihoven v informační politice ČR.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2. 	Knihovna jako systém pro příjem, zpracování, uchování a distribuci informací a znalostí. Hlavní, vedlejší a řídící procesy v knihovnách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s ohledem na typ knihovny.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3. 	Knihovnicko-informační služby - primární, sekundární, terciární a doplňkové služby knihoven, služby knihoven pro specifické typy uživatelů. Kompetence pracovníků v paměťových institucích, přehled činností a rolí nezbytných pro zajištění provozu knihovny.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4. 	Informační a komunikační technologie v paměťových institucích - Automatizované knihovní systémy, on-line katalogy knihoven, výměna knihovnických metadat včetně mezinárodní výměny, metadatové standardy, dokumentografické a faktografické informační systémy, digitalizace a digitální knihovny, technologie pro ochranu knihovního fondu.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20000"/>
              </a:lnSpc>
              <a:defRPr b="1" sz="2000"/>
            </a:pPr>
            <a:r>
              <a:t>5. 	Knihovna jako centrum služeb pro komunity - komunitní knihovny a jejich pojetí, funkce a poslání komunitních knihoven v ČR, EU a ve světě.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Globálny pohľad na vzdelávanie v LIS</a:t>
            </a:r>
          </a:p>
        </p:txBody>
      </p:sp>
      <p:sp>
        <p:nvSpPr>
          <p:cNvPr id="121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 u="sng"/>
            </a:pPr>
            <a:r>
              <a:t>Väčšie krajiny</a:t>
            </a:r>
            <a:r>
              <a:rPr u="none"/>
              <a:t> Nemecko, Taliansko, Španielsko, Veľká Británia a Francúzsko, USA) ai. majú vzdelávanie v odbore LIS </a:t>
            </a:r>
            <a:r>
              <a:rPr i="1" u="none"/>
              <a:t>diverzifikované,</a:t>
            </a:r>
            <a:r>
              <a:rPr u="none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majú potrebné </a:t>
            </a:r>
            <a:r>
              <a:rPr i="1" u="sng"/>
              <a:t>programy, špecializácie a disciplíny</a:t>
            </a:r>
            <a:r>
              <a:rPr u="sng"/>
              <a:t> LIS</a:t>
            </a:r>
            <a:r>
              <a:t>, ktoré musia študenti absolvovať, aby sa uplatnili čo najlepšie na trhu práce.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 u="sng"/>
            </a:pPr>
            <a:r>
              <a:t>Menšie krajiny</a:t>
            </a:r>
            <a:r>
              <a:rPr u="none"/>
              <a:t>, (napr. Slovensko), majú spravidla len jeden-dva akreditované programy, ktoré musia byť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jednak </a:t>
            </a:r>
            <a:r>
              <a:rPr i="1"/>
              <a:t>univerzálne,</a:t>
            </a:r>
            <a:r>
              <a:t>  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ale aj dostatočne </a:t>
            </a:r>
            <a:r>
              <a:rPr i="1"/>
              <a:t>špecializované</a:t>
            </a:r>
            <a:r>
              <a:t>, aby dokázali na potrebnej úrovni reagovať na meniace sa potreby spoločnosti a zamestnateľnosť absolventov. </a:t>
            </a:r>
          </a:p>
        </p:txBody>
      </p:sp>
      <p:sp>
        <p:nvSpPr>
          <p:cNvPr id="122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23" name="Zástupný symbol čísla snímky 4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Fragmentácia a globalizácia</a:t>
            </a:r>
          </a:p>
        </p:txBody>
      </p:sp>
      <p:sp>
        <p:nvSpPr>
          <p:cNvPr id="126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Fragmentácia</a:t>
            </a:r>
            <a:r>
              <a:rPr i="0"/>
              <a:t> vzdelávania v odbore LIS je</a:t>
            </a:r>
            <a:endParaRPr i="0"/>
          </a:p>
          <a:p>
            <a:pPr lvl="1" marL="742950" indent="-285750">
              <a:spcBef>
                <a:spcPts val="600"/>
              </a:spcBef>
              <a:defRPr sz="2800"/>
            </a:pPr>
            <a:r>
              <a:t>na jednej strane  historicky, spoločensky, civilizačne a profesionálne prirodzená a akceptovateľná ako alternatíva umelej unifikácie a globalizácie a nie je dôvodom na znepokojenie.  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Na druhej strane treba očakávať , že spoločenské a hospodárske zmeny v Európe si vynútia väčšiu pozornosť, pokiaľ ide o zbližovanie a štandardizáciu vzdelávania v odbore LIS </a:t>
            </a:r>
          </a:p>
        </p:txBody>
      </p:sp>
      <p:sp>
        <p:nvSpPr>
          <p:cNvPr id="127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28" name="Zástupný symbol čísla snímky 4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PREČO globalizácia?</a:t>
            </a:r>
          </a:p>
        </p:txBody>
      </p:sp>
      <p:sp>
        <p:nvSpPr>
          <p:cNvPr id="131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Základná téza: 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sz="2500" u="sng"/>
            </a:pPr>
            <a:r>
              <a:t>Knižnice a dokumentové inf. inštitúcie narábajú zásadne s dokumentmi – so zaznamenanými informáciami a poznatkami 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sz="2500" u="sng"/>
            </a:pPr>
            <a:r>
              <a:t>TEXT, OBRAZ, ZVUK, AUDIOVÍZIA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i="1" sz="2500"/>
            </a:pPr>
            <a:r>
              <a:t>Princípy</a:t>
            </a:r>
            <a:r>
              <a:rPr i="0"/>
              <a:t> komunikácie </a:t>
            </a:r>
            <a:r>
              <a:t>zaznamenaných vedeckých, technických, obchodných a iných informácií a poznatkov sú</a:t>
            </a:r>
            <a:r>
              <a:rPr i="0"/>
              <a:t> vo všetkých krajinách </a:t>
            </a:r>
            <a:r>
              <a:t>rovnaké</a:t>
            </a:r>
            <a:r>
              <a:rPr i="0"/>
              <a:t>.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sz="2500"/>
            </a:pPr>
            <a:r>
              <a:t>Napokon, bez istej úrovne </a:t>
            </a:r>
            <a:r>
              <a:rPr i="1"/>
              <a:t>štandardnosti</a:t>
            </a:r>
            <a:r>
              <a:t> vzdelávania v tomto odbore LIS by nebol možný </a:t>
            </a:r>
            <a:r>
              <a:rPr i="1"/>
              <a:t>voľný pohyb osôb</a:t>
            </a:r>
            <a:r>
              <a:t> a </a:t>
            </a:r>
            <a:r>
              <a:rPr i="1"/>
              <a:t>zamestnateľnosť</a:t>
            </a:r>
            <a:r>
              <a:t>  absolventov v európskych krajinách navzájom</a:t>
            </a:r>
          </a:p>
        </p:txBody>
      </p:sp>
      <p:sp>
        <p:nvSpPr>
          <p:cNvPr id="132" name="Zástupný symbol dátumu 3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33" name="Zástupný symbol čísla snímky 4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adpis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Kritériá kvality vzdelávania</a:t>
            </a:r>
          </a:p>
        </p:txBody>
      </p:sp>
      <p:sp>
        <p:nvSpPr>
          <p:cNvPr id="136" name="Zástupný symbol obsah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Na základe informačného prieskumu a benchmarkingu navrhujeme odborovej komisii LIS zvážiť prijatie interných kritérií hodnotenia kvality v záujme dôrazu na trend zlepšovania kvality vzdelávania a výskumu v odbore LIS na našej univerzite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Kritériá sa týkajú týchto oblastí: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700"/>
            </a:pPr>
            <a:r>
              <a:t>Zamestnateľnosť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700"/>
            </a:pPr>
            <a:r>
              <a:t>Obsah vzdelávania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700"/>
            </a:pPr>
            <a:r>
              <a:t>Forma vzdelávania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b="1" sz="2700"/>
            </a:pPr>
            <a:r>
              <a:t>Komunikácia a marketing</a:t>
            </a:r>
          </a:p>
        </p:txBody>
      </p:sp>
      <p:sp>
        <p:nvSpPr>
          <p:cNvPr id="137" name="Zástupný symbol dátumu 4"/>
          <p:cNvSpPr txBox="1"/>
          <p:nvPr/>
        </p:nvSpPr>
        <p:spPr>
          <a:xfrm>
            <a:off x="502919" y="6414761"/>
            <a:ext cx="2042162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3.6.19</a:t>
            </a:r>
          </a:p>
        </p:txBody>
      </p:sp>
      <p:sp>
        <p:nvSpPr>
          <p:cNvPr id="138" name="Zástupný symbol čísla snímky 5"/>
          <p:cNvSpPr txBox="1"/>
          <p:nvPr>
            <p:ph type="sldNum" sz="quarter" idx="4294967295"/>
          </p:nvPr>
        </p:nvSpPr>
        <p:spPr>
          <a:xfrm>
            <a:off x="8505418" y="6414760"/>
            <a:ext cx="181380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