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C42B55-6851-4B64-AD61-56D888AE9E64}" v="7" dt="2020-12-06T08:56:19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44269"/>
            <a:ext cx="85344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98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3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488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19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851528"/>
            <a:ext cx="78867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331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16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7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170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911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713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6. 12. 2020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088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Medzinárodné štandardné číslo sériových publikácií (ISSN)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Pokračujúce pramene (sériové publikácie a integrujúce pokračujúce pramene) musia byť identifikované medzinárodným štandardným číslom sériových publikácií (ISSN), ktoré prideľuje agentúra pre vydávanie publikácií (UKB).</a:t>
            </a:r>
          </a:p>
          <a:p>
            <a:r>
              <a:rPr lang="sk-SK" dirty="0"/>
              <a:t>Pridelenie ISSN nemá žiadny význam ani akúkoľvek právnu hodnotu vo vzťahu k vlastníctvu práv na dané dielo ani vo vzťahu k jeho obsahu.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Identifikátor digitálneho objektu (DOI)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/>
              <a:t>DOI (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object</a:t>
            </a:r>
            <a:r>
              <a:rPr lang="sk-SK" dirty="0"/>
              <a:t> </a:t>
            </a:r>
            <a:r>
              <a:rPr lang="sk-SK" dirty="0" err="1"/>
              <a:t>identifier</a:t>
            </a:r>
            <a:r>
              <a:rPr lang="sk-SK" dirty="0"/>
              <a:t> – identifikátor digitálneho objektu) </a:t>
            </a:r>
          </a:p>
          <a:p>
            <a:r>
              <a:rPr lang="sk-SK" sz="4400" b="1" dirty="0"/>
              <a:t>DOI je systém na identifikáciu diela v digitálnom prostredí, ktorého cieľom je zabezpečiť trvalý charakter hypertextových odkazov. </a:t>
            </a:r>
            <a:r>
              <a:rPr lang="sk-SK" dirty="0"/>
              <a:t>Možno ho použiť pre:</a:t>
            </a:r>
          </a:p>
          <a:p>
            <a:endParaRPr lang="sk-SK" dirty="0"/>
          </a:p>
          <a:p>
            <a:r>
              <a:rPr lang="sk-SK" sz="4500" dirty="0"/>
              <a:t>publikáciu ako celok,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fotografiu,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tabuľku,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kapitolu atď.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Každý DOI je </a:t>
            </a:r>
            <a:r>
              <a:rPr lang="sk-SK" sz="3600" u="sng" dirty="0"/>
              <a:t>jedinečný</a:t>
            </a:r>
            <a:r>
              <a:rPr lang="sk-SK" sz="3600" dirty="0"/>
              <a:t> a </a:t>
            </a:r>
            <a:r>
              <a:rPr lang="sk-SK" sz="3600" u="sng" dirty="0"/>
              <a:t>trvalý</a:t>
            </a:r>
            <a:r>
              <a:rPr lang="sk-SK" sz="3600" dirty="0"/>
              <a:t>. </a:t>
            </a:r>
          </a:p>
          <a:p>
            <a:endParaRPr lang="sk-SK" sz="3600" dirty="0"/>
          </a:p>
          <a:p>
            <a:r>
              <a:rPr lang="sk-SK" sz="3600" dirty="0"/>
              <a:t>Dokument si zachováva svoj DOI </a:t>
            </a:r>
            <a:r>
              <a:rPr lang="sk-SK" sz="3600" u="sng" dirty="0"/>
              <a:t>počas celej existencie </a:t>
            </a:r>
            <a:r>
              <a:rPr lang="sk-SK" sz="3600" dirty="0"/>
              <a:t>a aj keby bol tento dokument vyradený, DOI nebude opätovne použitý.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Číslo DOI sa skladá z </a:t>
            </a:r>
            <a:r>
              <a:rPr lang="sk-SK" u="sng" dirty="0"/>
              <a:t>prefixu a sufixu </a:t>
            </a:r>
            <a:r>
              <a:rPr lang="sk-SK" dirty="0"/>
              <a:t>oddelených lomkou. </a:t>
            </a:r>
          </a:p>
          <a:p>
            <a:r>
              <a:rPr lang="sk-SK" dirty="0"/>
              <a:t>Musí sa uvádzať </a:t>
            </a:r>
            <a:r>
              <a:rPr lang="sk-SK" u="sng" dirty="0"/>
              <a:t>malými písmenami (</a:t>
            </a:r>
            <a:r>
              <a:rPr lang="sk-SK" u="sng" dirty="0" err="1"/>
              <a:t>doi</a:t>
            </a:r>
            <a:r>
              <a:rPr lang="sk-SK" u="sng" dirty="0"/>
              <a:t>), </a:t>
            </a:r>
            <a:r>
              <a:rPr lang="sk-SK" dirty="0"/>
              <a:t>potom nasleduje </a:t>
            </a:r>
            <a:r>
              <a:rPr lang="sk-SK" u="sng" dirty="0"/>
              <a:t>dvojbodka bez medzery</a:t>
            </a:r>
            <a:r>
              <a:rPr lang="sk-SK" dirty="0"/>
              <a:t>:</a:t>
            </a:r>
          </a:p>
          <a:p>
            <a:endParaRPr lang="sk-SK" dirty="0"/>
          </a:p>
          <a:p>
            <a:pPr>
              <a:buNone/>
            </a:pPr>
            <a:r>
              <a:rPr lang="sk-SK" dirty="0"/>
              <a:t>		</a:t>
            </a:r>
            <a:r>
              <a:rPr lang="sk-SK" sz="3900" dirty="0"/>
              <a:t>doi:10.2788/14231 </a:t>
            </a:r>
          </a:p>
          <a:p>
            <a:endParaRPr lang="sk-SK" dirty="0"/>
          </a:p>
          <a:p>
            <a:r>
              <a:rPr lang="sk-SK" dirty="0"/>
              <a:t>Jeho umiestnenie sa v zásade riadi rovnakými pravidlami ako ISBN alebo ISSN.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Jedinečné ISSN sa prideľuje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 celé obdobie existencie názvu,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každú jazykovú verziu,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každé vydanie (mesačné, ročné…),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každý samostatný nosič.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pre viac zväzkov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 prípade viacerých zväzkov je ISSN pridelené kľúčovému názvu, nezávisle od počtu zväzkov, ktoré ho tvoria. </a:t>
            </a:r>
          </a:p>
          <a:p>
            <a:r>
              <a:rPr lang="sk-SK" dirty="0"/>
              <a:t>Jedno ISSN možno tiež prideliť edícii monografií ako takých (pričom každému zväzku edície je pridelené ISBN).</a:t>
            </a:r>
          </a:p>
          <a:p>
            <a:r>
              <a:rPr lang="sk-SK" dirty="0"/>
              <a:t>ISSN je trvalo spojené s „kľúčovým názvom“ vytvoreným sieťou ISSN pri registrácii prameňa. Kľúčový názov je jedinečný pre každý osobitný pokračujúci prameň.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Nové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Nové ISSN (a nový kľúčový názov) musí byť pokračujúcemu prameňu pridelené: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významnej zmene názvu,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každej zmene nosiča.</a:t>
            </a:r>
          </a:p>
          <a:p>
            <a:endParaRPr lang="sk-SK" dirty="0"/>
          </a:p>
          <a:p>
            <a:r>
              <a:rPr lang="sk-SK" dirty="0"/>
              <a:t>Vlastné ISSN (a teda osobitný kľúčový názov) musí byť pridelené každému prípadnému sprievodnému dodatku alebo </a:t>
            </a:r>
            <a:r>
              <a:rPr lang="sk-SK" dirty="0" err="1"/>
              <a:t>podedícii</a:t>
            </a:r>
            <a:r>
              <a:rPr lang="sk-SK" dirty="0"/>
              <a:t> pokračujúceho prameňa.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Umiestnenie a zobrazenie ISSN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sa skladá z </a:t>
            </a:r>
            <a:r>
              <a:rPr lang="sk-SK" u="sng" dirty="0"/>
              <a:t>dvoch štvorciferných blokov </a:t>
            </a:r>
            <a:r>
              <a:rPr lang="sk-SK" dirty="0"/>
              <a:t>(arabské číslice) oddelených </a:t>
            </a:r>
            <a:r>
              <a:rPr lang="sk-SK" u="sng" dirty="0"/>
              <a:t>spojovníkom</a:t>
            </a:r>
            <a:r>
              <a:rPr lang="sk-SK" dirty="0"/>
              <a:t>, ktorým predchádza skratka ISSN nasledovaná medzerou. Posledný prvok (kontrolný prvok) môže byť X:</a:t>
            </a:r>
          </a:p>
          <a:p>
            <a:r>
              <a:rPr lang="sk-SK" dirty="0"/>
              <a:t>ISSN 0251-1479 ISSN 1831-855X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Kde musí byť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zreteľne uvedené buď na obálke prvého vydania sériovej publikácie, alebo na každom ďalšom vydaní, ako aj na/v každej verzii integrujúceho pokračujúceho prameňa.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rôznych nosičoch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prípade publikácie na rôznych nosičoch môže ISSN figurovať na pokračujúcich prameňoch, vzájomne odlíšené ako v tomto príklade:</a:t>
            </a:r>
          </a:p>
          <a:p>
            <a:endParaRPr lang="sk-SK" dirty="0"/>
          </a:p>
          <a:p>
            <a:r>
              <a:rPr lang="sk-SK" dirty="0"/>
              <a:t>ISSN 1562-6585 (online verzia)</a:t>
            </a:r>
            <a:br>
              <a:rPr lang="sk-SK" dirty="0"/>
            </a:br>
            <a:r>
              <a:rPr lang="sk-SK" dirty="0"/>
              <a:t>ISSN 1063-7710 (tlačená verzia)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uvedené na každom vydaní tlačených diel </a:t>
            </a:r>
            <a:r>
              <a:rPr lang="sk-SK" u="sng" dirty="0"/>
              <a:t>v pravom hornom rohu </a:t>
            </a:r>
            <a:r>
              <a:rPr lang="sk-SK" dirty="0"/>
              <a:t>obálky alebo</a:t>
            </a:r>
          </a:p>
          <a:p>
            <a:r>
              <a:rPr lang="sk-SK" dirty="0"/>
              <a:t>jasne a výrazne sa umiestni </a:t>
            </a:r>
            <a:r>
              <a:rPr lang="sk-SK" u="sng" dirty="0"/>
              <a:t>na inom mieste</a:t>
            </a:r>
            <a:r>
              <a:rPr lang="sk-SK" dirty="0"/>
              <a:t>, prednostne v tomto poradí: titulná strana, hlavný titulok, </a:t>
            </a:r>
            <a:r>
              <a:rPr lang="sk-SK" dirty="0" err="1"/>
              <a:t>impresum</a:t>
            </a:r>
            <a:r>
              <a:rPr lang="sk-SK" dirty="0"/>
              <a:t>, štvrtá strana obálky, tiráž alebo nakladateľský záznam.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</a:t>
            </a:r>
            <a:r>
              <a:rPr lang="sk-SK" dirty="0" err="1"/>
              <a:t>e_dokumentoch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je </a:t>
            </a:r>
            <a:r>
              <a:rPr lang="sk-SK" u="sng" dirty="0"/>
              <a:t>na titulnej obrazovke </a:t>
            </a:r>
            <a:r>
              <a:rPr lang="sk-SK" dirty="0"/>
              <a:t>uvádzajúcej názov alebo, </a:t>
            </a:r>
          </a:p>
          <a:p>
            <a:r>
              <a:rPr lang="sk-SK" dirty="0"/>
              <a:t>v </a:t>
            </a:r>
            <a:r>
              <a:rPr lang="sk-SK" u="sng" dirty="0"/>
              <a:t>hlavnej ponuke</a:t>
            </a:r>
            <a:r>
              <a:rPr lang="sk-SK" dirty="0"/>
              <a:t>, a </a:t>
            </a:r>
          </a:p>
          <a:p>
            <a:r>
              <a:rPr lang="sk-SK" dirty="0"/>
              <a:t>na všetkých </a:t>
            </a:r>
            <a:r>
              <a:rPr lang="sk-SK" u="sng" dirty="0"/>
              <a:t>etiketách</a:t>
            </a:r>
            <a:r>
              <a:rPr lang="sk-SK" dirty="0"/>
              <a:t> trvalo pripevnených na publikácii. </a:t>
            </a:r>
          </a:p>
          <a:p>
            <a:r>
              <a:rPr lang="sk-SK" dirty="0"/>
              <a:t>ak nie je možné uviesť ISSN na produkte alebo na etikete, je potrebné ho uviesť </a:t>
            </a:r>
            <a:r>
              <a:rPr lang="sk-SK" u="sng" dirty="0"/>
              <a:t>na obale.</a:t>
            </a:r>
          </a:p>
          <a:p>
            <a:r>
              <a:rPr lang="sk-SK" dirty="0"/>
              <a:t>Pokiaľ ide o online pramene, ISSN musí byť uvedené aj v </a:t>
            </a:r>
            <a:r>
              <a:rPr lang="sk-SK" u="sng" dirty="0" err="1"/>
              <a:t>metaúdajoch</a:t>
            </a:r>
            <a:r>
              <a:rPr lang="sk-SK" dirty="0"/>
              <a:t> (v identifikačnom poli).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ované">
  <a:themeElements>
    <a:clrScheme name="Pruhované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Pruhované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ovan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599D23510A08448081F7EECBA4A6D4" ma:contentTypeVersion="0" ma:contentTypeDescription="Create a new document." ma:contentTypeScope="" ma:versionID="b7d6cbffcff3b70a1815f755fa4d70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6C0691-9BA7-49F3-97DF-E54A0CCD8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2557EF3-8C18-44BF-B5BD-446AEA92FDBB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69494DF-3D32-4C4D-8CA0-12CCB0F07E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TM03090430[[fn=Pruhované]]</Template>
  <TotalTime>97</TotalTime>
  <Words>556</Words>
  <Application>Microsoft Office PowerPoint</Application>
  <PresentationFormat>Prezentácia na obrazovke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Corbel</vt:lpstr>
      <vt:lpstr>Wingdings</vt:lpstr>
      <vt:lpstr>Pruhované</vt:lpstr>
      <vt:lpstr> Medzinárodné štandardné číslo sériových publikácií (ISSN) </vt:lpstr>
      <vt:lpstr>Jedinečné ISSN sa prideľuje </vt:lpstr>
      <vt:lpstr>ISSN pre viac zväzkov</vt:lpstr>
      <vt:lpstr>Nové ISSN</vt:lpstr>
      <vt:lpstr> Umiestnenie a zobrazenie ISSN </vt:lpstr>
      <vt:lpstr>Kde musí byť ISSN</vt:lpstr>
      <vt:lpstr>ISSN na rôznych nosičoch</vt:lpstr>
      <vt:lpstr>Prezentácia programu PowerPoint</vt:lpstr>
      <vt:lpstr>ISSN na e_dokumentoch</vt:lpstr>
      <vt:lpstr> Identifikátor digitálneho objektu (DOI) </vt:lpstr>
      <vt:lpstr>DOI</vt:lpstr>
      <vt:lpstr>Štruktúra DOI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dokumentov</dc:title>
  <dc:creator>Dusan Katuscak</dc:creator>
  <cp:lastModifiedBy>Dušan Katuščák</cp:lastModifiedBy>
  <cp:revision>35</cp:revision>
  <dcterms:created xsi:type="dcterms:W3CDTF">2013-02-24T19:31:12Z</dcterms:created>
  <dcterms:modified xsi:type="dcterms:W3CDTF">2020-12-06T08:57:57Z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