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0" r:id="rId17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81"/>
  </p:normalViewPr>
  <p:slideViewPr>
    <p:cSldViewPr>
      <p:cViewPr varScale="1">
        <p:scale>
          <a:sx n="107" d="100"/>
          <a:sy n="107" d="100"/>
        </p:scale>
        <p:origin x="1760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Upravte štýl predlohy podnadpisov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3D29A-7069-4EF8-8DA5-E64EE15B6CE7}" type="datetimeFigureOut">
              <a:rPr lang="sk-SK" smtClean="0"/>
              <a:t>3.6.19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1F033-FD78-49F1-9214-CEF6BDE182F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17216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3D29A-7069-4EF8-8DA5-E64EE15B6CE7}" type="datetimeFigureOut">
              <a:rPr lang="sk-SK" smtClean="0"/>
              <a:t>3.6.19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1F033-FD78-49F1-9214-CEF6BDE182F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51092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3D29A-7069-4EF8-8DA5-E64EE15B6CE7}" type="datetimeFigureOut">
              <a:rPr lang="sk-SK" smtClean="0"/>
              <a:t>3.6.19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1F033-FD78-49F1-9214-CEF6BDE182F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55298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3D29A-7069-4EF8-8DA5-E64EE15B6CE7}" type="datetimeFigureOut">
              <a:rPr lang="sk-SK" smtClean="0"/>
              <a:t>3.6.19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1F033-FD78-49F1-9214-CEF6BDE182F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16099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3D29A-7069-4EF8-8DA5-E64EE15B6CE7}" type="datetimeFigureOut">
              <a:rPr lang="sk-SK" smtClean="0"/>
              <a:t>3.6.19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1F033-FD78-49F1-9214-CEF6BDE182F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107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3D29A-7069-4EF8-8DA5-E64EE15B6CE7}" type="datetimeFigureOut">
              <a:rPr lang="sk-SK" smtClean="0"/>
              <a:t>3.6.19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1F033-FD78-49F1-9214-CEF6BDE182F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85469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3D29A-7069-4EF8-8DA5-E64EE15B6CE7}" type="datetimeFigureOut">
              <a:rPr lang="sk-SK" smtClean="0"/>
              <a:t>3.6.19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1F033-FD78-49F1-9214-CEF6BDE182F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2431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3D29A-7069-4EF8-8DA5-E64EE15B6CE7}" type="datetimeFigureOut">
              <a:rPr lang="sk-SK" smtClean="0"/>
              <a:t>3.6.19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1F033-FD78-49F1-9214-CEF6BDE182F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06849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3D29A-7069-4EF8-8DA5-E64EE15B6CE7}" type="datetimeFigureOut">
              <a:rPr lang="sk-SK" smtClean="0"/>
              <a:t>3.6.19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1F033-FD78-49F1-9214-CEF6BDE182F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87374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3D29A-7069-4EF8-8DA5-E64EE15B6CE7}" type="datetimeFigureOut">
              <a:rPr lang="sk-SK" smtClean="0"/>
              <a:t>3.6.19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1F033-FD78-49F1-9214-CEF6BDE182F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32187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3D29A-7069-4EF8-8DA5-E64EE15B6CE7}" type="datetimeFigureOut">
              <a:rPr lang="sk-SK" smtClean="0"/>
              <a:t>3.6.19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1F033-FD78-49F1-9214-CEF6BDE182F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34513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A3D29A-7069-4EF8-8DA5-E64EE15B6CE7}" type="datetimeFigureOut">
              <a:rPr lang="sk-SK" smtClean="0"/>
              <a:t>3.6.19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A1F033-FD78-49F1-9214-CEF6BDE182F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56090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formatika.sk/blox/standardy/sk/prehlad/standardy_do_14_7_2010/file/text/html" TargetMode="External"/><Relationship Id="rId2" Type="http://schemas.openxmlformats.org/officeDocument/2006/relationships/hyperlink" Target="http://www.w3.org/TR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nformatika.sk/blox/standardy/sk/prehlad/standardy_do_14_7_2010/file/text/pdf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nformatika.sk/blox/standardy/sk/prehlad/standardy_do_14_7_2010/file/text/odf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oc.gov/marc/countries" TargetMode="External"/><Relationship Id="rId2" Type="http://schemas.openxmlformats.org/officeDocument/2006/relationships/hyperlink" Target="http://www.loc.gov/marc/specification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loc.gov/marc/relators" TargetMode="External"/><Relationship Id="rId5" Type="http://schemas.openxmlformats.org/officeDocument/2006/relationships/hyperlink" Target="http://www.loc.gov/marc/languages" TargetMode="External"/><Relationship Id="rId4" Type="http://schemas.openxmlformats.org/officeDocument/2006/relationships/hyperlink" Target="http://www.loc.gov/marc/geoareas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formatizacia.sk/ext_dok-zakon_275-2006_o_isvs/721c?PHPSESSID=8239d261578b67a6dececa6036b89829" TargetMode="External"/><Relationship Id="rId2" Type="http://schemas.openxmlformats.org/officeDocument/2006/relationships/hyperlink" Target="http://www.informatizacia.sk/ext_dok-vynos_a_prilohy/5110c?PHPSESSID=7bb3cf17ef636f295ef050a8114e2ce0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1628800"/>
            <a:ext cx="7772400" cy="2262113"/>
          </a:xfrm>
        </p:spPr>
        <p:txBody>
          <a:bodyPr>
            <a:noAutofit/>
          </a:bodyPr>
          <a:lstStyle/>
          <a:p>
            <a:r>
              <a:rPr lang="sk-SK" sz="3600" b="1" dirty="0"/>
              <a:t>ŠTANDARDY </a:t>
            </a:r>
            <a:br>
              <a:rPr lang="sk-SK" sz="3600" b="1" dirty="0"/>
            </a:br>
            <a:r>
              <a:rPr lang="sk-SK" sz="3600" b="1" dirty="0"/>
              <a:t>o informačných systémoch verejnej správy</a:t>
            </a:r>
            <a:br>
              <a:rPr lang="sk-SK" sz="3600" b="1" dirty="0"/>
            </a:br>
            <a:r>
              <a:rPr lang="sk-SK" sz="2000" b="1" dirty="0"/>
              <a:t>sprac. Prof. PhDr. Dušan Katuščák, PhD.</a:t>
            </a:r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29920981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sz="4000" b="1" dirty="0"/>
              <a:t>Programy pre Hypertext </a:t>
            </a:r>
            <a:r>
              <a:rPr lang="sk-SK" sz="4000" b="1" dirty="0" err="1"/>
              <a:t>Markup</a:t>
            </a:r>
            <a:r>
              <a:rPr lang="sk-SK" sz="4000" b="1" dirty="0"/>
              <a:t> </a:t>
            </a:r>
            <a:r>
              <a:rPr lang="sk-SK" sz="4000" b="1" dirty="0" err="1"/>
              <a:t>Language</a:t>
            </a:r>
            <a:br>
              <a:rPr lang="sk-SK" sz="4000" b="1" dirty="0"/>
            </a:br>
            <a:endParaRPr lang="sk-SK" sz="40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sk-SK" b="1" dirty="0"/>
              <a:t>HTML</a:t>
            </a:r>
            <a:r>
              <a:rPr lang="sk-SK" dirty="0"/>
              <a:t> (</a:t>
            </a:r>
            <a:r>
              <a:rPr lang="sk-SK" b="1" dirty="0" err="1"/>
              <a:t>HyperText</a:t>
            </a:r>
            <a:r>
              <a:rPr lang="sk-SK" b="1" dirty="0"/>
              <a:t> </a:t>
            </a:r>
            <a:r>
              <a:rPr lang="sk-SK" b="1" dirty="0" err="1"/>
              <a:t>Markup</a:t>
            </a:r>
            <a:r>
              <a:rPr lang="sk-SK" b="1" dirty="0"/>
              <a:t> </a:t>
            </a:r>
            <a:r>
              <a:rPr lang="sk-SK" b="1" dirty="0" err="1"/>
              <a:t>Language</a:t>
            </a:r>
            <a:r>
              <a:rPr lang="sk-SK" dirty="0"/>
              <a:t> -hypertextový značkovací jazyk) je určený na opis štruktúry textovo orientovaných dokumentov pre použitie na webových stránkach.</a:t>
            </a:r>
          </a:p>
          <a:p>
            <a:r>
              <a:rPr lang="sk-SK" dirty="0"/>
              <a:t>Veľkou prednosťou HTML je možnosť čítania HTML súborov priamo v </a:t>
            </a:r>
            <a:r>
              <a:rPr lang="sk-SK" dirty="0" err="1"/>
              <a:t>ľubovolnom</a:t>
            </a:r>
            <a:r>
              <a:rPr lang="sk-SK" dirty="0"/>
              <a:t> internetovom prehliadači na väčšine platforiem</a:t>
            </a:r>
          </a:p>
          <a:p>
            <a:r>
              <a:rPr lang="sk-SK" dirty="0"/>
              <a:t>Formát HTML je spravovaný konzorciom W3C a definovaný v špecifikáciách </a:t>
            </a:r>
            <a:r>
              <a:rPr lang="sk-SK" dirty="0">
                <a:hlinkClick r:id="rId2" tooltip="odporúčané štandardy konzorcia W3C"/>
              </a:rPr>
              <a:t>W3C</a:t>
            </a:r>
            <a:r>
              <a:rPr lang="sk-SK" dirty="0"/>
              <a:t> a ISO/IEC 15445:2000. </a:t>
            </a:r>
          </a:p>
          <a:p>
            <a:r>
              <a:rPr lang="sk-SK" dirty="0"/>
              <a:t>Súbory obsahujúce HTML, rovnako ako aj ich adresy (URL) majú obvykle príponu </a:t>
            </a:r>
            <a:r>
              <a:rPr lang="sk-SK" b="1" dirty="0"/>
              <a:t>.html</a:t>
            </a:r>
            <a:r>
              <a:rPr lang="sk-SK" dirty="0"/>
              <a:t>, prípadne </a:t>
            </a:r>
            <a:r>
              <a:rPr lang="sk-SK" b="1" dirty="0"/>
              <a:t>.</a:t>
            </a:r>
            <a:r>
              <a:rPr lang="sk-SK" b="1" dirty="0" err="1"/>
              <a:t>htm</a:t>
            </a:r>
            <a:r>
              <a:rPr lang="sk-SK" dirty="0"/>
              <a:t>.</a:t>
            </a:r>
          </a:p>
          <a:p>
            <a:r>
              <a:rPr lang="sk-SK" i="1" dirty="0"/>
              <a:t>Pre dokumenty, kde je vhodné použitie navigácie (webové stránky), sa odporúča používať HTML, prípadne XML (aj keď tento je určený na prenos údajov a nie na sprostredkovanie informácií, a preto je potrebné používať ho v súlade s § 12 a 13). </a:t>
            </a:r>
          </a:p>
          <a:p>
            <a:r>
              <a:rPr lang="sk-SK" i="1" dirty="0"/>
              <a:t>Použitie týchto formátov v elektronickej komunikácii nie je vhodné.</a:t>
            </a:r>
          </a:p>
          <a:p>
            <a:r>
              <a:rPr lang="sk-SK" dirty="0">
                <a:hlinkClick r:id="rId3"/>
              </a:rPr>
              <a:t>https://www.informatika.sk/blox/standardy/sk/prehlad/standardy_do_14_7_2010/file/text/html</a:t>
            </a:r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2107262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br>
              <a:rPr lang="sk-SK" b="1" dirty="0"/>
            </a:br>
            <a:r>
              <a:rPr lang="sk-SK" sz="4000" b="1" dirty="0"/>
              <a:t>Programy pre </a:t>
            </a:r>
            <a:r>
              <a:rPr lang="sk-SK" sz="4000" b="1" dirty="0" err="1"/>
              <a:t>Portable</a:t>
            </a:r>
            <a:r>
              <a:rPr lang="sk-SK" sz="4000" b="1" dirty="0"/>
              <a:t> </a:t>
            </a:r>
            <a:r>
              <a:rPr lang="sk-SK" sz="4000" b="1" dirty="0" err="1"/>
              <a:t>Document</a:t>
            </a:r>
            <a:r>
              <a:rPr lang="sk-SK" sz="4000" b="1" dirty="0"/>
              <a:t> </a:t>
            </a:r>
            <a:r>
              <a:rPr lang="sk-SK" sz="4000" b="1" dirty="0" err="1"/>
              <a:t>Format</a:t>
            </a:r>
            <a:br>
              <a:rPr lang="sk-SK" sz="4000" b="1" dirty="0"/>
            </a:br>
            <a:endParaRPr lang="sk-SK" sz="40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k-SK" dirty="0"/>
              <a:t>PDF je formát na </a:t>
            </a:r>
            <a:r>
              <a:rPr lang="sk-SK" b="1" dirty="0"/>
              <a:t>ukladanie a výmenu textových dokumentov</a:t>
            </a:r>
            <a:r>
              <a:rPr lang="sk-SK" dirty="0"/>
              <a:t>, ktoré sú primárne určené na čítanie. </a:t>
            </a:r>
          </a:p>
          <a:p>
            <a:r>
              <a:rPr lang="sk-SK" dirty="0"/>
              <a:t>Prednosťou formátu PDF je to, že dokáže plne zachovávať vzhľad a formátovanie dokumentu na rôznych platformách</a:t>
            </a:r>
          </a:p>
          <a:p>
            <a:r>
              <a:rPr lang="sk-SK" dirty="0"/>
              <a:t>najčastejšie používaný formát pre finálne elektronické dokumenty, publikácie, vzorové tlačivá určené pre tlač a podobne. </a:t>
            </a:r>
          </a:p>
          <a:p>
            <a:r>
              <a:rPr lang="sk-SK" dirty="0"/>
              <a:t>Súčasťou definície formátu PDF je (od verzie 1.2) aj formát FDF (</a:t>
            </a:r>
            <a:r>
              <a:rPr lang="sk-SK" dirty="0" err="1"/>
              <a:t>Forms</a:t>
            </a:r>
            <a:r>
              <a:rPr lang="sk-SK" dirty="0"/>
              <a:t> </a:t>
            </a:r>
            <a:r>
              <a:rPr lang="sk-SK" dirty="0" err="1"/>
              <a:t>Data</a:t>
            </a:r>
            <a:r>
              <a:rPr lang="sk-SK" dirty="0"/>
              <a:t> </a:t>
            </a:r>
            <a:r>
              <a:rPr lang="sk-SK" dirty="0" err="1"/>
              <a:t>Format</a:t>
            </a:r>
            <a:r>
              <a:rPr lang="sk-SK" dirty="0"/>
              <a:t>), vďaka ktorému je možné vyplňovať, upravovať a uchovávať textové informácie určené pre </a:t>
            </a:r>
            <a:r>
              <a:rPr lang="sk-SK" dirty="0" err="1"/>
              <a:t>vyplňovateľné</a:t>
            </a:r>
            <a:r>
              <a:rPr lang="sk-SK" dirty="0"/>
              <a:t> PDF súbory.</a:t>
            </a:r>
          </a:p>
          <a:p>
            <a:r>
              <a:rPr lang="sk-SK" dirty="0"/>
              <a:t>Súbory majú príponu </a:t>
            </a:r>
            <a:r>
              <a:rPr lang="sk-SK" b="1" dirty="0"/>
              <a:t>.</a:t>
            </a:r>
            <a:r>
              <a:rPr lang="sk-SK" b="1" dirty="0" err="1"/>
              <a:t>pdf</a:t>
            </a:r>
            <a:r>
              <a:rPr lang="sk-SK" dirty="0"/>
              <a:t> a </a:t>
            </a:r>
            <a:r>
              <a:rPr lang="sk-SK" b="1" dirty="0"/>
              <a:t>.</a:t>
            </a:r>
            <a:r>
              <a:rPr lang="sk-SK" b="1" dirty="0" err="1"/>
              <a:t>fdf</a:t>
            </a:r>
            <a:endParaRPr lang="sk-SK" dirty="0"/>
          </a:p>
          <a:p>
            <a:r>
              <a:rPr lang="sk-SK" dirty="0"/>
              <a:t>Ktoré programy pracujú s PDF: </a:t>
            </a:r>
            <a:r>
              <a:rPr lang="sk-SK" dirty="0">
                <a:hlinkClick r:id="rId2"/>
              </a:rPr>
              <a:t>https://www.informatika.sk/blox/standardy/sk/prehlad/standardy_do_14_7_2010/file/text/pdf</a:t>
            </a: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9901211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/>
              <a:t>Programy pre </a:t>
            </a:r>
            <a:r>
              <a:rPr lang="sk-SK" b="1" dirty="0" err="1"/>
              <a:t>OpenDocument</a:t>
            </a:r>
            <a:r>
              <a:rPr lang="sk-SK" b="1" dirty="0"/>
              <a:t> </a:t>
            </a:r>
            <a:r>
              <a:rPr lang="sk-SK" b="1" dirty="0" err="1"/>
              <a:t>Format</a:t>
            </a:r>
            <a:br>
              <a:rPr lang="sk-SK" b="1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k-SK" b="1" dirty="0" err="1"/>
              <a:t>OpenDocument</a:t>
            </a:r>
            <a:r>
              <a:rPr lang="sk-SK" b="1" dirty="0"/>
              <a:t> </a:t>
            </a:r>
            <a:r>
              <a:rPr lang="sk-SK" b="1" dirty="0" err="1"/>
              <a:t>Format</a:t>
            </a:r>
            <a:r>
              <a:rPr lang="sk-SK" b="1" dirty="0"/>
              <a:t> (ODF)</a:t>
            </a:r>
            <a:r>
              <a:rPr lang="sk-SK" dirty="0"/>
              <a:t> je štandard určený na </a:t>
            </a:r>
            <a:r>
              <a:rPr lang="sk-SK" b="1" dirty="0"/>
              <a:t>ukladanie a výmenu súborov </a:t>
            </a:r>
            <a:r>
              <a:rPr lang="sk-SK" dirty="0"/>
              <a:t>pre rôzne typy aplikácií (formátované textové dokumenty, tabuľkové súbory, prezentácie, vektorová grafika a ďalšie. </a:t>
            </a:r>
          </a:p>
          <a:p>
            <a:r>
              <a:rPr lang="sk-SK" dirty="0"/>
              <a:t>Výnos o štandardoch predpisuje tento formát ako povinný zatiaľ iba pre textové súbory (prípony .</a:t>
            </a:r>
            <a:r>
              <a:rPr lang="sk-SK" dirty="0" err="1"/>
              <a:t>odt</a:t>
            </a:r>
            <a:r>
              <a:rPr lang="sk-SK" dirty="0"/>
              <a:t> .</a:t>
            </a:r>
            <a:r>
              <a:rPr lang="sk-SK" dirty="0" err="1"/>
              <a:t>ott</a:t>
            </a:r>
            <a:r>
              <a:rPr lang="sk-SK" dirty="0"/>
              <a:t> .</a:t>
            </a:r>
            <a:r>
              <a:rPr lang="sk-SK" dirty="0" err="1"/>
              <a:t>odm</a:t>
            </a:r>
            <a:r>
              <a:rPr lang="sk-SK" dirty="0"/>
              <a:t>).</a:t>
            </a:r>
          </a:p>
          <a:p>
            <a:r>
              <a:rPr lang="sk-SK" dirty="0"/>
              <a:t>Prednosťou ODF je, že sa stal prvým </a:t>
            </a:r>
            <a:r>
              <a:rPr lang="sk-SK" b="1" dirty="0"/>
              <a:t>komplexným otvoreným formátom pre elektronické dokumenty</a:t>
            </a:r>
            <a:r>
              <a:rPr lang="sk-SK" dirty="0"/>
              <a:t>, ktorý bol schválený ako medzinárodný ISO štandard a pre ktorý je zároveň bezplatne dostupná otvorená multiplatformová implementácia. 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6908812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/>
              <a:t>Prípony súborov vo formáte ODF</a:t>
            </a:r>
            <a:br>
              <a:rPr lang="sk-SK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b="1" dirty="0"/>
              <a:t>Textové súbory: .</a:t>
            </a:r>
            <a:r>
              <a:rPr lang="sk-SK" b="1" dirty="0" err="1"/>
              <a:t>odt</a:t>
            </a:r>
            <a:r>
              <a:rPr lang="sk-SK" b="1" dirty="0"/>
              <a:t>, .</a:t>
            </a:r>
            <a:r>
              <a:rPr lang="sk-SK" b="1" dirty="0" err="1"/>
              <a:t>odm</a:t>
            </a:r>
            <a:r>
              <a:rPr lang="sk-SK" b="1" dirty="0"/>
              <a:t> (tzv. </a:t>
            </a:r>
            <a:r>
              <a:rPr lang="sk-SK" b="1" dirty="0" err="1"/>
              <a:t>master</a:t>
            </a:r>
            <a:r>
              <a:rPr lang="sk-SK" b="1" dirty="0"/>
              <a:t> </a:t>
            </a:r>
            <a:r>
              <a:rPr lang="sk-SK" b="1" dirty="0" err="1"/>
              <a:t>document</a:t>
            </a:r>
            <a:r>
              <a:rPr lang="sk-SK" b="1" dirty="0"/>
              <a:t>), .</a:t>
            </a:r>
            <a:r>
              <a:rPr lang="sk-SK" b="1" dirty="0" err="1"/>
              <a:t>ott</a:t>
            </a:r>
            <a:r>
              <a:rPr lang="sk-SK" b="1" dirty="0"/>
              <a:t> (šablóna)</a:t>
            </a:r>
            <a:endParaRPr lang="sk-SK" dirty="0"/>
          </a:p>
          <a:p>
            <a:r>
              <a:rPr lang="sk-SK" dirty="0"/>
              <a:t>Tabuľkové súbory: .</a:t>
            </a:r>
            <a:r>
              <a:rPr lang="sk-SK" dirty="0" err="1"/>
              <a:t>ods</a:t>
            </a:r>
            <a:r>
              <a:rPr lang="sk-SK" dirty="0"/>
              <a:t>, .</a:t>
            </a:r>
            <a:r>
              <a:rPr lang="sk-SK" dirty="0" err="1"/>
              <a:t>ots</a:t>
            </a:r>
            <a:r>
              <a:rPr lang="sk-SK" dirty="0"/>
              <a:t> (šablóna)</a:t>
            </a:r>
          </a:p>
          <a:p>
            <a:r>
              <a:rPr lang="sk-SK" dirty="0"/>
              <a:t>Prezentačné súbory: .</a:t>
            </a:r>
            <a:r>
              <a:rPr lang="sk-SK" dirty="0" err="1"/>
              <a:t>odp</a:t>
            </a:r>
            <a:r>
              <a:rPr lang="sk-SK" dirty="0"/>
              <a:t>, .</a:t>
            </a:r>
            <a:r>
              <a:rPr lang="sk-SK" dirty="0" err="1"/>
              <a:t>otp</a:t>
            </a:r>
            <a:r>
              <a:rPr lang="sk-SK" dirty="0"/>
              <a:t> (šablóna)</a:t>
            </a:r>
          </a:p>
          <a:p>
            <a:r>
              <a:rPr lang="sk-SK" dirty="0"/>
              <a:t>Grafické súbory: .</a:t>
            </a:r>
            <a:r>
              <a:rPr lang="sk-SK" dirty="0" err="1"/>
              <a:t>odg</a:t>
            </a:r>
            <a:r>
              <a:rPr lang="sk-SK" dirty="0"/>
              <a:t>, .</a:t>
            </a:r>
            <a:r>
              <a:rPr lang="sk-SK" dirty="0" err="1"/>
              <a:t>otg</a:t>
            </a:r>
            <a:r>
              <a:rPr lang="sk-SK" dirty="0"/>
              <a:t> (šablóna)</a:t>
            </a:r>
          </a:p>
          <a:p>
            <a:r>
              <a:rPr lang="sk-SK" dirty="0"/>
              <a:t>Matematické rovnice: .</a:t>
            </a:r>
            <a:r>
              <a:rPr lang="sk-SK" dirty="0" err="1"/>
              <a:t>odf</a:t>
            </a:r>
            <a:endParaRPr lang="sk-SK" dirty="0"/>
          </a:p>
          <a:p>
            <a:r>
              <a:rPr lang="sk-SK" dirty="0"/>
              <a:t>Ktoré programy pracujú s ODF:</a:t>
            </a:r>
          </a:p>
          <a:p>
            <a:r>
              <a:rPr lang="sk-SK" dirty="0">
                <a:hlinkClick r:id="rId2"/>
              </a:rPr>
              <a:t>https://www.informatika.sk/blox/standardy/sk/prehlad/standardy_do_14_7_2010/file/text/odf</a:t>
            </a:r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8387452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u="sng" dirty="0"/>
              <a:t>Národné a medzinárodné štandardy</a:t>
            </a:r>
            <a:br>
              <a:rPr lang="sk-SK" b="1" u="sng" dirty="0"/>
            </a:br>
            <a:r>
              <a:rPr lang="sk-SK" b="1" u="sng" dirty="0"/>
              <a:t>odborové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k-SK" dirty="0"/>
              <a:t>Formát pre výmenu informácií </a:t>
            </a:r>
            <a:r>
              <a:rPr lang="sk-SK" i="1" dirty="0"/>
              <a:t>(</a:t>
            </a:r>
            <a:r>
              <a:rPr lang="sk-SK" i="1" dirty="0" err="1"/>
              <a:t>Format</a:t>
            </a:r>
            <a:r>
              <a:rPr lang="sk-SK" i="1" dirty="0"/>
              <a:t> </a:t>
            </a:r>
            <a:r>
              <a:rPr lang="sk-SK" i="1" dirty="0" err="1"/>
              <a:t>for</a:t>
            </a:r>
            <a:r>
              <a:rPr lang="sk-SK" i="1" dirty="0"/>
              <a:t> </a:t>
            </a:r>
            <a:r>
              <a:rPr lang="sk-SK" i="1" dirty="0" err="1"/>
              <a:t>Information</a:t>
            </a:r>
            <a:r>
              <a:rPr lang="sk-SK" i="1" dirty="0"/>
              <a:t> Exchange)</a:t>
            </a:r>
            <a:r>
              <a:rPr lang="sk-SK" dirty="0"/>
              <a:t> (ISO 2709),</a:t>
            </a:r>
          </a:p>
          <a:p>
            <a:r>
              <a:rPr lang="sk-SK" dirty="0"/>
              <a:t>Kódy na reprezentáciu názvov krajín a ich častí: Časť 2 - Kódy geografických jednotiek </a:t>
            </a:r>
            <a:r>
              <a:rPr lang="sk-SK" i="1" dirty="0"/>
              <a:t>(</a:t>
            </a:r>
            <a:r>
              <a:rPr lang="sk-SK" i="1" dirty="0" err="1"/>
              <a:t>Code</a:t>
            </a:r>
            <a:r>
              <a:rPr lang="sk-SK" i="1" dirty="0"/>
              <a:t> </a:t>
            </a:r>
            <a:r>
              <a:rPr lang="sk-SK" i="1" dirty="0" err="1"/>
              <a:t>for</a:t>
            </a:r>
            <a:r>
              <a:rPr lang="sk-SK" i="1" dirty="0"/>
              <a:t> </a:t>
            </a:r>
            <a:r>
              <a:rPr lang="sk-SK" i="1" dirty="0" err="1"/>
              <a:t>the</a:t>
            </a:r>
            <a:r>
              <a:rPr lang="sk-SK" i="1" dirty="0"/>
              <a:t> </a:t>
            </a:r>
            <a:r>
              <a:rPr lang="sk-SK" i="1" dirty="0" err="1"/>
              <a:t>Representation</a:t>
            </a:r>
            <a:r>
              <a:rPr lang="sk-SK" i="1" dirty="0"/>
              <a:t> </a:t>
            </a:r>
            <a:r>
              <a:rPr lang="sk-SK" i="1" dirty="0" err="1"/>
              <a:t>of</a:t>
            </a:r>
            <a:r>
              <a:rPr lang="sk-SK" i="1" dirty="0"/>
              <a:t> </a:t>
            </a:r>
            <a:r>
              <a:rPr lang="sk-SK" i="1" dirty="0" err="1"/>
              <a:t>Names</a:t>
            </a:r>
            <a:r>
              <a:rPr lang="sk-SK" i="1" dirty="0"/>
              <a:t> </a:t>
            </a:r>
            <a:r>
              <a:rPr lang="sk-SK" i="1" dirty="0" err="1"/>
              <a:t>of</a:t>
            </a:r>
            <a:r>
              <a:rPr lang="sk-SK" i="1" dirty="0"/>
              <a:t> </a:t>
            </a:r>
            <a:r>
              <a:rPr lang="sk-SK" i="1" dirty="0" err="1"/>
              <a:t>Countries</a:t>
            </a:r>
            <a:r>
              <a:rPr lang="sk-SK" i="1" dirty="0"/>
              <a:t> and </a:t>
            </a:r>
            <a:r>
              <a:rPr lang="sk-SK" i="1" dirty="0" err="1"/>
              <a:t>their</a:t>
            </a:r>
            <a:r>
              <a:rPr lang="sk-SK" i="1" dirty="0"/>
              <a:t> </a:t>
            </a:r>
            <a:r>
              <a:rPr lang="sk-SK" i="1" dirty="0" err="1"/>
              <a:t>Subdivisions</a:t>
            </a:r>
            <a:r>
              <a:rPr lang="sk-SK" i="1" dirty="0"/>
              <a:t>: Part 2, Country </a:t>
            </a:r>
            <a:r>
              <a:rPr lang="sk-SK" i="1" dirty="0" err="1"/>
              <a:t>subdivision</a:t>
            </a:r>
            <a:r>
              <a:rPr lang="sk-SK" i="1" dirty="0"/>
              <a:t> </a:t>
            </a:r>
            <a:r>
              <a:rPr lang="sk-SK" i="1" dirty="0" err="1"/>
              <a:t>code</a:t>
            </a:r>
            <a:r>
              <a:rPr lang="sk-SK" i="1" dirty="0"/>
              <a:t>)</a:t>
            </a:r>
            <a:r>
              <a:rPr lang="sk-SK" dirty="0"/>
              <a:t> (ISO 3166-2)</a:t>
            </a:r>
          </a:p>
          <a:p>
            <a:r>
              <a:rPr lang="sk-SK" dirty="0"/>
              <a:t>Medzinárodné štandardné číslovanie kníh </a:t>
            </a:r>
            <a:r>
              <a:rPr lang="sk-SK" i="1" dirty="0"/>
              <a:t>(</a:t>
            </a:r>
            <a:r>
              <a:rPr lang="sk-SK" i="1" dirty="0" err="1"/>
              <a:t>International</a:t>
            </a:r>
            <a:r>
              <a:rPr lang="sk-SK" i="1" dirty="0"/>
              <a:t> Standard </a:t>
            </a:r>
            <a:r>
              <a:rPr lang="sk-SK" i="1" dirty="0" err="1"/>
              <a:t>Book</a:t>
            </a:r>
            <a:r>
              <a:rPr lang="sk-SK" i="1" dirty="0"/>
              <a:t> </a:t>
            </a:r>
            <a:r>
              <a:rPr lang="sk-SK" i="1" dirty="0" err="1"/>
              <a:t>Number</a:t>
            </a:r>
            <a:r>
              <a:rPr lang="sk-SK" i="1" dirty="0"/>
              <a:t> (ISBN))</a:t>
            </a:r>
            <a:r>
              <a:rPr lang="sk-SK" dirty="0"/>
              <a:t> (ISO 2108)</a:t>
            </a:r>
          </a:p>
          <a:p>
            <a:r>
              <a:rPr lang="sk-SK" dirty="0"/>
              <a:t>Medzinárodné štandardné číslo hudobniny </a:t>
            </a:r>
            <a:r>
              <a:rPr lang="sk-SK" i="1" dirty="0"/>
              <a:t>(</a:t>
            </a:r>
            <a:r>
              <a:rPr lang="sk-SK" i="1" dirty="0" err="1"/>
              <a:t>International</a:t>
            </a:r>
            <a:r>
              <a:rPr lang="sk-SK" i="1" dirty="0"/>
              <a:t> Standard </a:t>
            </a:r>
            <a:r>
              <a:rPr lang="sk-SK" i="1" dirty="0" err="1"/>
              <a:t>Music</a:t>
            </a:r>
            <a:r>
              <a:rPr lang="sk-SK" i="1" dirty="0"/>
              <a:t> </a:t>
            </a:r>
            <a:r>
              <a:rPr lang="sk-SK" i="1" dirty="0" err="1"/>
              <a:t>Number</a:t>
            </a:r>
            <a:r>
              <a:rPr lang="sk-SK" dirty="0"/>
              <a:t> (ISMN) (ISO 10957)</a:t>
            </a:r>
          </a:p>
          <a:p>
            <a:r>
              <a:rPr lang="sk-SK" dirty="0"/>
              <a:t>Medzinárodný štandardný kód nahrávky </a:t>
            </a:r>
            <a:r>
              <a:rPr lang="sk-SK" i="1" dirty="0"/>
              <a:t>(</a:t>
            </a:r>
            <a:r>
              <a:rPr lang="sk-SK" i="1" dirty="0" err="1"/>
              <a:t>International</a:t>
            </a:r>
            <a:r>
              <a:rPr lang="sk-SK" i="1" dirty="0"/>
              <a:t> Standard </a:t>
            </a:r>
            <a:r>
              <a:rPr lang="sk-SK" i="1" dirty="0" err="1"/>
              <a:t>Recording</a:t>
            </a:r>
            <a:r>
              <a:rPr lang="sk-SK" i="1" dirty="0"/>
              <a:t> </a:t>
            </a:r>
            <a:r>
              <a:rPr lang="sk-SK" i="1" dirty="0" err="1"/>
              <a:t>Code</a:t>
            </a:r>
            <a:r>
              <a:rPr lang="sk-SK" i="1" dirty="0"/>
              <a:t> (ISRC))</a:t>
            </a:r>
            <a:r>
              <a:rPr lang="sk-SK" dirty="0"/>
              <a:t> (ISO 3901)</a:t>
            </a:r>
          </a:p>
          <a:p>
            <a:r>
              <a:rPr lang="sk-SK" dirty="0"/>
              <a:t>Medzinárodné štandardné číslo seriálových publikácií </a:t>
            </a:r>
            <a:r>
              <a:rPr lang="sk-SK" i="1" dirty="0"/>
              <a:t>(</a:t>
            </a:r>
            <a:r>
              <a:rPr lang="sk-SK" i="1" dirty="0" err="1"/>
              <a:t>International</a:t>
            </a:r>
            <a:r>
              <a:rPr lang="sk-SK" i="1" dirty="0"/>
              <a:t> Standard </a:t>
            </a:r>
            <a:r>
              <a:rPr lang="sk-SK" i="1" dirty="0" err="1"/>
              <a:t>Serial</a:t>
            </a:r>
            <a:r>
              <a:rPr lang="sk-SK" i="1" dirty="0"/>
              <a:t> </a:t>
            </a:r>
            <a:r>
              <a:rPr lang="sk-SK" i="1" dirty="0" err="1"/>
              <a:t>Number</a:t>
            </a:r>
            <a:r>
              <a:rPr lang="sk-SK" i="1" dirty="0"/>
              <a:t> (ISSN))</a:t>
            </a:r>
            <a:r>
              <a:rPr lang="sk-SK" dirty="0"/>
              <a:t> (ISO 3297) (ANSI/NISO Z39.9)</a:t>
            </a:r>
          </a:p>
          <a:p>
            <a:r>
              <a:rPr lang="sk-SK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9082777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Odborové štandardy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k-SK" dirty="0"/>
              <a:t>Reprezentácia dátumov a časov </a:t>
            </a:r>
            <a:r>
              <a:rPr lang="sk-SK" i="1" dirty="0"/>
              <a:t>(</a:t>
            </a:r>
            <a:r>
              <a:rPr lang="sk-SK" i="1" dirty="0" err="1"/>
              <a:t>Representation</a:t>
            </a:r>
            <a:r>
              <a:rPr lang="sk-SK" i="1" dirty="0"/>
              <a:t> </a:t>
            </a:r>
            <a:r>
              <a:rPr lang="sk-SK" i="1" dirty="0" err="1"/>
              <a:t>of</a:t>
            </a:r>
            <a:r>
              <a:rPr lang="sk-SK" i="1" dirty="0"/>
              <a:t> </a:t>
            </a:r>
            <a:r>
              <a:rPr lang="sk-SK" i="1" dirty="0" err="1"/>
              <a:t>Dates</a:t>
            </a:r>
            <a:r>
              <a:rPr lang="sk-SK" i="1" dirty="0"/>
              <a:t> and </a:t>
            </a:r>
            <a:r>
              <a:rPr lang="sk-SK" i="1" dirty="0" err="1"/>
              <a:t>Times</a:t>
            </a:r>
            <a:r>
              <a:rPr lang="sk-SK" i="1" dirty="0"/>
              <a:t>)</a:t>
            </a:r>
            <a:r>
              <a:rPr lang="sk-SK" dirty="0"/>
              <a:t> (ISO 8601)</a:t>
            </a:r>
          </a:p>
          <a:p>
            <a:r>
              <a:rPr lang="sk-SK" dirty="0"/>
              <a:t>Identifikátor seriálového dokumentu a článku </a:t>
            </a:r>
            <a:r>
              <a:rPr lang="sk-SK" i="1" dirty="0"/>
              <a:t>(</a:t>
            </a:r>
            <a:r>
              <a:rPr lang="sk-SK" i="1" dirty="0" err="1"/>
              <a:t>Serial</a:t>
            </a:r>
            <a:r>
              <a:rPr lang="sk-SK" i="1" dirty="0"/>
              <a:t> </a:t>
            </a:r>
            <a:r>
              <a:rPr lang="sk-SK" i="1" dirty="0" err="1"/>
              <a:t>Item</a:t>
            </a:r>
            <a:r>
              <a:rPr lang="sk-SK" i="1" dirty="0"/>
              <a:t> and </a:t>
            </a:r>
            <a:r>
              <a:rPr lang="sk-SK" i="1" dirty="0" err="1"/>
              <a:t>Contribution</a:t>
            </a:r>
            <a:r>
              <a:rPr lang="sk-SK" i="1" dirty="0"/>
              <a:t> </a:t>
            </a:r>
            <a:r>
              <a:rPr lang="sk-SK" i="1" dirty="0" err="1"/>
              <a:t>Identifier</a:t>
            </a:r>
            <a:r>
              <a:rPr lang="sk-SK" i="1" dirty="0"/>
              <a:t> (SICI))</a:t>
            </a:r>
            <a:r>
              <a:rPr lang="sk-SK" dirty="0"/>
              <a:t> (ANSI/NISO Z39.56)</a:t>
            </a:r>
          </a:p>
          <a:p>
            <a:r>
              <a:rPr lang="sk-SK" dirty="0"/>
              <a:t>Medzinárodné štandardné číslovanie technických správ </a:t>
            </a:r>
            <a:r>
              <a:rPr lang="sk-SK" i="1" dirty="0"/>
              <a:t>(</a:t>
            </a:r>
            <a:r>
              <a:rPr lang="sk-SK" i="1" dirty="0" err="1"/>
              <a:t>International</a:t>
            </a:r>
            <a:r>
              <a:rPr lang="sk-SK" i="1" dirty="0"/>
              <a:t> Standard </a:t>
            </a:r>
            <a:r>
              <a:rPr lang="sk-SK" i="1" dirty="0" err="1"/>
              <a:t>Technical</a:t>
            </a:r>
            <a:r>
              <a:rPr lang="sk-SK" i="1" dirty="0"/>
              <a:t> Report </a:t>
            </a:r>
            <a:r>
              <a:rPr lang="sk-SK" i="1" dirty="0" err="1"/>
              <a:t>Numbering</a:t>
            </a:r>
            <a:r>
              <a:rPr lang="sk-SK" i="1" dirty="0"/>
              <a:t> (ISRN))</a:t>
            </a:r>
            <a:r>
              <a:rPr lang="sk-SK" dirty="0"/>
              <a:t> (ISO 10444) a</a:t>
            </a:r>
          </a:p>
          <a:p>
            <a:r>
              <a:rPr lang="sk-SK" dirty="0"/>
              <a:t>Štandardné číslovanie a popis technických správ </a:t>
            </a:r>
            <a:r>
              <a:rPr lang="sk-SK" i="1" dirty="0"/>
              <a:t>(Standard </a:t>
            </a:r>
            <a:r>
              <a:rPr lang="sk-SK" i="1" dirty="0" err="1"/>
              <a:t>Numbering</a:t>
            </a:r>
            <a:r>
              <a:rPr lang="sk-SK" i="1" dirty="0"/>
              <a:t> and </a:t>
            </a:r>
            <a:r>
              <a:rPr lang="sk-SK" i="1" dirty="0" err="1"/>
              <a:t>Description</a:t>
            </a:r>
            <a:r>
              <a:rPr lang="sk-SK" i="1" dirty="0"/>
              <a:t> </a:t>
            </a:r>
            <a:r>
              <a:rPr lang="sk-SK" i="1" dirty="0" err="1"/>
              <a:t>of</a:t>
            </a:r>
            <a:r>
              <a:rPr lang="sk-SK" i="1" dirty="0"/>
              <a:t> </a:t>
            </a:r>
            <a:r>
              <a:rPr lang="sk-SK" i="1" dirty="0" err="1"/>
              <a:t>Technical</a:t>
            </a:r>
            <a:r>
              <a:rPr lang="sk-SK" i="1" dirty="0"/>
              <a:t> </a:t>
            </a:r>
            <a:r>
              <a:rPr lang="sk-SK" i="1" dirty="0" err="1"/>
              <a:t>Reports</a:t>
            </a:r>
            <a:r>
              <a:rPr lang="sk-SK" i="1" dirty="0"/>
              <a:t>)</a:t>
            </a:r>
            <a:r>
              <a:rPr lang="sk-SK" dirty="0"/>
              <a:t> (ANSI/NISO Z39.23)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089853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u="sng" dirty="0"/>
              <a:t>Štandardy MARC</a:t>
            </a:r>
            <a:br>
              <a:rPr lang="sk-SK" b="1" u="sng" dirty="0"/>
            </a:br>
            <a:r>
              <a:rPr lang="sk-SK" b="1" u="sng" dirty="0"/>
              <a:t>ISO 2709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77500" lnSpcReduction="20000"/>
          </a:bodyPr>
          <a:lstStyle/>
          <a:p>
            <a:endParaRPr lang="sk-SK" dirty="0"/>
          </a:p>
          <a:p>
            <a:r>
              <a:rPr lang="sk-SK" dirty="0"/>
              <a:t>Špecifikácie MARC 21 pre štruktúru záznamu, znakové sady a výmenné médiá (</a:t>
            </a:r>
            <a:r>
              <a:rPr lang="sk-SK" u="sng" dirty="0" err="1">
                <a:hlinkClick r:id="rId2"/>
              </a:rPr>
              <a:t>www.loc.gov</a:t>
            </a:r>
            <a:r>
              <a:rPr lang="sk-SK" u="sng" dirty="0">
                <a:hlinkClick r:id="rId2"/>
              </a:rPr>
              <a:t>/</a:t>
            </a:r>
            <a:r>
              <a:rPr lang="sk-SK" u="sng" dirty="0" err="1">
                <a:hlinkClick r:id="rId2"/>
              </a:rPr>
              <a:t>marc</a:t>
            </a:r>
            <a:r>
              <a:rPr lang="sk-SK" u="sng" dirty="0">
                <a:hlinkClick r:id="rId2"/>
              </a:rPr>
              <a:t>/</a:t>
            </a:r>
            <a:r>
              <a:rPr lang="sk-SK" u="sng" dirty="0" err="1">
                <a:hlinkClick r:id="rId2"/>
              </a:rPr>
              <a:t>specifications</a:t>
            </a:r>
            <a:r>
              <a:rPr lang="sk-SK" dirty="0"/>
              <a:t>)</a:t>
            </a:r>
          </a:p>
          <a:p>
            <a:r>
              <a:rPr lang="sk-SK" i="1" dirty="0"/>
              <a:t>MARC </a:t>
            </a:r>
            <a:r>
              <a:rPr lang="sk-SK" i="1" dirty="0" err="1"/>
              <a:t>Kodovník</a:t>
            </a:r>
            <a:r>
              <a:rPr lang="sk-SK" i="1" dirty="0"/>
              <a:t> krajín </a:t>
            </a:r>
            <a:r>
              <a:rPr lang="sk-SK" dirty="0"/>
              <a:t>(</a:t>
            </a:r>
            <a:r>
              <a:rPr lang="sk-SK" u="sng" dirty="0" err="1">
                <a:hlinkClick r:id="rId3"/>
              </a:rPr>
              <a:t>www.loc.gov</a:t>
            </a:r>
            <a:r>
              <a:rPr lang="sk-SK" u="sng" dirty="0">
                <a:hlinkClick r:id="rId3"/>
              </a:rPr>
              <a:t>/</a:t>
            </a:r>
            <a:r>
              <a:rPr lang="sk-SK" u="sng" dirty="0" err="1">
                <a:hlinkClick r:id="rId3"/>
              </a:rPr>
              <a:t>marc</a:t>
            </a:r>
            <a:r>
              <a:rPr lang="sk-SK" u="sng" dirty="0">
                <a:hlinkClick r:id="rId3"/>
              </a:rPr>
              <a:t>/</a:t>
            </a:r>
            <a:r>
              <a:rPr lang="sk-SK" u="sng" dirty="0" err="1">
                <a:hlinkClick r:id="rId3"/>
              </a:rPr>
              <a:t>countries</a:t>
            </a:r>
            <a:r>
              <a:rPr lang="sk-SK" dirty="0"/>
              <a:t>)</a:t>
            </a:r>
          </a:p>
          <a:p>
            <a:r>
              <a:rPr lang="sk-SK" i="1" dirty="0"/>
              <a:t>MARC </a:t>
            </a:r>
            <a:r>
              <a:rPr lang="sk-SK" i="1" dirty="0" err="1"/>
              <a:t>Kódovník</a:t>
            </a:r>
            <a:r>
              <a:rPr lang="sk-SK" i="1" dirty="0"/>
              <a:t> geografických oblastí</a:t>
            </a:r>
            <a:r>
              <a:rPr lang="sk-SK" dirty="0"/>
              <a:t> (</a:t>
            </a:r>
            <a:r>
              <a:rPr lang="sk-SK" u="sng" dirty="0" err="1">
                <a:hlinkClick r:id="rId4"/>
              </a:rPr>
              <a:t>www.loc.gov</a:t>
            </a:r>
            <a:r>
              <a:rPr lang="sk-SK" u="sng" dirty="0">
                <a:hlinkClick r:id="rId4"/>
              </a:rPr>
              <a:t>/</a:t>
            </a:r>
            <a:r>
              <a:rPr lang="sk-SK" u="sng" dirty="0" err="1">
                <a:hlinkClick r:id="rId4"/>
              </a:rPr>
              <a:t>marc</a:t>
            </a:r>
            <a:r>
              <a:rPr lang="sk-SK" u="sng" dirty="0">
                <a:hlinkClick r:id="rId4"/>
              </a:rPr>
              <a:t>/</a:t>
            </a:r>
            <a:r>
              <a:rPr lang="sk-SK" u="sng" dirty="0" err="1">
                <a:hlinkClick r:id="rId4"/>
              </a:rPr>
              <a:t>geoareas</a:t>
            </a:r>
            <a:r>
              <a:rPr lang="sk-SK" dirty="0"/>
              <a:t>)</a:t>
            </a:r>
          </a:p>
          <a:p>
            <a:r>
              <a:rPr lang="sk-SK" i="1" dirty="0"/>
              <a:t>MARC </a:t>
            </a:r>
            <a:r>
              <a:rPr lang="sk-SK" i="1" dirty="0" err="1"/>
              <a:t>Kódovník</a:t>
            </a:r>
            <a:r>
              <a:rPr lang="sk-SK" i="1" dirty="0"/>
              <a:t> jazykov</a:t>
            </a:r>
            <a:r>
              <a:rPr lang="sk-SK" dirty="0"/>
              <a:t> (</a:t>
            </a:r>
            <a:r>
              <a:rPr lang="sk-SK" u="sng" dirty="0" err="1">
                <a:hlinkClick r:id="rId5"/>
              </a:rPr>
              <a:t>www.loc.gov</a:t>
            </a:r>
            <a:r>
              <a:rPr lang="sk-SK" u="sng" dirty="0">
                <a:hlinkClick r:id="rId5"/>
              </a:rPr>
              <a:t>/</a:t>
            </a:r>
            <a:r>
              <a:rPr lang="sk-SK" u="sng" dirty="0" err="1">
                <a:hlinkClick r:id="rId5"/>
              </a:rPr>
              <a:t>marc</a:t>
            </a:r>
            <a:r>
              <a:rPr lang="sk-SK" u="sng" dirty="0">
                <a:hlinkClick r:id="rId5"/>
              </a:rPr>
              <a:t>/</a:t>
            </a:r>
            <a:r>
              <a:rPr lang="sk-SK" u="sng" dirty="0" err="1">
                <a:hlinkClick r:id="rId5"/>
              </a:rPr>
              <a:t>languages</a:t>
            </a:r>
            <a:r>
              <a:rPr lang="sk-SK" dirty="0"/>
              <a:t>)</a:t>
            </a:r>
          </a:p>
          <a:p>
            <a:r>
              <a:rPr lang="sk-SK" i="1" dirty="0"/>
              <a:t>MARC </a:t>
            </a:r>
            <a:r>
              <a:rPr lang="sk-SK" i="1" dirty="0" err="1"/>
              <a:t>Kódovník</a:t>
            </a:r>
            <a:r>
              <a:rPr lang="sk-SK" i="1" dirty="0"/>
              <a:t> organizácií </a:t>
            </a:r>
            <a:r>
              <a:rPr lang="sk-SK" dirty="0"/>
              <a:t>(predchádzajúci názov: </a:t>
            </a:r>
            <a:r>
              <a:rPr lang="sk-SK" i="1" dirty="0"/>
              <a:t>Znaky amerických knižníc</a:t>
            </a:r>
            <a:r>
              <a:rPr lang="sk-SK" dirty="0"/>
              <a:t> </a:t>
            </a:r>
            <a:r>
              <a:rPr lang="sk-SK" i="1" dirty="0"/>
              <a:t>(</a:t>
            </a:r>
            <a:r>
              <a:rPr lang="sk-SK" i="1" dirty="0" err="1"/>
              <a:t>Americal</a:t>
            </a:r>
            <a:r>
              <a:rPr lang="sk-SK" i="1" dirty="0"/>
              <a:t> </a:t>
            </a:r>
            <a:r>
              <a:rPr lang="sk-SK" i="1" dirty="0" err="1"/>
              <a:t>Library</a:t>
            </a:r>
            <a:r>
              <a:rPr lang="sk-SK" i="1" dirty="0"/>
              <a:t> </a:t>
            </a:r>
            <a:r>
              <a:rPr lang="sk-SK" i="1" dirty="0" err="1"/>
              <a:t>Symbols</a:t>
            </a:r>
            <a:r>
              <a:rPr lang="sk-SK" i="1" dirty="0"/>
              <a:t>)</a:t>
            </a:r>
            <a:r>
              <a:rPr lang="sk-SK" dirty="0"/>
              <a:t>)</a:t>
            </a:r>
          </a:p>
          <a:p>
            <a:r>
              <a:rPr lang="sk-SK" i="1" dirty="0"/>
              <a:t>MARC </a:t>
            </a:r>
            <a:r>
              <a:rPr lang="sk-SK" i="1" dirty="0" err="1"/>
              <a:t>Kodovníky</a:t>
            </a:r>
            <a:r>
              <a:rPr lang="sk-SK" i="1" dirty="0"/>
              <a:t> rolí, zdrojov, konvencií popisu</a:t>
            </a:r>
            <a:r>
              <a:rPr lang="sk-SK" dirty="0"/>
              <a:t> (</a:t>
            </a:r>
            <a:r>
              <a:rPr lang="sk-SK" u="sng" dirty="0" err="1">
                <a:hlinkClick r:id="rId6"/>
              </a:rPr>
              <a:t>www.loc.gov</a:t>
            </a:r>
            <a:r>
              <a:rPr lang="sk-SK" u="sng" dirty="0">
                <a:hlinkClick r:id="rId6"/>
              </a:rPr>
              <a:t>/</a:t>
            </a:r>
            <a:r>
              <a:rPr lang="sk-SK" u="sng" dirty="0" err="1">
                <a:hlinkClick r:id="rId6"/>
              </a:rPr>
              <a:t>marc</a:t>
            </a:r>
            <a:r>
              <a:rPr lang="sk-SK" u="sng" dirty="0">
                <a:hlinkClick r:id="rId6"/>
              </a:rPr>
              <a:t>/</a:t>
            </a:r>
            <a:r>
              <a:rPr lang="sk-SK" u="sng" dirty="0" err="1">
                <a:hlinkClick r:id="rId6"/>
              </a:rPr>
              <a:t>relators</a:t>
            </a:r>
            <a:r>
              <a:rPr lang="sk-SK" dirty="0"/>
              <a:t>)</a:t>
            </a: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3483833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Štandardy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/>
              <a:t>Štandardom je súbor pravidiel spojených s vytváraním, rozvojom a využívaním informačných systémov verejnej správy</a:t>
            </a:r>
          </a:p>
          <a:p>
            <a:r>
              <a:rPr lang="sk-SK" dirty="0"/>
              <a:t>Obsahuje charakteristiky, metódy, postupy a podmienky, najmä pokiaľ ide o bezpečnosť a integrovateľnosť s inými informačnými systémami.</a:t>
            </a:r>
          </a:p>
          <a:p>
            <a:r>
              <a:rPr lang="pl-PL" dirty="0"/>
              <a:t>Štandardy musia byť otvorené a technologicky</a:t>
            </a:r>
          </a:p>
          <a:p>
            <a:r>
              <a:rPr lang="sk-SK" dirty="0"/>
              <a:t>neutrálne.</a:t>
            </a:r>
          </a:p>
        </p:txBody>
      </p:sp>
    </p:spTree>
    <p:extLst>
      <p:ext uri="{BB962C8B-B14F-4D97-AF65-F5344CB8AC3E}">
        <p14:creationId xmlns:p14="http://schemas.microsoft.com/office/powerpoint/2010/main" val="1252019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Na čo sú štandardy?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l-PL" dirty="0"/>
              <a:t>Štandardy sa vzťahujú najmä na</a:t>
            </a:r>
          </a:p>
          <a:p>
            <a:r>
              <a:rPr lang="sk-SK" dirty="0"/>
              <a:t>a) technické prostriedky a sieťovú infraštruktúru,</a:t>
            </a:r>
          </a:p>
          <a:p>
            <a:r>
              <a:rPr lang="it-IT" dirty="0"/>
              <a:t>b) programové prostriedky, ktorými sú operačné prostredie,</a:t>
            </a:r>
          </a:p>
          <a:p>
            <a:r>
              <a:rPr lang="sk-SK" dirty="0"/>
              <a:t>databázové prostredie, kancelárske programy a aplikačné programové vybavenie,</a:t>
            </a:r>
          </a:p>
          <a:p>
            <a:r>
              <a:rPr lang="sk-SK" dirty="0"/>
              <a:t>c) údaje, registre, číselníky,</a:t>
            </a:r>
          </a:p>
          <a:p>
            <a:r>
              <a:rPr lang="sk-SK" dirty="0"/>
              <a:t>d) formáty výmeny údajov.</a:t>
            </a:r>
          </a:p>
        </p:txBody>
      </p:sp>
    </p:spTree>
    <p:extLst>
      <p:ext uri="{BB962C8B-B14F-4D97-AF65-F5344CB8AC3E}">
        <p14:creationId xmlns:p14="http://schemas.microsoft.com/office/powerpoint/2010/main" val="1666817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Štandardy a integrácia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(3) Integrovateľnosť s inými informačnými systémami tvorí súhrn právnych, technických, organizačných a iných opatrení vytvárajúcich jednotné prostredie</a:t>
            </a:r>
          </a:p>
          <a:p>
            <a:r>
              <a:rPr lang="sk-SK" dirty="0"/>
              <a:t>umožňuje výmenu a spoločné používanie údajov medzi jednotlivými informačnými systémami.</a:t>
            </a:r>
          </a:p>
        </p:txBody>
      </p:sp>
    </p:spTree>
    <p:extLst>
      <p:ext uri="{BB962C8B-B14F-4D97-AF65-F5344CB8AC3E}">
        <p14:creationId xmlns:p14="http://schemas.microsoft.com/office/powerpoint/2010/main" val="27474773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Štandardy a aplikačné programy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l-PL" dirty="0"/>
              <a:t>(4) Štandardy na aplikačné programové vybavenie</a:t>
            </a:r>
          </a:p>
          <a:p>
            <a:pPr marL="0" indent="0">
              <a:buNone/>
            </a:pPr>
            <a:r>
              <a:rPr lang="sk-SK" dirty="0"/>
              <a:t>obsahujú podmienky na</a:t>
            </a:r>
          </a:p>
          <a:p>
            <a:r>
              <a:rPr lang="sk-SK" dirty="0"/>
              <a:t>a) prevádzkovateľnosť v operačnom a databázovom</a:t>
            </a:r>
          </a:p>
          <a:p>
            <a:r>
              <a:rPr lang="sk-SK" dirty="0"/>
              <a:t>prostredí,</a:t>
            </a:r>
          </a:p>
          <a:p>
            <a:r>
              <a:rPr lang="sk-SK" dirty="0"/>
              <a:t>b) využívanie údajov, registrov a číselníkov,</a:t>
            </a:r>
          </a:p>
          <a:p>
            <a:r>
              <a:rPr lang="sk-SK" dirty="0"/>
              <a:t>c) využívanie údajového rozhrania na centrálne registre</a:t>
            </a:r>
          </a:p>
          <a:p>
            <a:pPr marL="0" indent="0">
              <a:buNone/>
            </a:pPr>
            <a:r>
              <a:rPr lang="sk-SK" dirty="0"/>
              <a:t>a číselníky,</a:t>
            </a:r>
          </a:p>
          <a:p>
            <a:r>
              <a:rPr lang="sk-SK" dirty="0"/>
              <a:t>d) </a:t>
            </a:r>
            <a:r>
              <a:rPr lang="sk-SK" dirty="0" err="1"/>
              <a:t>začleniteľnosť</a:t>
            </a:r>
            <a:r>
              <a:rPr lang="sk-SK" dirty="0"/>
              <a:t> do prevádzkovaného informačného</a:t>
            </a:r>
          </a:p>
          <a:p>
            <a:pPr marL="0" indent="0">
              <a:buNone/>
            </a:pPr>
            <a:r>
              <a:rPr lang="sk-SK" dirty="0"/>
              <a:t>systému.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1020692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k-SK" sz="3600" i="1" dirty="0"/>
              <a:t>Na koho sa vzťahujú povinnosti vyplývajúce z Výnosu o štandardoch?</a:t>
            </a:r>
            <a:br>
              <a:rPr lang="sk-SK" sz="3600" dirty="0"/>
            </a:br>
            <a:endParaRPr lang="sk-SK" sz="36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>
                <a:hlinkClick r:id="rId2" tooltip="Výnos o štandardoch pre informačné systémy verejnej správy - PDF súbor"/>
              </a:rPr>
              <a:t>Výnos</a:t>
            </a:r>
            <a:r>
              <a:rPr lang="sk-SK" dirty="0"/>
              <a:t> sa vzťahuje na povinné osoby špecifikované v § 3 </a:t>
            </a:r>
            <a:r>
              <a:rPr lang="sk-SK" dirty="0">
                <a:hlinkClick r:id="rId3" tooltip="zákon č. 275/2006 Z.z. - PDF súbor"/>
              </a:rPr>
              <a:t>Zákona č. 275/2006 Z. z.</a:t>
            </a:r>
            <a:r>
              <a:rPr lang="sk-SK" dirty="0"/>
              <a:t>.</a:t>
            </a:r>
          </a:p>
          <a:p>
            <a:r>
              <a:rPr lang="sk-SK" dirty="0"/>
              <a:t>ministerstvá a ostatné ústredné orgány štátnej správy, </a:t>
            </a:r>
          </a:p>
          <a:p>
            <a:r>
              <a:rPr lang="sk-SK" dirty="0"/>
              <a:t>orgány miestnej štátnej správy, obce a samosprávne kraje, </a:t>
            </a:r>
          </a:p>
          <a:p>
            <a:r>
              <a:rPr lang="sk-SK" dirty="0"/>
              <a:t>Kancelária Národnej rady Slovenskej republiky, Kancelária prezidenta Slovenskej republiky a ďalšie.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4979141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sk-SK" i="1" dirty="0"/>
            </a:br>
            <a:r>
              <a:rPr lang="sk-SK" sz="3600" i="1" dirty="0"/>
              <a:t>V ktorých formátoch smú povinné osoby dokumenty a dáta zverejňovať a odosielať?</a:t>
            </a:r>
            <a:br>
              <a:rPr lang="sk-SK" sz="3600" dirty="0"/>
            </a:br>
            <a:endParaRPr lang="sk-SK" sz="36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k-SK" dirty="0"/>
              <a:t>Tu platia dve základné pravidlá:</a:t>
            </a:r>
          </a:p>
          <a:p>
            <a:r>
              <a:rPr lang="sk-SK" dirty="0"/>
              <a:t>Pokiaľ je typ súborov upravený Výnosom, povinné osoby zverejňujú a odosielajú súbory minimálne v jednom z formátov, ktoré Výnos špecifikuje. Pri splnení tejto podmienky je prípustné zároveň zverejňovať a odosielať daný obsah aj v súboroch s iným formátom.</a:t>
            </a:r>
          </a:p>
          <a:p>
            <a:r>
              <a:rPr lang="sk-SK" dirty="0"/>
              <a:t>Ak typ dát Výnosom upravený nie je, možno na zverejňovanie a odosielanie použiť </a:t>
            </a:r>
            <a:r>
              <a:rPr lang="sk-SK" dirty="0" err="1"/>
              <a:t>ľubovolný</a:t>
            </a:r>
            <a:r>
              <a:rPr lang="sk-SK" dirty="0"/>
              <a:t> formát. </a:t>
            </a:r>
          </a:p>
          <a:p>
            <a:r>
              <a:rPr lang="sk-SK" dirty="0"/>
              <a:t>Pri komunikácii by sa však vždy mali uprednostňovať formáty, ktoré sú otvorené a technologicky neutrálne, aby s nimi bolo bez problémov možné pracovať na rôznych typoch počítačov a v rôznych typoch programov.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9461630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sz="3600" i="1" dirty="0"/>
              <a:t>V ktorých formátoch môžu občania odosielať dokumenty a dáta?</a:t>
            </a:r>
            <a:br>
              <a:rPr lang="sk-SK" sz="3600" dirty="0"/>
            </a:br>
            <a:endParaRPr lang="sk-SK" sz="36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Občania môžu pri odosielaní povinným osobám použiť </a:t>
            </a:r>
            <a:r>
              <a:rPr lang="sk-SK" dirty="0" err="1"/>
              <a:t>ľubovolný</a:t>
            </a:r>
            <a:r>
              <a:rPr lang="sk-SK" dirty="0"/>
              <a:t> formát. </a:t>
            </a:r>
          </a:p>
          <a:p>
            <a:r>
              <a:rPr lang="sk-SK" dirty="0"/>
              <a:t>Povinné osoby sú povinné čítať každý z nich.</a:t>
            </a:r>
          </a:p>
          <a:p>
            <a:r>
              <a:rPr lang="sk-SK" i="1" dirty="0"/>
              <a:t>Musí byť povinná osoba schopná aj upravovať prijatý súbor?</a:t>
            </a:r>
            <a:endParaRPr lang="sk-SK" dirty="0"/>
          </a:p>
          <a:p>
            <a:r>
              <a:rPr lang="sk-SK" dirty="0"/>
              <a:t>Nie, Výnos takúto povinnosť nestanovuje. Stanovuje len povinnosť čítania.</a:t>
            </a:r>
          </a:p>
          <a:p>
            <a:pPr marL="0" indent="0">
              <a:buNone/>
            </a:pP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6970446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i="1" dirty="0"/>
              <a:t>Štandardy pre textové súbory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i="1" dirty="0"/>
              <a:t>a) prijímanie a čítanie všetkých doručených formátov textových súborov, ktorými sú</a:t>
            </a:r>
            <a:endParaRPr lang="sk-SK" dirty="0"/>
          </a:p>
          <a:p>
            <a:r>
              <a:rPr lang="sk-SK" i="1" dirty="0" err="1"/>
              <a:t>Rich</a:t>
            </a:r>
            <a:r>
              <a:rPr lang="sk-SK" i="1" dirty="0"/>
              <a:t> Text </a:t>
            </a:r>
            <a:r>
              <a:rPr lang="sk-SK" i="1" dirty="0" err="1"/>
              <a:t>Format</a:t>
            </a:r>
            <a:r>
              <a:rPr lang="sk-SK" i="1" dirty="0"/>
              <a:t> (.</a:t>
            </a:r>
            <a:r>
              <a:rPr lang="sk-SK" i="1" dirty="0" err="1"/>
              <a:t>rtf</a:t>
            </a:r>
            <a:r>
              <a:rPr lang="sk-SK" i="1" dirty="0"/>
              <a:t>),</a:t>
            </a:r>
            <a:endParaRPr lang="sk-SK" dirty="0"/>
          </a:p>
          <a:p>
            <a:r>
              <a:rPr lang="sk-SK" i="1" dirty="0"/>
              <a:t>Hypertext </a:t>
            </a:r>
            <a:r>
              <a:rPr lang="sk-SK" i="1" dirty="0" err="1"/>
              <a:t>Markup</a:t>
            </a:r>
            <a:r>
              <a:rPr lang="sk-SK" i="1" dirty="0"/>
              <a:t> </a:t>
            </a:r>
            <a:r>
              <a:rPr lang="sk-SK" i="1" dirty="0" err="1"/>
              <a:t>Language</a:t>
            </a:r>
            <a:r>
              <a:rPr lang="sk-SK" i="1" dirty="0"/>
              <a:t> (.html, .</a:t>
            </a:r>
            <a:r>
              <a:rPr lang="sk-SK" i="1" dirty="0" err="1"/>
              <a:t>htm</a:t>
            </a:r>
            <a:r>
              <a:rPr lang="sk-SK" i="1" dirty="0"/>
              <a:t>) podľa </a:t>
            </a:r>
            <a:r>
              <a:rPr lang="sk-SK" i="1" dirty="0" err="1"/>
              <a:t>World</a:t>
            </a:r>
            <a:r>
              <a:rPr lang="sk-SK" i="1" dirty="0"/>
              <a:t> </a:t>
            </a:r>
            <a:r>
              <a:rPr lang="sk-SK" i="1" dirty="0" err="1"/>
              <a:t>Wide</a:t>
            </a:r>
            <a:r>
              <a:rPr lang="sk-SK" i="1" dirty="0"/>
              <a:t> Web </a:t>
            </a:r>
            <a:r>
              <a:rPr lang="sk-SK" i="1" dirty="0" err="1"/>
              <a:t>Consortium</a:t>
            </a:r>
            <a:r>
              <a:rPr lang="sk-SK" i="1" dirty="0"/>
              <a:t> (W3C),</a:t>
            </a:r>
            <a:endParaRPr lang="sk-SK" dirty="0"/>
          </a:p>
          <a:p>
            <a:r>
              <a:rPr lang="sk-SK" i="1" dirty="0" err="1"/>
              <a:t>Portable</a:t>
            </a:r>
            <a:r>
              <a:rPr lang="sk-SK" i="1" dirty="0"/>
              <a:t> </a:t>
            </a:r>
            <a:r>
              <a:rPr lang="sk-SK" i="1" dirty="0" err="1"/>
              <a:t>Document</a:t>
            </a:r>
            <a:r>
              <a:rPr lang="sk-SK" i="1" dirty="0"/>
              <a:t> </a:t>
            </a:r>
            <a:r>
              <a:rPr lang="sk-SK" i="1" dirty="0" err="1"/>
              <a:t>Format</a:t>
            </a:r>
            <a:r>
              <a:rPr lang="sk-SK" i="1" dirty="0"/>
              <a:t> (.</a:t>
            </a:r>
            <a:r>
              <a:rPr lang="sk-SK" i="1" dirty="0" err="1"/>
              <a:t>pdf</a:t>
            </a:r>
            <a:r>
              <a:rPr lang="sk-SK" i="1" dirty="0"/>
              <a:t>) minimálne vo verzii 1.3 a maximálne vo verzii 1.5,</a:t>
            </a:r>
            <a:endParaRPr lang="sk-SK" dirty="0"/>
          </a:p>
          <a:p>
            <a:r>
              <a:rPr lang="sk-SK" i="1" dirty="0" err="1"/>
              <a:t>Open</a:t>
            </a:r>
            <a:r>
              <a:rPr lang="sk-SK" i="1" dirty="0"/>
              <a:t> </a:t>
            </a:r>
            <a:r>
              <a:rPr lang="sk-SK" i="1" dirty="0" err="1"/>
              <a:t>Document</a:t>
            </a:r>
            <a:r>
              <a:rPr lang="sk-SK" i="1" dirty="0"/>
              <a:t> </a:t>
            </a:r>
            <a:r>
              <a:rPr lang="sk-SK" i="1" dirty="0" err="1"/>
              <a:t>Format</a:t>
            </a:r>
            <a:r>
              <a:rPr lang="sk-SK" i="1" dirty="0"/>
              <a:t> (.</a:t>
            </a:r>
            <a:r>
              <a:rPr lang="sk-SK" i="1" dirty="0" err="1"/>
              <a:t>odt</a:t>
            </a:r>
            <a:r>
              <a:rPr lang="sk-SK" i="1" dirty="0"/>
              <a:t>) vo verzii 1.0,</a:t>
            </a:r>
            <a:endParaRPr lang="sk-SK" dirty="0"/>
          </a:p>
          <a:p>
            <a:r>
              <a:rPr lang="sk-SK" i="1" dirty="0"/>
              <a:t>Text </a:t>
            </a:r>
            <a:r>
              <a:rPr lang="sk-SK" i="1" dirty="0" err="1"/>
              <a:t>Format</a:t>
            </a:r>
            <a:r>
              <a:rPr lang="sk-SK" i="1" dirty="0"/>
              <a:t> (.</a:t>
            </a:r>
            <a:r>
              <a:rPr lang="sk-SK" i="1" dirty="0" err="1"/>
              <a:t>txt</a:t>
            </a:r>
            <a:r>
              <a:rPr lang="sk-SK" i="1" dirty="0"/>
              <a:t>) v kódovaní UTF-8,</a:t>
            </a: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621065212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1085</Words>
  <Application>Microsoft Macintosh PowerPoint</Application>
  <PresentationFormat>Prezentácia na obrazovke (4:3)</PresentationFormat>
  <Paragraphs>96</Paragraphs>
  <Slides>16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2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16</vt:i4>
      </vt:variant>
    </vt:vector>
  </HeadingPairs>
  <TitlesOfParts>
    <vt:vector size="19" baseType="lpstr">
      <vt:lpstr>Arial</vt:lpstr>
      <vt:lpstr>Calibri</vt:lpstr>
      <vt:lpstr>Motív Office</vt:lpstr>
      <vt:lpstr>ŠTANDARDY  o informačných systémoch verejnej správy sprac. Prof. PhDr. Dušan Katuščák, PhD.</vt:lpstr>
      <vt:lpstr>Štandardy</vt:lpstr>
      <vt:lpstr>Na čo sú štandardy?</vt:lpstr>
      <vt:lpstr>Štandardy a integrácia</vt:lpstr>
      <vt:lpstr>Štandardy a aplikačné programy</vt:lpstr>
      <vt:lpstr>Na koho sa vzťahujú povinnosti vyplývajúce z Výnosu o štandardoch? </vt:lpstr>
      <vt:lpstr> V ktorých formátoch smú povinné osoby dokumenty a dáta zverejňovať a odosielať? </vt:lpstr>
      <vt:lpstr>V ktorých formátoch môžu občania odosielať dokumenty a dáta? </vt:lpstr>
      <vt:lpstr>Štandardy pre textové súbory</vt:lpstr>
      <vt:lpstr>Programy pre Hypertext Markup Language </vt:lpstr>
      <vt:lpstr> Programy pre Portable Document Format </vt:lpstr>
      <vt:lpstr>Programy pre OpenDocument Format </vt:lpstr>
      <vt:lpstr>Prípony súborov vo formáte ODF </vt:lpstr>
      <vt:lpstr>Národné a medzinárodné štandardy odborové</vt:lpstr>
      <vt:lpstr>Odborové štandardy</vt:lpstr>
      <vt:lpstr>Štandardy MARC ISO 2709</vt:lpstr>
    </vt:vector>
  </TitlesOfParts>
  <Company>HP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275 ZÁKON z 20. apríla 2006 o informačných systémoch verejnej správy a o zmene a doplnení niektorých zákonov</dc:title>
  <dc:creator>Katuščák</dc:creator>
  <cp:lastModifiedBy>Používateľ balíka Microsoft Office</cp:lastModifiedBy>
  <cp:revision>16</cp:revision>
  <dcterms:created xsi:type="dcterms:W3CDTF">2017-03-29T06:10:08Z</dcterms:created>
  <dcterms:modified xsi:type="dcterms:W3CDTF">2019-06-03T08:07:45Z</dcterms:modified>
</cp:coreProperties>
</file>