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Layouts/slideLayout1.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7F3F4"/>
          </a:solidFill>
        </a:fill>
      </a:tcStyle>
    </a:wholeTbl>
    <a:band2H>
      <a:tcTxStyle b="def" i="def"/>
      <a:tcStyle>
        <a:tcBdr/>
        <a:fill>
          <a:solidFill>
            <a:srgbClr val="F3F9FA"/>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7" name="Shape 17"/>
          <p:cNvSpPr/>
          <p:nvPr>
            <p:ph type="sldImg"/>
          </p:nvPr>
        </p:nvSpPr>
        <p:spPr>
          <a:xfrm>
            <a:off x="1143000" y="685800"/>
            <a:ext cx="4572000" cy="3429000"/>
          </a:xfrm>
          <a:prstGeom prst="rect">
            <a:avLst/>
          </a:prstGeom>
        </p:spPr>
        <p:txBody>
          <a:bodyPr/>
          <a:lstStyle/>
          <a:p>
            <a:pPr/>
          </a:p>
        </p:txBody>
      </p:sp>
      <p:sp>
        <p:nvSpPr>
          <p:cNvPr id="18" name="Shape 18"/>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a:latin typeface="+mn-lt"/>
        <a:ea typeface="+mn-ea"/>
        <a:cs typeface="+mn-cs"/>
        <a:sym typeface="Helvetica Neue"/>
      </a:defRPr>
    </a:lvl1pPr>
    <a:lvl2pPr indent="228600" latinLnBrk="0">
      <a:defRPr>
        <a:latin typeface="+mn-lt"/>
        <a:ea typeface="+mn-ea"/>
        <a:cs typeface="+mn-cs"/>
        <a:sym typeface="Helvetica Neue"/>
      </a:defRPr>
    </a:lvl2pPr>
    <a:lvl3pPr indent="457200" latinLnBrk="0">
      <a:defRPr>
        <a:latin typeface="+mn-lt"/>
        <a:ea typeface="+mn-ea"/>
        <a:cs typeface="+mn-cs"/>
        <a:sym typeface="Helvetica Neue"/>
      </a:defRPr>
    </a:lvl3pPr>
    <a:lvl4pPr indent="685800" latinLnBrk="0">
      <a:defRPr>
        <a:latin typeface="+mn-lt"/>
        <a:ea typeface="+mn-ea"/>
        <a:cs typeface="+mn-cs"/>
        <a:sym typeface="Helvetica Neue"/>
      </a:defRPr>
    </a:lvl4pPr>
    <a:lvl5pPr indent="914400" latinLnBrk="0">
      <a:defRPr>
        <a:latin typeface="+mn-lt"/>
        <a:ea typeface="+mn-ea"/>
        <a:cs typeface="+mn-cs"/>
        <a:sym typeface="Helvetica Neue"/>
      </a:defRPr>
    </a:lvl5pPr>
    <a:lvl6pPr indent="1143000" latinLnBrk="0">
      <a:defRPr>
        <a:latin typeface="+mn-lt"/>
        <a:ea typeface="+mn-ea"/>
        <a:cs typeface="+mn-cs"/>
        <a:sym typeface="Helvetica Neue"/>
      </a:defRPr>
    </a:lvl6pPr>
    <a:lvl7pPr indent="1371600" latinLnBrk="0">
      <a:defRPr>
        <a:latin typeface="+mn-lt"/>
        <a:ea typeface="+mn-ea"/>
        <a:cs typeface="+mn-cs"/>
        <a:sym typeface="Helvetica Neue"/>
      </a:defRPr>
    </a:lvl7pPr>
    <a:lvl8pPr indent="1600200" latinLnBrk="0">
      <a:defRPr>
        <a:latin typeface="+mn-lt"/>
        <a:ea typeface="+mn-ea"/>
        <a:cs typeface="+mn-cs"/>
        <a:sym typeface="Helvetica Neue"/>
      </a:defRPr>
    </a:lvl8pPr>
    <a:lvl9pPr indent="1828800" latinLnBrk="0">
      <a:defRPr>
        <a:latin typeface="+mn-lt"/>
        <a:ea typeface="+mn-ea"/>
        <a:cs typeface="+mn-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p:spTree>
      <p:nvGrpSpPr>
        <p:cNvPr id="1" name=""/>
        <p:cNvGrpSpPr/>
        <p:nvPr/>
      </p:nvGrpSpPr>
      <p:grpSpPr>
        <a:xfrm>
          <a:off x="0" y="0"/>
          <a:ext cx="0" cy="0"/>
          <a:chOff x="0" y="0"/>
          <a:chExt cx="0" cy="0"/>
        </a:xfrm>
      </p:grpSpPr>
      <p:sp>
        <p:nvSpPr>
          <p:cNvPr id="11" name="Číslo snímky"/>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ext názvu"/>
          <p:cNvSpPr txBox="1"/>
          <p:nvPr>
            <p:ph type="title"/>
          </p:nvPr>
        </p:nvSpPr>
        <p:spPr>
          <a:xfrm>
            <a:off x="1370012" y="769937"/>
            <a:ext cx="7315201" cy="166846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lstStyle/>
          <a:p>
            <a:pPr/>
            <a:r>
              <a:t>Text názvu</a:t>
            </a:r>
          </a:p>
        </p:txBody>
      </p:sp>
      <p:sp>
        <p:nvSpPr>
          <p:cNvPr id="3" name="Text úrovne 1…"/>
          <p:cNvSpPr txBox="1"/>
          <p:nvPr>
            <p:ph type="body" idx="1"/>
          </p:nvPr>
        </p:nvSpPr>
        <p:spPr>
          <a:xfrm>
            <a:off x="5103812" y="2438400"/>
            <a:ext cx="3581401" cy="441960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lstStyle/>
          <a:p>
            <a:pPr/>
            <a:r>
              <a:t>Text úrovne 1</a:t>
            </a:r>
          </a:p>
          <a:p>
            <a:pPr lvl="1"/>
            <a:r>
              <a:t>Text úrovne 2</a:t>
            </a:r>
          </a:p>
          <a:p>
            <a:pPr lvl="2"/>
            <a:r>
              <a:t>Text úrovne 3</a:t>
            </a:r>
          </a:p>
          <a:p>
            <a:pPr lvl="3"/>
            <a:r>
              <a:t>Text úrovne 4</a:t>
            </a:r>
          </a:p>
          <a:p>
            <a:pPr lvl="4"/>
            <a:r>
              <a:t>Text úrovne 5</a:t>
            </a:r>
          </a:p>
        </p:txBody>
      </p:sp>
      <p:sp>
        <p:nvSpPr>
          <p:cNvPr id="4" name="Číslo snímky"/>
          <p:cNvSpPr txBox="1"/>
          <p:nvPr>
            <p:ph type="sldNum" sz="quarter" idx="2"/>
          </p:nvPr>
        </p:nvSpPr>
        <p:spPr>
          <a:xfrm>
            <a:off x="8384895" y="6245225"/>
            <a:ext cx="301907" cy="288822"/>
          </a:xfrm>
          <a:prstGeom prst="rect">
            <a:avLst/>
          </a:prstGeom>
          <a:ln w="12700">
            <a:miter lim="400000"/>
          </a:ln>
        </p:spPr>
        <p:txBody>
          <a:bodyPr wrap="none" lIns="45718" tIns="45718" rIns="45718" bIns="45718">
            <a:spAutoFit/>
          </a:bodyPr>
          <a:lstStyle>
            <a:lvl1pPr algn="r">
              <a:defRPr sz="1400">
                <a:latin typeface="Arial"/>
                <a:ea typeface="Arial"/>
                <a:cs typeface="Arial"/>
                <a:sym typeface="Aria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Lst>
  <p:transition xmlns:p14="http://schemas.microsoft.com/office/powerpoint/2010/main" spd="med" advClick="1"/>
  <p:txStyles>
    <p:titleStyle>
      <a:lvl1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Arial"/>
          <a:ea typeface="Arial"/>
          <a:cs typeface="Arial"/>
          <a:sym typeface="Arial"/>
        </a:defRPr>
      </a:lvl1pPr>
      <a:lvl2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Arial"/>
          <a:ea typeface="Arial"/>
          <a:cs typeface="Arial"/>
          <a:sym typeface="Arial"/>
        </a:defRPr>
      </a:lvl2pPr>
      <a:lvl3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Arial"/>
          <a:ea typeface="Arial"/>
          <a:cs typeface="Arial"/>
          <a:sym typeface="Arial"/>
        </a:defRPr>
      </a:lvl3pPr>
      <a:lvl4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Arial"/>
          <a:ea typeface="Arial"/>
          <a:cs typeface="Arial"/>
          <a:sym typeface="Arial"/>
        </a:defRPr>
      </a:lvl4pPr>
      <a:lvl5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Arial"/>
          <a:ea typeface="Arial"/>
          <a:cs typeface="Arial"/>
          <a:sym typeface="Arial"/>
        </a:defRPr>
      </a:lvl5pPr>
      <a:lvl6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Arial"/>
          <a:ea typeface="Arial"/>
          <a:cs typeface="Arial"/>
          <a:sym typeface="Arial"/>
        </a:defRPr>
      </a:lvl6pPr>
      <a:lvl7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Arial"/>
          <a:ea typeface="Arial"/>
          <a:cs typeface="Arial"/>
          <a:sym typeface="Arial"/>
        </a:defRPr>
      </a:lvl7pPr>
      <a:lvl8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Arial"/>
          <a:ea typeface="Arial"/>
          <a:cs typeface="Arial"/>
          <a:sym typeface="Arial"/>
        </a:defRPr>
      </a:lvl8pPr>
      <a:lvl9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Arial"/>
          <a:ea typeface="Arial"/>
          <a:cs typeface="Arial"/>
          <a:sym typeface="Arial"/>
        </a:defRPr>
      </a:lvl9pPr>
    </p:titleStyle>
    <p:bodyStyle>
      <a:lvl1pPr marL="342900" marR="0" indent="-342900" algn="l" defTabSz="914400" rtl="0" latinLnBrk="0">
        <a:lnSpc>
          <a:spcPct val="100000"/>
        </a:lnSpc>
        <a:spcBef>
          <a:spcPts val="700"/>
        </a:spcBef>
        <a:spcAft>
          <a:spcPts val="0"/>
        </a:spcAft>
        <a:buClrTx/>
        <a:buSzPct val="100000"/>
        <a:buFontTx/>
        <a:buChar char="»"/>
        <a:tabLst/>
        <a:defRPr b="0" baseline="0" cap="none" i="0" spc="0" strike="noStrike" sz="3200" u="none">
          <a:solidFill>
            <a:srgbClr val="000000"/>
          </a:solidFill>
          <a:uFillTx/>
          <a:latin typeface="Arial"/>
          <a:ea typeface="Arial"/>
          <a:cs typeface="Arial"/>
          <a:sym typeface="Arial"/>
        </a:defRPr>
      </a:lvl1pPr>
      <a:lvl2pPr marL="783771" marR="0" indent="-326571" algn="l" defTabSz="914400" rtl="0" latinLnBrk="0">
        <a:lnSpc>
          <a:spcPct val="100000"/>
        </a:lnSpc>
        <a:spcBef>
          <a:spcPts val="700"/>
        </a:spcBef>
        <a:spcAft>
          <a:spcPts val="0"/>
        </a:spcAft>
        <a:buClrTx/>
        <a:buSzPct val="100000"/>
        <a:buFontTx/>
        <a:buChar char="–"/>
        <a:tabLst/>
        <a:defRPr b="0" baseline="0" cap="none" i="0" spc="0" strike="noStrike" sz="3200" u="none">
          <a:solidFill>
            <a:srgbClr val="000000"/>
          </a:solidFill>
          <a:uFillTx/>
          <a:latin typeface="Arial"/>
          <a:ea typeface="Arial"/>
          <a:cs typeface="Arial"/>
          <a:sym typeface="Arial"/>
        </a:defRPr>
      </a:lvl2pPr>
      <a:lvl3pPr marL="1219200" marR="0" indent="-304800" algn="l" defTabSz="914400" rtl="0" latinLnBrk="0">
        <a:lnSpc>
          <a:spcPct val="100000"/>
        </a:lnSpc>
        <a:spcBef>
          <a:spcPts val="700"/>
        </a:spcBef>
        <a:spcAft>
          <a:spcPts val="0"/>
        </a:spcAft>
        <a:buClrTx/>
        <a:buSzPct val="100000"/>
        <a:buFontTx/>
        <a:buChar char="•"/>
        <a:tabLst/>
        <a:defRPr b="0" baseline="0" cap="none" i="0" spc="0" strike="noStrike" sz="3200" u="none">
          <a:solidFill>
            <a:srgbClr val="000000"/>
          </a:solidFill>
          <a:uFillTx/>
          <a:latin typeface="Arial"/>
          <a:ea typeface="Arial"/>
          <a:cs typeface="Arial"/>
          <a:sym typeface="Arial"/>
        </a:defRPr>
      </a:lvl3pPr>
      <a:lvl4pPr marL="1737360" marR="0" indent="-365760" algn="l" defTabSz="914400" rtl="0" latinLnBrk="0">
        <a:lnSpc>
          <a:spcPct val="100000"/>
        </a:lnSpc>
        <a:spcBef>
          <a:spcPts val="700"/>
        </a:spcBef>
        <a:spcAft>
          <a:spcPts val="0"/>
        </a:spcAft>
        <a:buClrTx/>
        <a:buSzPct val="100000"/>
        <a:buFontTx/>
        <a:buChar char="–"/>
        <a:tabLst/>
        <a:defRPr b="0" baseline="0" cap="none" i="0" spc="0" strike="noStrike" sz="3200" u="none">
          <a:solidFill>
            <a:srgbClr val="000000"/>
          </a:solidFill>
          <a:uFillTx/>
          <a:latin typeface="Arial"/>
          <a:ea typeface="Arial"/>
          <a:cs typeface="Arial"/>
          <a:sym typeface="Arial"/>
        </a:defRPr>
      </a:lvl4pPr>
      <a:lvl5pPr marL="2235200" marR="0" indent="-406400" algn="l" defTabSz="914400" rtl="0" latinLnBrk="0">
        <a:lnSpc>
          <a:spcPct val="100000"/>
        </a:lnSpc>
        <a:spcBef>
          <a:spcPts val="700"/>
        </a:spcBef>
        <a:spcAft>
          <a:spcPts val="0"/>
        </a:spcAft>
        <a:buClrTx/>
        <a:buSzPct val="100000"/>
        <a:buFontTx/>
        <a:buChar char="»"/>
        <a:tabLst/>
        <a:defRPr b="0" baseline="0" cap="none" i="0" spc="0" strike="noStrike" sz="3200" u="none">
          <a:solidFill>
            <a:srgbClr val="000000"/>
          </a:solidFill>
          <a:uFillTx/>
          <a:latin typeface="Arial"/>
          <a:ea typeface="Arial"/>
          <a:cs typeface="Arial"/>
          <a:sym typeface="Arial"/>
        </a:defRPr>
      </a:lvl5pPr>
      <a:lvl6pPr marL="0" marR="0" indent="2286000" algn="l" defTabSz="914400" rtl="0" latinLnBrk="0">
        <a:lnSpc>
          <a:spcPct val="100000"/>
        </a:lnSpc>
        <a:spcBef>
          <a:spcPts val="700"/>
        </a:spcBef>
        <a:spcAft>
          <a:spcPts val="0"/>
        </a:spcAft>
        <a:buClrTx/>
        <a:buSzTx/>
        <a:buFontTx/>
        <a:buNone/>
        <a:tabLst/>
        <a:defRPr b="0" baseline="0" cap="none" i="0" spc="0" strike="noStrike" sz="3200" u="none">
          <a:solidFill>
            <a:srgbClr val="000000"/>
          </a:solidFill>
          <a:uFillTx/>
          <a:latin typeface="Arial"/>
          <a:ea typeface="Arial"/>
          <a:cs typeface="Arial"/>
          <a:sym typeface="Arial"/>
        </a:defRPr>
      </a:lvl6pPr>
      <a:lvl7pPr marL="0" marR="0" indent="2743200" algn="l" defTabSz="914400" rtl="0" latinLnBrk="0">
        <a:lnSpc>
          <a:spcPct val="100000"/>
        </a:lnSpc>
        <a:spcBef>
          <a:spcPts val="700"/>
        </a:spcBef>
        <a:spcAft>
          <a:spcPts val="0"/>
        </a:spcAft>
        <a:buClrTx/>
        <a:buSzTx/>
        <a:buFontTx/>
        <a:buNone/>
        <a:tabLst/>
        <a:defRPr b="0" baseline="0" cap="none" i="0" spc="0" strike="noStrike" sz="3200" u="none">
          <a:solidFill>
            <a:srgbClr val="000000"/>
          </a:solidFill>
          <a:uFillTx/>
          <a:latin typeface="Arial"/>
          <a:ea typeface="Arial"/>
          <a:cs typeface="Arial"/>
          <a:sym typeface="Arial"/>
        </a:defRPr>
      </a:lvl7pPr>
      <a:lvl8pPr marL="0" marR="0" indent="3200400" algn="l" defTabSz="914400" rtl="0" latinLnBrk="0">
        <a:lnSpc>
          <a:spcPct val="100000"/>
        </a:lnSpc>
        <a:spcBef>
          <a:spcPts val="700"/>
        </a:spcBef>
        <a:spcAft>
          <a:spcPts val="0"/>
        </a:spcAft>
        <a:buClrTx/>
        <a:buSzTx/>
        <a:buFontTx/>
        <a:buNone/>
        <a:tabLst/>
        <a:defRPr b="0" baseline="0" cap="none" i="0" spc="0" strike="noStrike" sz="3200" u="none">
          <a:solidFill>
            <a:srgbClr val="000000"/>
          </a:solidFill>
          <a:uFillTx/>
          <a:latin typeface="Arial"/>
          <a:ea typeface="Arial"/>
          <a:cs typeface="Arial"/>
          <a:sym typeface="Arial"/>
        </a:defRPr>
      </a:lvl8pPr>
      <a:lvl9pPr marL="0" marR="0" indent="3657600" algn="l" defTabSz="914400" rtl="0" latinLnBrk="0">
        <a:lnSpc>
          <a:spcPct val="100000"/>
        </a:lnSpc>
        <a:spcBef>
          <a:spcPts val="700"/>
        </a:spcBef>
        <a:spcAft>
          <a:spcPts val="0"/>
        </a:spcAft>
        <a:buClrTx/>
        <a:buSzTx/>
        <a:buFontTx/>
        <a:buNone/>
        <a:tabLst/>
        <a:defRPr b="0" baseline="0" cap="none" i="0" spc="0" strike="noStrike" sz="3200" u="none">
          <a:solidFill>
            <a:srgbClr val="000000"/>
          </a:solidFill>
          <a:uFillTx/>
          <a:latin typeface="Arial"/>
          <a:ea typeface="Arial"/>
          <a:cs typeface="Arial"/>
          <a:sym typeface="Arial"/>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Arial"/>
        </a:defRPr>
      </a:lvl1pPr>
      <a:lvl2pPr marL="0" marR="0" indent="0" algn="r" defTabSz="914400" rtl="0"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Arial"/>
        </a:defRPr>
      </a:lvl2pPr>
      <a:lvl3pPr marL="0" marR="0" indent="0" algn="r" defTabSz="914400" rtl="0"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Arial"/>
        </a:defRPr>
      </a:lvl3pPr>
      <a:lvl4pPr marL="0" marR="0" indent="0" algn="r" defTabSz="914400" rtl="0"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Arial"/>
        </a:defRPr>
      </a:lvl4pPr>
      <a:lvl5pPr marL="0" marR="0" indent="0" algn="r" defTabSz="914400" rtl="0"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Arial"/>
        </a:defRPr>
      </a:lvl5pPr>
      <a:lvl6pPr marL="0" marR="0" indent="0" algn="r" defTabSz="914400" rtl="0"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Arial"/>
        </a:defRPr>
      </a:lvl6pPr>
      <a:lvl7pPr marL="0" marR="0" indent="0" algn="r" defTabSz="914400" rtl="0"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Arial"/>
        </a:defRPr>
      </a:lvl7pPr>
      <a:lvl8pPr marL="0" marR="0" indent="0" algn="r" defTabSz="914400" rtl="0"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Arial"/>
        </a:defRPr>
      </a:lvl8pPr>
      <a:lvl9pPr marL="0" marR="0" indent="0" algn="r" defTabSz="914400" rtl="0"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 name="Digitalizácia kultúrneho dedičstva"/>
          <p:cNvSpPr txBox="1"/>
          <p:nvPr>
            <p:ph type="title" idx="4294967295"/>
          </p:nvPr>
        </p:nvSpPr>
        <p:spPr>
          <a:xfrm>
            <a:off x="685800" y="2130425"/>
            <a:ext cx="7772400" cy="1470025"/>
          </a:xfrm>
          <a:prstGeom prst="rect">
            <a:avLst/>
          </a:prstGeom>
        </p:spPr>
        <p:txBody>
          <a:bodyPr>
            <a:normAutofit fontScale="100000" lnSpcReduction="0"/>
          </a:bodyPr>
          <a:lstStyle/>
          <a:p>
            <a:pPr/>
            <a:r>
              <a:t>Digitalizácia</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6" name="Dvojitým kliknutím upraviť"/>
          <p:cNvSpPr txBox="1"/>
          <p:nvPr>
            <p:ph type="title" idx="4294967295"/>
          </p:nvPr>
        </p:nvSpPr>
        <p:spPr>
          <a:xfrm>
            <a:off x="457200" y="274637"/>
            <a:ext cx="8229600" cy="1143001"/>
          </a:xfrm>
          <a:prstGeom prst="rect">
            <a:avLst/>
          </a:prstGeom>
        </p:spPr>
        <p:txBody>
          <a:bodyPr>
            <a:normAutofit fontScale="100000" lnSpcReduction="0"/>
          </a:bodyPr>
          <a:lstStyle/>
          <a:p>
            <a:pPr/>
            <a:r>
              <a:t>Born digital</a:t>
            </a:r>
          </a:p>
        </p:txBody>
      </p:sp>
      <p:sp>
        <p:nvSpPr>
          <p:cNvPr id="47" name="&quot;Digitálne narodené, digitálne vytvorené&quot; (&quot;born digital&quot;) -  Digitálne materiály, ktoré nemajú mať analógový ekvivalent, buď ako pôvodný zdroj, alebo ako výsledok konverzie do analógovej formy. Tento termín sa používa na rozlíšenie takýchto materiálov o"/>
          <p:cNvSpPr txBox="1"/>
          <p:nvPr>
            <p:ph type="body" idx="4294967295"/>
          </p:nvPr>
        </p:nvSpPr>
        <p:spPr>
          <a:xfrm>
            <a:off x="457200" y="1600200"/>
            <a:ext cx="8229600" cy="4525963"/>
          </a:xfrm>
          <a:prstGeom prst="rect">
            <a:avLst/>
          </a:prstGeom>
        </p:spPr>
        <p:txBody>
          <a:bodyPr>
            <a:normAutofit fontScale="100000" lnSpcReduction="0"/>
          </a:bodyPr>
          <a:lstStyle/>
          <a:p>
            <a:pPr>
              <a:lnSpc>
                <a:spcPct val="90000"/>
              </a:lnSpc>
              <a:spcBef>
                <a:spcPts val="600"/>
              </a:spcBef>
              <a:buChar char="•"/>
              <a:defRPr b="1" sz="2800"/>
            </a:pPr>
            <a:r>
              <a:t>"Digitálne narodené, digitálne vytvorené" </a:t>
            </a:r>
            <a:r>
              <a:rPr b="0" i="1"/>
              <a:t>("born digital") - </a:t>
            </a:r>
            <a:r>
              <a:t> </a:t>
            </a:r>
            <a:r>
              <a:rPr b="0"/>
              <a:t>Digitálne materiály, ktoré nemajú mať analógový ekvivalent, buď ako pôvodný zdroj, alebo ako výsledok konverzie do analógovej formy. Tento termín sa používa na rozlíšenie takýchto materiálov od 1) digitálnych materiálov, ktoré boli vytvorené ako výsledok konverzie analógových originálov (zdigitalizované); a od 2) digitálnych materiály, ktoré mohli vzniknúť z digitálneho zdroja, ale napr. sa vytlačili sa na papier. </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9" name="Dvojitým kliknutím upraviť"/>
          <p:cNvSpPr txBox="1"/>
          <p:nvPr>
            <p:ph type="title" idx="4294967295"/>
          </p:nvPr>
        </p:nvSpPr>
        <p:spPr>
          <a:xfrm>
            <a:off x="457200" y="274637"/>
            <a:ext cx="8229600" cy="1143001"/>
          </a:xfrm>
          <a:prstGeom prst="rect">
            <a:avLst/>
          </a:prstGeom>
        </p:spPr>
        <p:txBody>
          <a:bodyPr>
            <a:normAutofit fontScale="100000" lnSpcReduction="0"/>
          </a:bodyPr>
          <a:lstStyle/>
          <a:p>
            <a:pPr/>
            <a:r>
              <a:t>Archivácia</a:t>
            </a:r>
          </a:p>
        </p:txBody>
      </p:sp>
      <p:sp>
        <p:nvSpPr>
          <p:cNvPr id="50" name="Digitálna archivácia (digital archiving) - Tento termín sa v rôznych oblastiach používa rôzne. Knihovnícka a archivárska komunita ho často používajú zameniteľne s termínom digitálne uchovávanie. Počítačoví odborníci majú sklon používať termín digitálna a"/>
          <p:cNvSpPr txBox="1"/>
          <p:nvPr>
            <p:ph type="body" idx="4294967295"/>
          </p:nvPr>
        </p:nvSpPr>
        <p:spPr>
          <a:xfrm>
            <a:off x="457200" y="1600200"/>
            <a:ext cx="8229600" cy="4525963"/>
          </a:xfrm>
          <a:prstGeom prst="rect">
            <a:avLst/>
          </a:prstGeom>
        </p:spPr>
        <p:txBody>
          <a:bodyPr>
            <a:normAutofit fontScale="100000" lnSpcReduction="0"/>
          </a:bodyPr>
          <a:lstStyle/>
          <a:p>
            <a:pPr>
              <a:lnSpc>
                <a:spcPct val="90000"/>
              </a:lnSpc>
              <a:buChar char="•"/>
              <a:defRPr b="1"/>
            </a:pPr>
            <a:r>
              <a:t>Digitálna archivácia </a:t>
            </a:r>
            <a:r>
              <a:rPr b="0" i="1"/>
              <a:t>(digital archiving)</a:t>
            </a:r>
            <a:r>
              <a:t> - </a:t>
            </a:r>
            <a:r>
              <a:rPr b="0"/>
              <a:t>Tento termín sa v rôznych oblastiach používa rôzne. Knihovnícka a archivárska komunita ho často používajú zameniteľne s termínom digitálne uchovávanie. Počítačoví odborníci majú sklon používať termín digitálna archivácia na označenie procesu zálohovania a priebežnej údržby na rozdiel od stratégií dlhodobého digitálneho uchovávania. </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2" name="Dvojitým kliknutím upraviť"/>
          <p:cNvSpPr txBox="1"/>
          <p:nvPr>
            <p:ph type="title" idx="4294967295"/>
          </p:nvPr>
        </p:nvSpPr>
        <p:spPr>
          <a:xfrm>
            <a:off x="457200" y="274637"/>
            <a:ext cx="8229600" cy="1143001"/>
          </a:xfrm>
          <a:prstGeom prst="rect">
            <a:avLst/>
          </a:prstGeom>
        </p:spPr>
        <p:txBody>
          <a:bodyPr>
            <a:normAutofit fontScale="100000" lnSpcReduction="0"/>
          </a:bodyPr>
          <a:lstStyle/>
          <a:p>
            <a:pPr/>
            <a:r>
              <a:t>Digitálne zdroje (objekty)</a:t>
            </a:r>
          </a:p>
        </p:txBody>
      </p:sp>
      <p:sp>
        <p:nvSpPr>
          <p:cNvPr id="53" name="Digitálne materiály, digitálne zdroje (digital materials) - široký termín zahŕňajúci digitálne náhrady vytvorené ako výsledok konverzie analógových materiálov na digitálnu formu (digitalizácia), ďalej &quot;digitálne vytvorené&quot; materiály, pre ktoré neexistuje"/>
          <p:cNvSpPr txBox="1"/>
          <p:nvPr>
            <p:ph type="body" idx="4294967295"/>
          </p:nvPr>
        </p:nvSpPr>
        <p:spPr>
          <a:xfrm>
            <a:off x="457200" y="1600200"/>
            <a:ext cx="8229600" cy="4525963"/>
          </a:xfrm>
          <a:prstGeom prst="rect">
            <a:avLst/>
          </a:prstGeom>
        </p:spPr>
        <p:txBody>
          <a:bodyPr>
            <a:normAutofit fontScale="100000" lnSpcReduction="0"/>
          </a:bodyPr>
          <a:lstStyle/>
          <a:p>
            <a:pPr>
              <a:buChar char="•"/>
              <a:defRPr b="1"/>
            </a:pPr>
            <a:r>
              <a:t>Digitálne materiály, digitálne zdroje </a:t>
            </a:r>
            <a:r>
              <a:rPr b="0" i="1"/>
              <a:t>(digital materials)</a:t>
            </a:r>
            <a:r>
              <a:t> - </a:t>
            </a:r>
            <a:r>
              <a:rPr b="0"/>
              <a:t>široký termín zahŕňajúci digitálne náhrady vytvorené ako výsledok konverzie analógových materiálov na digitálnu formu (digitalizácia), ďalej "digitálne vytvorené" materiály, pre ktoré neexistuje a nikdy nebude existovať analógový ekvivalent, a digitálne záznamy. </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5" name="Dvojitým kliknutím upraviť"/>
          <p:cNvSpPr txBox="1"/>
          <p:nvPr>
            <p:ph type="title" idx="4294967295"/>
          </p:nvPr>
        </p:nvSpPr>
        <p:spPr>
          <a:xfrm>
            <a:off x="457200" y="274637"/>
            <a:ext cx="8229600" cy="1143001"/>
          </a:xfrm>
          <a:prstGeom prst="rect">
            <a:avLst/>
          </a:prstGeom>
        </p:spPr>
        <p:txBody>
          <a:bodyPr>
            <a:normAutofit fontScale="100000" lnSpcReduction="0"/>
          </a:bodyPr>
          <a:lstStyle/>
          <a:p>
            <a:pPr/>
            <a:r>
              <a:t>Uchovávavnie</a:t>
            </a:r>
          </a:p>
        </p:txBody>
      </p:sp>
      <p:sp>
        <p:nvSpPr>
          <p:cNvPr id="56" name="Digitálne uchovávanie (digital preservation) - termín označujúci sériu riadených činností potrebných na zabezpečenie trvalého prístupu k digitálnym materiálom na taký dlhý čas, na aký to je potrebné. Digitálne uchovávanie má veľmi širokú definíciu a vzťa"/>
          <p:cNvSpPr txBox="1"/>
          <p:nvPr>
            <p:ph type="body" idx="4294967295"/>
          </p:nvPr>
        </p:nvSpPr>
        <p:spPr>
          <a:xfrm>
            <a:off x="457200" y="1386393"/>
            <a:ext cx="8229600" cy="4739771"/>
          </a:xfrm>
          <a:prstGeom prst="rect">
            <a:avLst/>
          </a:prstGeom>
        </p:spPr>
        <p:txBody>
          <a:bodyPr>
            <a:normAutofit fontScale="100000" lnSpcReduction="0"/>
          </a:bodyPr>
          <a:lstStyle/>
          <a:p>
            <a:pPr marL="305180" indent="-305180" defTabSz="813816">
              <a:lnSpc>
                <a:spcPct val="90000"/>
              </a:lnSpc>
              <a:spcBef>
                <a:spcPts val="400"/>
              </a:spcBef>
              <a:buChar char="•"/>
              <a:defRPr b="1" sz="2136"/>
            </a:pPr>
            <a:r>
              <a:t>Digitálne uchovávanie </a:t>
            </a:r>
            <a:r>
              <a:rPr b="0" i="1"/>
              <a:t>(digital preservation)</a:t>
            </a:r>
            <a:r>
              <a:t> - </a:t>
            </a:r>
            <a:r>
              <a:rPr b="0"/>
              <a:t>termín označujúci sériu riadených činností potrebných na zabezpečenie trvalého prístupu k digitálnym materiálom na taký dlhý čas, na aký to je potrebné. </a:t>
            </a:r>
            <a:endParaRPr b="0"/>
          </a:p>
          <a:p>
            <a:pPr marL="305180" indent="-305180" defTabSz="813816">
              <a:lnSpc>
                <a:spcPct val="90000"/>
              </a:lnSpc>
              <a:spcBef>
                <a:spcPts val="400"/>
              </a:spcBef>
              <a:buChar char="•"/>
              <a:defRPr b="1" sz="2136"/>
            </a:pPr>
            <a:r>
              <a:rPr b="0"/>
              <a:t>Digitálne uchovávanie má veľmi širokú definíciu a vzťahuje sa na všetky úkony požadované na udržanie prístupu k digitálnym materiálom až za hranice výdrže nosičov bez ohľadu na technologické zmeny. </a:t>
            </a:r>
            <a:endParaRPr b="0"/>
          </a:p>
          <a:p>
            <a:pPr marL="305180" indent="-305180" defTabSz="813816">
              <a:lnSpc>
                <a:spcPct val="90000"/>
              </a:lnSpc>
              <a:spcBef>
                <a:spcPts val="400"/>
              </a:spcBef>
              <a:buChar char="•"/>
              <a:defRPr b="1" sz="2136"/>
            </a:pPr>
            <a:r>
              <a:rPr b="0"/>
              <a:t>Môže ísť o záznamy vytvárané počas každodennej činnosti organizácie; o "digitálne narodené" materiály vytvorené na konkrétny účel (napríklad zdroje pre vzdelávanie); alebo výstupy projektov digitalizácie. </a:t>
            </a:r>
            <a:endParaRPr b="0"/>
          </a:p>
          <a:p>
            <a:pPr marL="305180" indent="-305180" defTabSz="813816">
              <a:lnSpc>
                <a:spcPct val="90000"/>
              </a:lnSpc>
              <a:spcBef>
                <a:spcPts val="400"/>
              </a:spcBef>
              <a:buChar char="•"/>
              <a:defRPr b="1" sz="2136"/>
            </a:pPr>
            <a:r>
              <a:rPr b="0"/>
              <a:t>Existuje možnosť využitia digitálnych technológií na uchovávanie originálnych artefaktov prostredníctvom digitalizácie. </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8" name="Uchovávanie"/>
          <p:cNvSpPr txBox="1"/>
          <p:nvPr>
            <p:ph type="title" idx="4294967295"/>
          </p:nvPr>
        </p:nvSpPr>
        <p:spPr>
          <a:xfrm>
            <a:off x="457200" y="274637"/>
            <a:ext cx="8229600" cy="1143001"/>
          </a:xfrm>
          <a:prstGeom prst="rect">
            <a:avLst/>
          </a:prstGeom>
        </p:spPr>
        <p:txBody>
          <a:bodyPr>
            <a:normAutofit fontScale="100000" lnSpcReduction="0"/>
          </a:bodyPr>
          <a:lstStyle/>
          <a:p>
            <a:pPr/>
            <a:r>
              <a:t>Uchovávanie</a:t>
            </a:r>
          </a:p>
        </p:txBody>
      </p:sp>
      <p:sp>
        <p:nvSpPr>
          <p:cNvPr id="59" name="Dlhodobé uchovávanie - Trvalý prístup k digitálnym materiálom, alebo aspoň k informáciám v nich obsiahnutým, na neurčitú dobu.…"/>
          <p:cNvSpPr txBox="1"/>
          <p:nvPr>
            <p:ph type="body" idx="4294967295"/>
          </p:nvPr>
        </p:nvSpPr>
        <p:spPr>
          <a:xfrm>
            <a:off x="457200" y="1600200"/>
            <a:ext cx="8229600" cy="4525963"/>
          </a:xfrm>
          <a:prstGeom prst="rect">
            <a:avLst/>
          </a:prstGeom>
        </p:spPr>
        <p:txBody>
          <a:bodyPr>
            <a:normAutofit fontScale="100000" lnSpcReduction="0"/>
          </a:bodyPr>
          <a:lstStyle/>
          <a:p>
            <a:pPr>
              <a:lnSpc>
                <a:spcPct val="90000"/>
              </a:lnSpc>
              <a:spcBef>
                <a:spcPts val="500"/>
              </a:spcBef>
              <a:buChar char="•"/>
              <a:defRPr i="1" sz="2400"/>
            </a:pPr>
            <a:r>
              <a:t>Dlhodobé uchovávanie</a:t>
            </a:r>
            <a:r>
              <a:rPr i="0"/>
              <a:t> - Trvalý prístup k digitálnym materiálom, alebo aspoň k informáciám v nich obsiahnutým, na neurčitú dobu.</a:t>
            </a:r>
          </a:p>
          <a:p>
            <a:pPr>
              <a:lnSpc>
                <a:spcPct val="90000"/>
              </a:lnSpc>
              <a:spcBef>
                <a:spcPts val="500"/>
              </a:spcBef>
              <a:buChar char="•"/>
              <a:defRPr i="1" sz="2400"/>
            </a:pPr>
            <a:r>
              <a:t>Strednodobé uchovávanie</a:t>
            </a:r>
            <a:r>
              <a:rPr i="0"/>
              <a:t> - Trvalý prístup k digitálnym materiálom presahujúci technologickú zmenu na určité obdobie (nie na neurčitú dobu).</a:t>
            </a:r>
          </a:p>
          <a:p>
            <a:pPr>
              <a:lnSpc>
                <a:spcPct val="90000"/>
              </a:lnSpc>
              <a:spcBef>
                <a:spcPts val="500"/>
              </a:spcBef>
              <a:buChar char="•"/>
              <a:defRPr i="1" sz="2400"/>
            </a:pPr>
            <a:r>
              <a:t>Krátkodobé uchovávanie </a:t>
            </a:r>
            <a:r>
              <a:rPr i="0"/>
              <a:t>- Prístup k digitálnym materiálom buď na určité obdobie, kým sa predpokladá ich využívanie, pričom toto obdobie nepresahuje predpovedateľnú budúcnosť a/alebo uchovanie na obdobie, kým sa materiály nestanú neprístupné vzhľadom na zmenu technológií.</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1" name="Dvojitým kliknutím upraviť"/>
          <p:cNvSpPr txBox="1"/>
          <p:nvPr>
            <p:ph type="title" idx="4294967295"/>
          </p:nvPr>
        </p:nvSpPr>
        <p:spPr>
          <a:xfrm>
            <a:off x="457200" y="274637"/>
            <a:ext cx="8229600" cy="1143001"/>
          </a:xfrm>
          <a:prstGeom prst="rect">
            <a:avLst/>
          </a:prstGeom>
        </p:spPr>
        <p:txBody>
          <a:bodyPr>
            <a:normAutofit fontScale="100000" lnSpcReduction="0"/>
          </a:bodyPr>
          <a:lstStyle/>
          <a:p>
            <a:pPr/>
            <a:r>
              <a:t>Zverejňovanie</a:t>
            </a:r>
          </a:p>
        </p:txBody>
      </p:sp>
      <p:sp>
        <p:nvSpPr>
          <p:cNvPr id="62" name="Digitálne publikácie (digital publications) - &quot;digitálne vytvorené&quot; objekty, ktoré boli vydané na verejný prístup a sú sprístupňované alebo distribuované zadarmo alebo za poplatok. Môžu k nim patriť sieťové publikácie dostupné po komunikačnej sieti, aleb"/>
          <p:cNvSpPr txBox="1"/>
          <p:nvPr>
            <p:ph type="body" idx="4294967295"/>
          </p:nvPr>
        </p:nvSpPr>
        <p:spPr>
          <a:xfrm>
            <a:off x="457200" y="1600200"/>
            <a:ext cx="8229600" cy="4525963"/>
          </a:xfrm>
          <a:prstGeom prst="rect">
            <a:avLst/>
          </a:prstGeom>
        </p:spPr>
        <p:txBody>
          <a:bodyPr>
            <a:normAutofit fontScale="100000" lnSpcReduction="0"/>
          </a:bodyPr>
          <a:lstStyle/>
          <a:p>
            <a:pPr marL="325754" indent="-325754" defTabSz="868680">
              <a:lnSpc>
                <a:spcPct val="90000"/>
              </a:lnSpc>
              <a:spcBef>
                <a:spcPts val="600"/>
              </a:spcBef>
              <a:buChar char="•"/>
              <a:defRPr b="1" sz="3040"/>
            </a:pPr>
            <a:r>
              <a:t>Digitálne publikovanie</a:t>
            </a:r>
            <a:r>
              <a:rPr b="0" i="1"/>
              <a:t>(digital publications)</a:t>
            </a:r>
            <a:r>
              <a:t> - </a:t>
            </a:r>
            <a:r>
              <a:rPr b="0"/>
              <a:t>"digitálne vytvorené" objekty, ktoré boli vydané na verejný prístup a sú sprístupňované alebo distribuované zadarmo alebo za poplatok. </a:t>
            </a:r>
            <a:endParaRPr b="0"/>
          </a:p>
          <a:p>
            <a:pPr marL="325754" indent="-325754" defTabSz="868680">
              <a:lnSpc>
                <a:spcPct val="90000"/>
              </a:lnSpc>
              <a:spcBef>
                <a:spcPts val="600"/>
              </a:spcBef>
              <a:buChar char="•"/>
              <a:defRPr b="1" sz="3040"/>
            </a:pPr>
            <a:r>
              <a:rPr b="0"/>
              <a:t>Môžu k nim patriť sieťové publikácie dostupné po komunikačnej sieti, alebo publikácie s fyzickým formátom, ktoré sa rozširujú na nosičoch ako diskety, CD, DVD a pod. Môžu byť buď statické alebo dynamické. </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4" name="Dvojitým kliknutím upraviť"/>
          <p:cNvSpPr txBox="1"/>
          <p:nvPr>
            <p:ph type="title" idx="4294967295"/>
          </p:nvPr>
        </p:nvSpPr>
        <p:spPr>
          <a:xfrm>
            <a:off x="457200" y="274637"/>
            <a:ext cx="8229600" cy="1143001"/>
          </a:xfrm>
          <a:prstGeom prst="rect">
            <a:avLst/>
          </a:prstGeom>
        </p:spPr>
        <p:txBody>
          <a:bodyPr>
            <a:normAutofit fontScale="100000" lnSpcReduction="0"/>
          </a:bodyPr>
          <a:lstStyle/>
          <a:p>
            <a:pPr/>
            <a:r>
              <a:t>Sprievodná dokumentácia</a:t>
            </a:r>
          </a:p>
        </p:txBody>
      </p:sp>
      <p:sp>
        <p:nvSpPr>
          <p:cNvPr id="65" name="Dokumentácia (documentation) - Informácie poskytnuté tvorcom a držiteľom materiálu, ktoré postačujú na stanovenie proveniencie, histórie a kontextu a ktoré umožňujú využitie inými osobami. Dokumentácia by mala minimálne uvádzať informácie o obsahu, prove"/>
          <p:cNvSpPr txBox="1"/>
          <p:nvPr>
            <p:ph type="body" idx="4294967295"/>
          </p:nvPr>
        </p:nvSpPr>
        <p:spPr>
          <a:xfrm>
            <a:off x="457200" y="1362446"/>
            <a:ext cx="8229600" cy="4763718"/>
          </a:xfrm>
          <a:prstGeom prst="rect">
            <a:avLst/>
          </a:prstGeom>
        </p:spPr>
        <p:txBody>
          <a:bodyPr>
            <a:normAutofit fontScale="100000" lnSpcReduction="0"/>
          </a:bodyPr>
          <a:lstStyle/>
          <a:p>
            <a:pPr marL="325754" indent="-325754" defTabSz="868680">
              <a:lnSpc>
                <a:spcPct val="90000"/>
              </a:lnSpc>
              <a:spcBef>
                <a:spcPts val="400"/>
              </a:spcBef>
              <a:buChar char="•"/>
              <a:defRPr b="1" sz="2280"/>
            </a:pPr>
            <a:r>
              <a:t>Dokumentácia </a:t>
            </a:r>
            <a:r>
              <a:rPr b="0" i="1"/>
              <a:t>(documentation)</a:t>
            </a:r>
            <a:r>
              <a:t> - </a:t>
            </a:r>
            <a:r>
              <a:rPr b="0"/>
              <a:t>Informácie poskytnuté tvorcom a držiteľom materiálu, ktoré postačujú na stanovenie proveniencie, histórie a kontextu a ktoré umožňujú využitie inými osobami. </a:t>
            </a:r>
            <a:endParaRPr b="0"/>
          </a:p>
          <a:p>
            <a:pPr marL="325754" indent="-325754" defTabSz="868680">
              <a:lnSpc>
                <a:spcPct val="90000"/>
              </a:lnSpc>
              <a:spcBef>
                <a:spcPts val="400"/>
              </a:spcBef>
              <a:buChar char="•"/>
              <a:defRPr b="1" sz="2280"/>
            </a:pPr>
            <a:r>
              <a:rPr b="0"/>
              <a:t>Dokumentácia by mala minimálne uvádzať informácie o obsahu, proveniencii a štruktúre zbierky údajov a podmienky vzťahujúce sa na jej využívanie. </a:t>
            </a:r>
            <a:endParaRPr b="0"/>
          </a:p>
          <a:p>
            <a:pPr marL="325754" indent="-325754" defTabSz="868680">
              <a:lnSpc>
                <a:spcPct val="90000"/>
              </a:lnSpc>
              <a:spcBef>
                <a:spcPts val="400"/>
              </a:spcBef>
              <a:buChar char="•"/>
              <a:defRPr b="1" sz="2280"/>
            </a:pPr>
            <a:r>
              <a:rPr b="0"/>
              <a:t>Dokumentácia by mala byť dostatočne podrobná, aby tvorca údajov mohol využiť materiál aj v budúcnosti, keď sa proces vytvorenia príslušných údajov začne vytrácať z pamäte. </a:t>
            </a:r>
            <a:endParaRPr b="0"/>
          </a:p>
          <a:p>
            <a:pPr marL="325754" indent="-325754" defTabSz="868680">
              <a:lnSpc>
                <a:spcPct val="90000"/>
              </a:lnSpc>
              <a:spcBef>
                <a:spcPts val="400"/>
              </a:spcBef>
              <a:buChar char="•"/>
              <a:defRPr b="1" sz="2280"/>
            </a:pPr>
            <a:r>
              <a:rPr b="0"/>
              <a:t>Musí byť aj dostatočne vyčerpávajúca, aby umožnila iným plne preskúmať daný zdroj, a dostatočne podrobná, aby niekto, kto nebol zapojený do procesu tvorby údajov, mohol pochopiť zbierku údajov a proces, akým bola vytvorená. </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7" name="Dvojitým kliknutím upraviť"/>
          <p:cNvSpPr txBox="1"/>
          <p:nvPr>
            <p:ph type="title" idx="4294967295"/>
          </p:nvPr>
        </p:nvSpPr>
        <p:spPr>
          <a:xfrm>
            <a:off x="457200" y="274637"/>
            <a:ext cx="8229600" cy="1143001"/>
          </a:xfrm>
          <a:prstGeom prst="rect">
            <a:avLst/>
          </a:prstGeom>
        </p:spPr>
        <p:txBody>
          <a:bodyPr>
            <a:normAutofit fontScale="100000" lnSpcReduction="0"/>
          </a:bodyPr>
          <a:lstStyle/>
          <a:p>
            <a:pPr/>
            <a:r>
              <a:t>Záznamy</a:t>
            </a:r>
          </a:p>
        </p:txBody>
      </p:sp>
      <p:sp>
        <p:nvSpPr>
          <p:cNvPr id="68" name="Digitálne záznamy, elektronické záznamy (electronic, digital records) Záznamy vytvorené digitálne počas každodennej činnosti organizácie, ktorým organizácia pridelila formálny status. Môžu medzi ne patriť textové dokumenty, správy elektronickej pošty, da"/>
          <p:cNvSpPr txBox="1"/>
          <p:nvPr>
            <p:ph type="body" idx="4294967295"/>
          </p:nvPr>
        </p:nvSpPr>
        <p:spPr>
          <a:xfrm>
            <a:off x="457200" y="1600200"/>
            <a:ext cx="8229600" cy="4525963"/>
          </a:xfrm>
          <a:prstGeom prst="rect">
            <a:avLst/>
          </a:prstGeom>
        </p:spPr>
        <p:txBody>
          <a:bodyPr>
            <a:normAutofit fontScale="100000" lnSpcReduction="0"/>
          </a:bodyPr>
          <a:lstStyle/>
          <a:p>
            <a:pPr>
              <a:buChar char="•"/>
              <a:defRPr b="1"/>
            </a:pPr>
            <a:r>
              <a:t>Digitálne záznamy, elektronické záznamy </a:t>
            </a:r>
            <a:r>
              <a:rPr b="0" i="1"/>
              <a:t>(electronic, digital records)</a:t>
            </a:r>
            <a:r>
              <a:t> </a:t>
            </a:r>
            <a:r>
              <a:rPr b="0"/>
              <a:t>Záznamy vytvorené digitálne počas každodennej činnosti organizácie, ktorým organizácia pridelila formálny status. Môžu medzi ne patriť textové dokumenty, správy elektronickej pošty, databázy alebo internetové stránky. </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0" name="Manažment (riadenie) životného cyklu (life-cycle management) Praktiky správy záznamov (spisov, elektronických záznamov) sú zaužívané už dlhé roky. Hlavnými implikáciami v prípade riadenia životného cyklu digitálnych zdrojov je potreba aktívne spravovať z"/>
          <p:cNvSpPr txBox="1"/>
          <p:nvPr>
            <p:ph type="body" idx="4294967295"/>
          </p:nvPr>
        </p:nvSpPr>
        <p:spPr>
          <a:xfrm>
            <a:off x="457199" y="851845"/>
            <a:ext cx="8507415" cy="5817244"/>
          </a:xfrm>
          <a:prstGeom prst="rect">
            <a:avLst/>
          </a:prstGeom>
        </p:spPr>
        <p:txBody>
          <a:bodyPr>
            <a:normAutofit fontScale="100000" lnSpcReduction="0"/>
          </a:bodyPr>
          <a:lstStyle/>
          <a:p>
            <a:pPr>
              <a:lnSpc>
                <a:spcPct val="80000"/>
              </a:lnSpc>
              <a:spcBef>
                <a:spcPts val="400"/>
              </a:spcBef>
              <a:buChar char="•"/>
              <a:defRPr b="1" sz="2000"/>
            </a:pPr>
            <a:r>
              <a:t>Manažment (riadenie) životného cyklu </a:t>
            </a:r>
            <a:r>
              <a:rPr b="0" i="1"/>
              <a:t>(life-cycle management)</a:t>
            </a:r>
            <a:r>
              <a:t> </a:t>
            </a:r>
            <a:r>
              <a:rPr b="0"/>
              <a:t>Praktiky správy záznamov (spisov, elektronických záznamov) sú zaužívané už dlhé roky. </a:t>
            </a:r>
            <a:endParaRPr b="0"/>
          </a:p>
          <a:p>
            <a:pPr>
              <a:lnSpc>
                <a:spcPct val="80000"/>
              </a:lnSpc>
              <a:spcBef>
                <a:spcPts val="400"/>
              </a:spcBef>
              <a:buChar char="•"/>
              <a:defRPr b="1" sz="2000"/>
            </a:pPr>
            <a:r>
              <a:rPr b="0"/>
              <a:t>Hlavnými implikáciami v prípade riadenia životného cyklu digitálnych zdrojov je potreba aktívne spravovať zdroj v každom štádiu jeho životného cyklu,</a:t>
            </a:r>
            <a:endParaRPr b="0"/>
          </a:p>
          <a:p>
            <a:pPr>
              <a:lnSpc>
                <a:spcPct val="80000"/>
              </a:lnSpc>
              <a:spcBef>
                <a:spcPts val="400"/>
              </a:spcBef>
              <a:buChar char="•"/>
              <a:defRPr b="1" sz="2000"/>
            </a:pPr>
            <a:r>
              <a:rPr b="0"/>
              <a:t>Existuje zásadný rozdiel medzi uchovávaním tradičných nosičov, kde je správa pasívna, až kým nedôjde na rad konzervačná činnosť, typicky nastáva až po mnohých rokoch po vytvorení zdroja a málokedy zahŕňa tvorcu. </a:t>
            </a:r>
            <a:endParaRPr b="0"/>
          </a:p>
          <a:p>
            <a:pPr>
              <a:lnSpc>
                <a:spcPct val="80000"/>
              </a:lnSpc>
              <a:spcBef>
                <a:spcPts val="400"/>
              </a:spcBef>
              <a:buChar char="•"/>
              <a:defRPr b="1" sz="2000"/>
            </a:pPr>
            <a:r>
              <a:rPr b="0"/>
              <a:t>V prípade digitálnych zdrojov je vzájomné prepojenie štádií životného cyklu aktívne a často sa na jeho označenie používa termín "kontinuum", čím sa odlišuje od tradičného a lineárneho toku životného cyklu tradičných analógových materiálov. ..</a:t>
            </a:r>
            <a:endParaRPr b="0"/>
          </a:p>
          <a:p>
            <a:pPr>
              <a:lnSpc>
                <a:spcPct val="80000"/>
              </a:lnSpc>
              <a:spcBef>
                <a:spcPts val="400"/>
              </a:spcBef>
              <a:buChar char="•"/>
              <a:defRPr b="1" sz="2000"/>
            </a:pPr>
            <a:r>
              <a:rPr b="0"/>
              <a:t>Perspektívy a náklady spojené s dlhodobým uchovávaním digitálnych zdrojov sa odvíjajú od rozhodnutí prijatých vzhľadom na tieto zdroje v rôznych štádiách ich životného cyklu.</a:t>
            </a:r>
            <a:endParaRPr b="0"/>
          </a:p>
          <a:p>
            <a:pPr>
              <a:lnSpc>
                <a:spcPct val="80000"/>
              </a:lnSpc>
              <a:spcBef>
                <a:spcPts val="400"/>
              </a:spcBef>
              <a:buChar char="•"/>
              <a:defRPr b="1" sz="2000"/>
            </a:pPr>
            <a:r>
              <a:rPr b="0"/>
              <a:t>V každej fáze cyklu je potrebné digitálne objekty aktívne spravovať podľa zaužívaných ustanovených postupov, s cieľom zabezpečiť, aby si zachovali kvality integrity, autenticity a spoľahlivosti. </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2" name="Dvojitým kliknutím upraviť"/>
          <p:cNvSpPr txBox="1"/>
          <p:nvPr>
            <p:ph type="title" idx="4294967295"/>
          </p:nvPr>
        </p:nvSpPr>
        <p:spPr>
          <a:xfrm>
            <a:off x="457200" y="274637"/>
            <a:ext cx="8229600" cy="1143001"/>
          </a:xfrm>
          <a:prstGeom prst="rect">
            <a:avLst/>
          </a:prstGeom>
        </p:spPr>
        <p:txBody>
          <a:bodyPr>
            <a:normAutofit fontScale="100000" lnSpcReduction="0"/>
          </a:bodyPr>
          <a:lstStyle/>
          <a:p>
            <a:pPr/>
            <a:r>
              <a:t>Metaúdaje</a:t>
            </a:r>
          </a:p>
        </p:txBody>
      </p:sp>
      <p:sp>
        <p:nvSpPr>
          <p:cNvPr id="73" name="Metaúdaje (metadata) - Informácie, ktoré opisujú významné aspekty nejakého zdroja. Účelom metaúdajov je hlavne vytvoriť možnosť na objavovanie zdrojov, na ich správu a dlhodobé uchovanie. Metaúdaje pomáhajú aj pri poskytnutí kontextových, historických a "/>
          <p:cNvSpPr txBox="1"/>
          <p:nvPr>
            <p:ph type="body" idx="4294967295"/>
          </p:nvPr>
        </p:nvSpPr>
        <p:spPr>
          <a:xfrm>
            <a:off x="457200" y="1600200"/>
            <a:ext cx="8229600" cy="4525963"/>
          </a:xfrm>
          <a:prstGeom prst="rect">
            <a:avLst/>
          </a:prstGeom>
        </p:spPr>
        <p:txBody>
          <a:bodyPr>
            <a:normAutofit fontScale="100000" lnSpcReduction="0"/>
          </a:bodyPr>
          <a:lstStyle/>
          <a:p>
            <a:pPr>
              <a:buChar char="•"/>
              <a:defRPr b="1"/>
            </a:pPr>
            <a:r>
              <a:t>Metaúdaje </a:t>
            </a:r>
            <a:r>
              <a:rPr b="0" i="1"/>
              <a:t>(metadata)</a:t>
            </a:r>
            <a:r>
              <a:t> - </a:t>
            </a:r>
            <a:r>
              <a:rPr b="0"/>
              <a:t>Informácie, ktoré opisujú významné aspekty nejakého zdroja. Účelom metaúdajov je hlavne vytvoriť možnosť na objavovanie zdrojov, na ich správu a dlhodobé uchovanie. Metaúdaje pomáhajú aj pri poskytnutí kontextových, historických a technických informácií spolu s digitálnym objektom.</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 name="Účel kurzu"/>
          <p:cNvSpPr txBox="1"/>
          <p:nvPr>
            <p:ph type="title" idx="4294967295"/>
          </p:nvPr>
        </p:nvSpPr>
        <p:spPr>
          <a:xfrm>
            <a:off x="711200" y="274637"/>
            <a:ext cx="8229600" cy="1143001"/>
          </a:xfrm>
          <a:prstGeom prst="rect">
            <a:avLst/>
          </a:prstGeom>
        </p:spPr>
        <p:txBody>
          <a:bodyPr>
            <a:normAutofit fontScale="100000" lnSpcReduction="0"/>
          </a:bodyPr>
          <a:lstStyle/>
          <a:p>
            <a:pPr/>
            <a:r>
              <a:t>Účel kurzu</a:t>
            </a:r>
          </a:p>
        </p:txBody>
      </p:sp>
      <p:sp>
        <p:nvSpPr>
          <p:cNvPr id="23" name="oboznámenie sa s teóriu a praxou digitalizácie a s veľkými projektmi a spôsobom ich fungovania;…"/>
          <p:cNvSpPr txBox="1"/>
          <p:nvPr>
            <p:ph type="body" idx="4294967295"/>
          </p:nvPr>
        </p:nvSpPr>
        <p:spPr>
          <a:xfrm>
            <a:off x="457200" y="1600200"/>
            <a:ext cx="8229600" cy="4525963"/>
          </a:xfrm>
          <a:prstGeom prst="rect">
            <a:avLst/>
          </a:prstGeom>
        </p:spPr>
        <p:txBody>
          <a:bodyPr>
            <a:normAutofit fontScale="100000" lnSpcReduction="0"/>
          </a:bodyPr>
          <a:lstStyle/>
          <a:p>
            <a:pPr marL="336041" indent="-336041" defTabSz="896111">
              <a:lnSpc>
                <a:spcPct val="80000"/>
              </a:lnSpc>
              <a:spcBef>
                <a:spcPts val="400"/>
              </a:spcBef>
              <a:buChar char="•"/>
              <a:defRPr sz="1900"/>
            </a:pPr>
            <a:r>
              <a:t>oboznámenie sa s teóriu a praxou digitalizácie a s veľkými projektmi a spôsobom ich fungovania; </a:t>
            </a:r>
          </a:p>
          <a:p>
            <a:pPr marL="336041" indent="-336041" defTabSz="896111">
              <a:lnSpc>
                <a:spcPct val="80000"/>
              </a:lnSpc>
              <a:spcBef>
                <a:spcPts val="400"/>
              </a:spcBef>
              <a:buChar char="•"/>
              <a:defRPr sz="1900"/>
            </a:pPr>
            <a:r>
              <a:t>získanie nasledovných schopností: </a:t>
            </a:r>
          </a:p>
          <a:p>
            <a:pPr marL="336041" indent="-336041" defTabSz="896111">
              <a:lnSpc>
                <a:spcPct val="80000"/>
              </a:lnSpc>
              <a:spcBef>
                <a:spcPts val="400"/>
              </a:spcBef>
              <a:buChar char="•"/>
              <a:defRPr sz="1900"/>
            </a:pPr>
            <a:r>
              <a:t>vybrať materiály na digitalizáciu a zdôvodniť rozhodnutia; </a:t>
            </a:r>
          </a:p>
          <a:p>
            <a:pPr marL="336041" indent="-336041" defTabSz="896111">
              <a:lnSpc>
                <a:spcPct val="80000"/>
              </a:lnSpc>
              <a:spcBef>
                <a:spcPts val="400"/>
              </a:spcBef>
              <a:buChar char="•"/>
              <a:defRPr sz="1900"/>
            </a:pPr>
            <a:r>
              <a:t>definovať štandardy, ktoré sa majú použiť v závislosti od typu dokumentárneho, obrazového, zvukového, audiovizuálneho alebo iného materiálu, s ktorým sa bude pracovať a schopnosť definovať ciele konkrétnej digitalizačnej iniciatívy; </a:t>
            </a:r>
          </a:p>
          <a:p>
            <a:pPr marL="336041" indent="-336041" defTabSz="896111">
              <a:lnSpc>
                <a:spcPct val="80000"/>
              </a:lnSpc>
              <a:spcBef>
                <a:spcPts val="400"/>
              </a:spcBef>
              <a:buChar char="•"/>
              <a:defRPr sz="1900"/>
            </a:pPr>
            <a:r>
              <a:t>riadiť proces digitalizácie od začiatku do konca; zhodnotiť úlohu a typ použitých metaúdajov na zabezpečenie dlhodobej opätovnej využiteľnosti digitálnych materiálov; </a:t>
            </a:r>
          </a:p>
          <a:p>
            <a:pPr marL="336041" indent="-336041" defTabSz="896111">
              <a:lnSpc>
                <a:spcPct val="80000"/>
              </a:lnSpc>
              <a:spcBef>
                <a:spcPts val="400"/>
              </a:spcBef>
              <a:buChar char="•"/>
              <a:defRPr sz="1900"/>
            </a:pPr>
            <a:r>
              <a:t>vytvárať vhodné metaúdaje; </a:t>
            </a:r>
          </a:p>
          <a:p>
            <a:pPr marL="336041" indent="-336041" defTabSz="896111">
              <a:lnSpc>
                <a:spcPct val="80000"/>
              </a:lnSpc>
              <a:spcBef>
                <a:spcPts val="400"/>
              </a:spcBef>
              <a:buChar char="•"/>
              <a:defRPr sz="1900"/>
            </a:pPr>
            <a:r>
              <a:t>stanoviť náklady projektov digitalizácie; </a:t>
            </a:r>
          </a:p>
          <a:p>
            <a:pPr marL="336041" indent="-336041" defTabSz="896111">
              <a:lnSpc>
                <a:spcPct val="80000"/>
              </a:lnSpc>
              <a:spcBef>
                <a:spcPts val="400"/>
              </a:spcBef>
              <a:buChar char="•"/>
              <a:defRPr sz="1900"/>
            </a:pPr>
            <a:r>
              <a:t>naplánovať vhodné vybavenie na uloženie a sprístupnenie údajov, </a:t>
            </a:r>
          </a:p>
          <a:p>
            <a:pPr marL="336041" indent="-336041" defTabSz="896111">
              <a:lnSpc>
                <a:spcPct val="80000"/>
              </a:lnSpc>
              <a:spcBef>
                <a:spcPts val="400"/>
              </a:spcBef>
              <a:buChar char="•"/>
              <a:defRPr sz="1900"/>
            </a:pPr>
            <a:r>
              <a:t>pochopenie aplikácie digitalizačných techník v rôznych oblastiach kult. dedičstva - vrátane archívov, knižníc, špeciálnych zbierok a múzeí. </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5" name="Dvojitým kliknutím upraviť"/>
          <p:cNvSpPr txBox="1"/>
          <p:nvPr>
            <p:ph type="title" idx="4294967295"/>
          </p:nvPr>
        </p:nvSpPr>
        <p:spPr>
          <a:xfrm>
            <a:off x="457200" y="274637"/>
            <a:ext cx="8229600" cy="1143001"/>
          </a:xfrm>
          <a:prstGeom prst="rect">
            <a:avLst/>
          </a:prstGeom>
        </p:spPr>
        <p:txBody>
          <a:bodyPr>
            <a:normAutofit fontScale="100000" lnSpcReduction="0"/>
          </a:bodyPr>
          <a:lstStyle/>
          <a:p>
            <a:pPr/>
            <a:r>
              <a:t>Emulácia</a:t>
            </a:r>
          </a:p>
        </p:txBody>
      </p:sp>
      <p:sp>
        <p:nvSpPr>
          <p:cNvPr id="76" name="Emulácia (emulation) - Spôsob prekonávania technologického zastarávania hardvéru  a softvéru vývojom techník na imitáciu zastaralých systémov v budúcich generáciách počítačov."/>
          <p:cNvSpPr txBox="1"/>
          <p:nvPr>
            <p:ph type="body" idx="4294967295"/>
          </p:nvPr>
        </p:nvSpPr>
        <p:spPr>
          <a:xfrm>
            <a:off x="457200" y="1600200"/>
            <a:ext cx="8229600" cy="4525963"/>
          </a:xfrm>
          <a:prstGeom prst="rect">
            <a:avLst/>
          </a:prstGeom>
        </p:spPr>
        <p:txBody>
          <a:bodyPr>
            <a:normAutofit fontScale="100000" lnSpcReduction="0"/>
          </a:bodyPr>
          <a:lstStyle/>
          <a:p>
            <a:pPr>
              <a:buChar char="•"/>
              <a:defRPr b="1"/>
            </a:pPr>
            <a:r>
              <a:t>Emulácia </a:t>
            </a:r>
            <a:r>
              <a:rPr b="0" i="1"/>
              <a:t>(emulation)</a:t>
            </a:r>
            <a:r>
              <a:t> - </a:t>
            </a:r>
          </a:p>
          <a:p>
            <a:pPr>
              <a:buChar char="•"/>
              <a:defRPr b="1"/>
            </a:pPr>
            <a:r>
              <a:rPr b="0"/>
              <a:t>Spôsob prekonávania technologického zastarávania hardvéru  a softvéru vývojom techník na imitáciu zastaralých systémov v budúcich generáciách počítačov. </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8" name="Dvojitým kliknutím upraviť"/>
          <p:cNvSpPr txBox="1"/>
          <p:nvPr>
            <p:ph type="title" idx="4294967295"/>
          </p:nvPr>
        </p:nvSpPr>
        <p:spPr>
          <a:xfrm>
            <a:off x="457200" y="274637"/>
            <a:ext cx="8229600" cy="1143001"/>
          </a:xfrm>
          <a:prstGeom prst="rect">
            <a:avLst/>
          </a:prstGeom>
        </p:spPr>
        <p:txBody>
          <a:bodyPr>
            <a:normAutofit fontScale="100000" lnSpcReduction="0"/>
          </a:bodyPr>
          <a:lstStyle/>
          <a:p>
            <a:pPr/>
            <a:r>
              <a:t>Migrácia</a:t>
            </a:r>
          </a:p>
        </p:txBody>
      </p:sp>
      <p:sp>
        <p:nvSpPr>
          <p:cNvPr id="79" name="Migrácia (migration) - Spôsob prekonávania technického zastarávania prevodom digitálnych zdrojov z jednej generácie hardvéru/softvéru na ďalšiu. Účelom migrácie je zachovať intelektuálny obsah digitálnych objektov a zachovať pre klientov možnosť získať, "/>
          <p:cNvSpPr txBox="1"/>
          <p:nvPr>
            <p:ph type="body" idx="4294967295"/>
          </p:nvPr>
        </p:nvSpPr>
        <p:spPr>
          <a:xfrm>
            <a:off x="457200" y="1600200"/>
            <a:ext cx="8229600" cy="4525963"/>
          </a:xfrm>
          <a:prstGeom prst="rect">
            <a:avLst/>
          </a:prstGeom>
        </p:spPr>
        <p:txBody>
          <a:bodyPr>
            <a:normAutofit fontScale="100000" lnSpcReduction="0"/>
          </a:bodyPr>
          <a:lstStyle/>
          <a:p>
            <a:pPr>
              <a:lnSpc>
                <a:spcPct val="90000"/>
              </a:lnSpc>
              <a:spcBef>
                <a:spcPts val="500"/>
              </a:spcBef>
              <a:buChar char="•"/>
              <a:defRPr b="1" sz="2400"/>
            </a:pPr>
            <a:r>
              <a:t>Migrácia </a:t>
            </a:r>
            <a:r>
              <a:rPr b="0" i="1"/>
              <a:t>(migration)</a:t>
            </a:r>
            <a:r>
              <a:t> - </a:t>
            </a:r>
          </a:p>
          <a:p>
            <a:pPr>
              <a:lnSpc>
                <a:spcPct val="90000"/>
              </a:lnSpc>
              <a:spcBef>
                <a:spcPts val="500"/>
              </a:spcBef>
              <a:buChar char="•"/>
              <a:defRPr b="1" sz="2400"/>
            </a:pPr>
            <a:r>
              <a:rPr b="0"/>
              <a:t>Spôsob prekonávania technického zastarávania prevodom digitálnych zdrojov z jednej generácie hardvéru/softvéru na ďalšiu. </a:t>
            </a:r>
            <a:endParaRPr b="0"/>
          </a:p>
          <a:p>
            <a:pPr>
              <a:lnSpc>
                <a:spcPct val="90000"/>
              </a:lnSpc>
              <a:spcBef>
                <a:spcPts val="500"/>
              </a:spcBef>
              <a:buChar char="•"/>
              <a:defRPr b="1" sz="2400"/>
            </a:pPr>
            <a:r>
              <a:rPr b="0"/>
              <a:t>Účelom migrácie je zachovať intelektuálny obsah digitálnych objektov a zachovať pre klientov možnosť získať, vyhľadať a používať bez ohľadu na meniace sa technológie. </a:t>
            </a:r>
            <a:endParaRPr b="0"/>
          </a:p>
          <a:p>
            <a:pPr>
              <a:lnSpc>
                <a:spcPct val="90000"/>
              </a:lnSpc>
              <a:spcBef>
                <a:spcPts val="500"/>
              </a:spcBef>
              <a:buChar char="•"/>
              <a:defRPr b="1" sz="2400"/>
            </a:pPr>
            <a:r>
              <a:rPr b="0"/>
              <a:t>Migrácia sa líši od obnovovania skladovacích médií v tom, že nie vždy je možné vyrobiť presnú digitálnu kópiu alebo replikovať pôvodné vlastnosti a vzhľad a stále zachovať kompatibilitu daného zdroja s novou generáciou technológií.</a:t>
            </a: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1" name="Dvojitým kliknutím upraviť"/>
          <p:cNvSpPr txBox="1"/>
          <p:nvPr>
            <p:ph type="title" idx="4294967295"/>
          </p:nvPr>
        </p:nvSpPr>
        <p:spPr>
          <a:xfrm>
            <a:off x="457200" y="274637"/>
            <a:ext cx="8229600" cy="1143001"/>
          </a:xfrm>
          <a:prstGeom prst="rect">
            <a:avLst/>
          </a:prstGeom>
        </p:spPr>
        <p:txBody>
          <a:bodyPr>
            <a:normAutofit fontScale="100000" lnSpcReduction="0"/>
          </a:bodyPr>
          <a:lstStyle/>
          <a:p>
            <a:pPr/>
            <a:r>
              <a:t>Reformátovanie</a:t>
            </a:r>
          </a:p>
        </p:txBody>
      </p:sp>
      <p:sp>
        <p:nvSpPr>
          <p:cNvPr id="82" name="Reformátovanie, preformátovanie (reformatting) - Kopírovanie informačného obsahu z jedného skladovacieho média na iné (preformátovanie médií, nosičov) alebo konverzia z jedného formátu súborov na iný (preformátovanie súborov).…"/>
          <p:cNvSpPr txBox="1"/>
          <p:nvPr>
            <p:ph type="body" idx="4294967295"/>
          </p:nvPr>
        </p:nvSpPr>
        <p:spPr>
          <a:xfrm>
            <a:off x="457200" y="1600200"/>
            <a:ext cx="8229600" cy="4525963"/>
          </a:xfrm>
          <a:prstGeom prst="rect">
            <a:avLst/>
          </a:prstGeom>
        </p:spPr>
        <p:txBody>
          <a:bodyPr>
            <a:normAutofit fontScale="100000" lnSpcReduction="0"/>
          </a:bodyPr>
          <a:lstStyle/>
          <a:p>
            <a:pPr>
              <a:lnSpc>
                <a:spcPct val="90000"/>
              </a:lnSpc>
              <a:buChar char="•"/>
              <a:defRPr b="1"/>
            </a:pPr>
            <a:r>
              <a:t>Reformátovanie, preformátovanie </a:t>
            </a:r>
            <a:r>
              <a:rPr b="0" i="1"/>
              <a:t>(reformatting)</a:t>
            </a:r>
            <a:r>
              <a:t> - </a:t>
            </a:r>
            <a:r>
              <a:rPr b="0"/>
              <a:t>Kopírovanie informačného obsahu z jedného skladovacieho média na iné (preformátovanie médií, nosičov) alebo konverzia z jedného formátu súborov na iný (preformátovanie súborov). </a:t>
            </a:r>
          </a:p>
          <a:p>
            <a:pPr>
              <a:lnSpc>
                <a:spcPct val="90000"/>
              </a:lnSpc>
              <a:buChar char="•"/>
              <a:defRPr b="1"/>
            </a:pPr>
            <a:r>
              <a:t>Obnovovanie </a:t>
            </a:r>
            <a:r>
              <a:rPr b="0" i="1"/>
              <a:t>(refreshing)</a:t>
            </a:r>
            <a:r>
              <a:t> </a:t>
            </a:r>
            <a:r>
              <a:rPr b="0"/>
              <a:t>Kopírovanie informačného obsahu z jedného skladovacieho média na rovnaké médium. </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4" name="Ciele digitalizácie"/>
          <p:cNvSpPr txBox="1"/>
          <p:nvPr>
            <p:ph type="title" idx="4294967295"/>
          </p:nvPr>
        </p:nvSpPr>
        <p:spPr>
          <a:xfrm>
            <a:off x="457200" y="274637"/>
            <a:ext cx="8229600" cy="1143001"/>
          </a:xfrm>
          <a:prstGeom prst="rect">
            <a:avLst/>
          </a:prstGeom>
        </p:spPr>
        <p:txBody>
          <a:bodyPr>
            <a:normAutofit fontScale="100000" lnSpcReduction="0"/>
          </a:bodyPr>
          <a:lstStyle/>
          <a:p>
            <a:pPr/>
            <a:r>
              <a:t>Ciele digitalizácie</a:t>
            </a:r>
          </a:p>
        </p:txBody>
      </p:sp>
      <p:sp>
        <p:nvSpPr>
          <p:cNvPr id="85" name="Sprístupnenie…"/>
          <p:cNvSpPr txBox="1"/>
          <p:nvPr>
            <p:ph type="body" idx="4294967295"/>
          </p:nvPr>
        </p:nvSpPr>
        <p:spPr>
          <a:xfrm>
            <a:off x="457200" y="1600200"/>
            <a:ext cx="8229600" cy="4525963"/>
          </a:xfrm>
          <a:prstGeom prst="rect">
            <a:avLst/>
          </a:prstGeom>
        </p:spPr>
        <p:txBody>
          <a:bodyPr>
            <a:normAutofit fontScale="100000" lnSpcReduction="0"/>
          </a:bodyPr>
          <a:lstStyle/>
          <a:p>
            <a:pPr>
              <a:buChar char="•"/>
            </a:pPr>
            <a:r>
              <a:t>Sprístupnenie</a:t>
            </a:r>
          </a:p>
          <a:p>
            <a:pPr>
              <a:buChar char="•"/>
            </a:pPr>
            <a:r>
              <a:t>Uchovanie</a:t>
            </a: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7" name="Prínosy digitalizácie 1"/>
          <p:cNvSpPr txBox="1"/>
          <p:nvPr>
            <p:ph type="title" idx="4294967295"/>
          </p:nvPr>
        </p:nvSpPr>
        <p:spPr>
          <a:xfrm>
            <a:off x="457200" y="274637"/>
            <a:ext cx="8229600" cy="1143001"/>
          </a:xfrm>
          <a:prstGeom prst="rect">
            <a:avLst/>
          </a:prstGeom>
        </p:spPr>
        <p:txBody>
          <a:bodyPr>
            <a:normAutofit fontScale="100000" lnSpcReduction="0"/>
          </a:bodyPr>
          <a:lstStyle/>
          <a:p>
            <a:pPr/>
            <a:r>
              <a:t>Prínosy digitalizácie 1</a:t>
            </a:r>
          </a:p>
        </p:txBody>
      </p:sp>
      <p:sp>
        <p:nvSpPr>
          <p:cNvPr id="88" name="Digitálne zbierky môže ktokoľvek a kedykoľvek prehľadávať rýchlo, nezávisle a komplexne z akéhokoľvek miesta cez počítačovú sieť.…"/>
          <p:cNvSpPr txBox="1"/>
          <p:nvPr>
            <p:ph type="body" idx="4294967295"/>
          </p:nvPr>
        </p:nvSpPr>
        <p:spPr>
          <a:xfrm>
            <a:off x="457200" y="1600200"/>
            <a:ext cx="8229600" cy="4525963"/>
          </a:xfrm>
          <a:prstGeom prst="rect">
            <a:avLst/>
          </a:prstGeom>
        </p:spPr>
        <p:txBody>
          <a:bodyPr>
            <a:normAutofit fontScale="100000" lnSpcReduction="0"/>
          </a:bodyPr>
          <a:lstStyle/>
          <a:p>
            <a:pPr>
              <a:lnSpc>
                <a:spcPct val="80000"/>
              </a:lnSpc>
              <a:spcBef>
                <a:spcPts val="400"/>
              </a:spcBef>
              <a:buChar char="•"/>
              <a:defRPr sz="2000"/>
            </a:pPr>
            <a:r>
              <a:t>Digitálne zbierky môže ktokoľvek a kedykoľvek prehľadávať rýchlo, nezávisle a komplexne z akéhokoľvek miesta cez počítačovú sieť.</a:t>
            </a:r>
          </a:p>
          <a:p>
            <a:pPr>
              <a:lnSpc>
                <a:spcPct val="80000"/>
              </a:lnSpc>
              <a:spcBef>
                <a:spcPts val="400"/>
              </a:spcBef>
              <a:buChar char="•"/>
              <a:defRPr sz="2000"/>
            </a:pPr>
            <a:r>
              <a:t>Ušetrí sa čas zamestnancov zodpovedaním najčastejšie kladených otázok na internetovej stránke.</a:t>
            </a:r>
          </a:p>
          <a:p>
            <a:pPr>
              <a:lnSpc>
                <a:spcPct val="80000"/>
              </a:lnSpc>
              <a:spcBef>
                <a:spcPts val="400"/>
              </a:spcBef>
              <a:buChar char="•"/>
              <a:defRPr sz="2000"/>
            </a:pPr>
            <a:r>
              <a:t>Digitálne obrazy sa elektronicky môžu vylepšovať tak, aby  sa dali prezerať a mohli byť lepšie zobrazené a čitateľné.</a:t>
            </a:r>
          </a:p>
          <a:p>
            <a:pPr>
              <a:lnSpc>
                <a:spcPct val="80000"/>
              </a:lnSpc>
              <a:spcBef>
                <a:spcPts val="400"/>
              </a:spcBef>
              <a:buChar char="•"/>
              <a:defRPr sz="2000"/>
            </a:pPr>
            <a:r>
              <a:t>Digitalizácia zlepšuje a rozširuje možnosti využívania zbierok.</a:t>
            </a:r>
          </a:p>
          <a:p>
            <a:pPr>
              <a:lnSpc>
                <a:spcPct val="80000"/>
              </a:lnSpc>
              <a:spcBef>
                <a:spcPts val="400"/>
              </a:spcBef>
              <a:buChar char="•"/>
              <a:defRPr sz="2000"/>
            </a:pPr>
            <a:r>
              <a:t>Digitalizácia napomáha vzdelávaniu a bádaniu: digitálne materiály vzácnych a ťažko dostupných digitalizovaných dokumentov sú použiteľné v školách priamo vo vzdelávacom procese.</a:t>
            </a:r>
          </a:p>
          <a:p>
            <a:pPr>
              <a:lnSpc>
                <a:spcPct val="80000"/>
              </a:lnSpc>
              <a:spcBef>
                <a:spcPts val="400"/>
              </a:spcBef>
              <a:buChar char="•"/>
              <a:defRPr sz="2000"/>
            </a:pPr>
            <a:r>
              <a:t>Digitalizácia spojená s OCR umožňuje uskutočňovať fulltextové vyhľadávanie (napr. historické noviny a časopisy, projekt digitalizácie diplomových prác a dizertácií a pod.).</a:t>
            </a: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0" name="Prínosy digitalizácie 2"/>
          <p:cNvSpPr txBox="1"/>
          <p:nvPr>
            <p:ph type="title" idx="4294967295"/>
          </p:nvPr>
        </p:nvSpPr>
        <p:spPr>
          <a:xfrm>
            <a:off x="457200" y="274637"/>
            <a:ext cx="8229600" cy="1143001"/>
          </a:xfrm>
          <a:prstGeom prst="rect">
            <a:avLst/>
          </a:prstGeom>
        </p:spPr>
        <p:txBody>
          <a:bodyPr>
            <a:normAutofit fontScale="100000" lnSpcReduction="0"/>
          </a:bodyPr>
          <a:lstStyle/>
          <a:p>
            <a:pPr/>
            <a:r>
              <a:t>Prínosy digitalizácie 2</a:t>
            </a:r>
          </a:p>
        </p:txBody>
      </p:sp>
      <p:sp>
        <p:nvSpPr>
          <p:cNvPr id="91" name="Digitalizácia umožňuje počúvať/prezerať zdigitalizované zvukové nahrávky a videozáznamy.…"/>
          <p:cNvSpPr txBox="1"/>
          <p:nvPr>
            <p:ph type="body" idx="4294967295"/>
          </p:nvPr>
        </p:nvSpPr>
        <p:spPr>
          <a:xfrm>
            <a:off x="457200" y="1600200"/>
            <a:ext cx="8229600" cy="4525963"/>
          </a:xfrm>
          <a:prstGeom prst="rect">
            <a:avLst/>
          </a:prstGeom>
        </p:spPr>
        <p:txBody>
          <a:bodyPr>
            <a:normAutofit fontScale="100000" lnSpcReduction="0"/>
          </a:bodyPr>
          <a:lstStyle/>
          <a:p>
            <a:pPr>
              <a:lnSpc>
                <a:spcPct val="80000"/>
              </a:lnSpc>
              <a:spcBef>
                <a:spcPts val="400"/>
              </a:spcBef>
              <a:buChar char="•"/>
              <a:defRPr sz="1800"/>
            </a:pPr>
            <a:r>
              <a:t>Digitalizácia umožňuje počúvať/prezerať zdigitalizované zvukové nahrávky a videozáznamy.</a:t>
            </a:r>
          </a:p>
          <a:p>
            <a:pPr>
              <a:lnSpc>
                <a:spcPct val="80000"/>
              </a:lnSpc>
              <a:spcBef>
                <a:spcPts val="400"/>
              </a:spcBef>
              <a:buChar char="•"/>
              <a:defRPr sz="1800"/>
            </a:pPr>
            <a:r>
              <a:t>Digitalizáciou a vylepšením kvality sa sprístupní obsah záznamov na nosičoch, ktoré nie je možné prezerať/prehrávať pomocou bežných zariadení (mikrofilmy, negatívy atď.).</a:t>
            </a:r>
          </a:p>
          <a:p>
            <a:pPr>
              <a:lnSpc>
                <a:spcPct val="80000"/>
              </a:lnSpc>
              <a:spcBef>
                <a:spcPts val="400"/>
              </a:spcBef>
              <a:buChar char="•"/>
              <a:defRPr sz="1800"/>
            </a:pPr>
            <a:r>
              <a:t>Digitalizácia umožňuje kvalitnejšiu intelektuálnu kontrolu cez tvorbu nových vyhľadávacích pomôcok, väzieb na bibliografické záznamy a vývoj indexov (registrov) a iných nástrojov.</a:t>
            </a:r>
          </a:p>
          <a:p>
            <a:pPr>
              <a:lnSpc>
                <a:spcPct val="80000"/>
              </a:lnSpc>
              <a:spcBef>
                <a:spcPts val="400"/>
              </a:spcBef>
              <a:buChar char="•"/>
              <a:defRPr sz="1800"/>
            </a:pPr>
            <a:r>
              <a:t>Digitalizácia umožní lepšie a bohatšie  využívanie materiálov, keďže umožní rozsiahly prieskum, manipuláciu s obrazmi a textami a skúmanie digitálnych obrazov v nových kontextoch.</a:t>
            </a:r>
          </a:p>
          <a:p>
            <a:pPr>
              <a:lnSpc>
                <a:spcPct val="80000"/>
              </a:lnSpc>
              <a:spcBef>
                <a:spcPts val="400"/>
              </a:spcBef>
              <a:buChar char="•"/>
              <a:defRPr sz="1800"/>
            </a:pPr>
            <a:r>
              <a:t>Digitalizáciou sa dosiahne kvalitnejšie využívanie zbierok cez zlepšenú kvalitu obrazu (napríklad zlepšená čitateľnosť vyblednutých alebo poškvrnených dokumentov).</a:t>
            </a:r>
          </a:p>
          <a:p>
            <a:pPr>
              <a:lnSpc>
                <a:spcPct val="80000"/>
              </a:lnSpc>
              <a:spcBef>
                <a:spcPts val="400"/>
              </a:spcBef>
              <a:buChar char="•"/>
              <a:defRPr sz="1800"/>
            </a:pPr>
            <a:r>
              <a:t>Digitalizácia umožní vytvárať „virtuálne zbierky“ na základe flexibilnej integrácie a syntézy rozličných formátov alebo obsahovo či tematicky súvisiacich materiálov nachádzajúcich sa na rôznych miestach.</a:t>
            </a:r>
            <a:endParaRPr b="1"/>
          </a:p>
          <a:p>
            <a:pPr>
              <a:lnSpc>
                <a:spcPct val="80000"/>
              </a:lnSpc>
              <a:spcBef>
                <a:spcPts val="400"/>
              </a:spcBef>
              <a:buChar char="•"/>
              <a:defRPr b="1" sz="1800"/>
            </a:pPr>
            <a:r>
              <a:t>	</a:t>
            </a: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3" name="Dvojitým kliknutím upraviť"/>
          <p:cNvSpPr txBox="1"/>
          <p:nvPr>
            <p:ph type="title" idx="4294967295"/>
          </p:nvPr>
        </p:nvSpPr>
        <p:spPr>
          <a:xfrm>
            <a:off x="457200" y="274637"/>
            <a:ext cx="8229600" cy="1143001"/>
          </a:xfrm>
          <a:prstGeom prst="rect">
            <a:avLst/>
          </a:prstGeom>
        </p:spPr>
        <p:txBody>
          <a:bodyPr>
            <a:normAutofit fontScale="100000" lnSpcReduction="0"/>
          </a:bodyPr>
          <a:lstStyle/>
          <a:p>
            <a:pPr/>
            <a:r>
              <a:t>Prínosy</a:t>
            </a:r>
          </a:p>
        </p:txBody>
      </p:sp>
      <p:sp>
        <p:nvSpPr>
          <p:cNvPr id="94" name="- zvýšená intelektuálna kontrola prostredníctvom vytvárania nových vyhľadávacích pomôcok, prepojenie na bibliografické záznamy, tvorba registrov a iných nástrojov…"/>
          <p:cNvSpPr txBox="1"/>
          <p:nvPr>
            <p:ph type="body" idx="4294967295"/>
          </p:nvPr>
        </p:nvSpPr>
        <p:spPr>
          <a:xfrm>
            <a:off x="457200" y="1600200"/>
            <a:ext cx="8229600" cy="4525963"/>
          </a:xfrm>
          <a:prstGeom prst="rect">
            <a:avLst/>
          </a:prstGeom>
        </p:spPr>
        <p:txBody>
          <a:bodyPr>
            <a:normAutofit fontScale="100000" lnSpcReduction="0"/>
          </a:bodyPr>
          <a:lstStyle/>
          <a:p>
            <a:pPr>
              <a:lnSpc>
                <a:spcPct val="80000"/>
              </a:lnSpc>
              <a:spcBef>
                <a:spcPts val="400"/>
              </a:spcBef>
              <a:buChar char="•"/>
              <a:defRPr sz="1800"/>
            </a:pPr>
            <a:r>
              <a:t>- zvýšená intelektuálna kontrola prostredníctvom vytvárania nových vyhľadávacích pomôcok, prepojenie na bibliografické záznamy, tvorba registrov a iných nástrojov</a:t>
            </a:r>
          </a:p>
          <a:p>
            <a:pPr>
              <a:lnSpc>
                <a:spcPct val="80000"/>
              </a:lnSpc>
              <a:spcBef>
                <a:spcPts val="400"/>
              </a:spcBef>
              <a:buChar char="•"/>
              <a:defRPr sz="1800"/>
            </a:pPr>
            <a:r>
              <a:t>- zvýšené a obohatené využívanie na základe možnosti rozšíreného vyhľadávania, manipulácie s obsahom, štúdium rozmanitých zdrojov v nových kontextoch.</a:t>
            </a:r>
          </a:p>
          <a:p>
            <a:pPr>
              <a:lnSpc>
                <a:spcPct val="80000"/>
              </a:lnSpc>
              <a:spcBef>
                <a:spcPts val="400"/>
              </a:spcBef>
              <a:buChar char="•"/>
              <a:defRPr sz="1800"/>
            </a:pPr>
            <a:r>
              <a:t>- podpora nového spôsobu využitia na vzdelávanie na základe poskytovania vylepšených zdrojov vo forme rozsiahleho rozširovania lokálnych a jedinečných zbierok</a:t>
            </a:r>
          </a:p>
          <a:p>
            <a:pPr>
              <a:lnSpc>
                <a:spcPct val="80000"/>
              </a:lnSpc>
              <a:spcBef>
                <a:spcPts val="400"/>
              </a:spcBef>
              <a:buChar char="•"/>
              <a:defRPr sz="1800"/>
            </a:pPr>
            <a:r>
              <a:t>- lepšie využívanie prostredníctvom zlepšenej kvality dokumentu, napríklad, lepšia čitateľnosť poškvrnených a vyblednutých textov, lepšia počuteľnosť, </a:t>
            </a:r>
          </a:p>
          <a:p>
            <a:pPr>
              <a:lnSpc>
                <a:spcPct val="80000"/>
              </a:lnSpc>
              <a:spcBef>
                <a:spcPts val="400"/>
              </a:spcBef>
              <a:buChar char="•"/>
              <a:defRPr sz="1800"/>
            </a:pPr>
            <a:r>
              <a:t>- vytváranie "virtuálnych zbierok" prostredníctvom flexibilnej integrácie a syntézy rozmanitých formátov alebo virtuálne zbierky vzájomne súvisiacich materiálov roztrúsených na mnohých miestach. </a:t>
            </a:r>
          </a:p>
          <a:p>
            <a:pPr>
              <a:lnSpc>
                <a:spcPct val="80000"/>
              </a:lnSpc>
              <a:spcBef>
                <a:spcPts val="400"/>
              </a:spcBef>
              <a:buChar char="•"/>
              <a:defRPr i="1" sz="1800"/>
            </a:pPr>
            <a:r>
              <a:t>Columbia University NY</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 name="Letný semester 2010"/>
          <p:cNvSpPr txBox="1"/>
          <p:nvPr>
            <p:ph type="title" idx="4294967295"/>
          </p:nvPr>
        </p:nvSpPr>
        <p:spPr>
          <a:xfrm>
            <a:off x="457200" y="274637"/>
            <a:ext cx="8229600" cy="1143001"/>
          </a:xfrm>
          <a:prstGeom prst="rect">
            <a:avLst/>
          </a:prstGeom>
        </p:spPr>
        <p:txBody>
          <a:bodyPr>
            <a:normAutofit fontScale="100000" lnSpcReduction="0"/>
          </a:bodyPr>
          <a:lstStyle/>
          <a:p>
            <a:pPr/>
            <a:r>
              <a:t>Zimný semester 2020</a:t>
            </a:r>
          </a:p>
        </p:txBody>
      </p:sp>
      <p:sp>
        <p:nvSpPr>
          <p:cNvPr id="26" name="Definícia digitalizácie. Základné pojmy.…"/>
          <p:cNvSpPr txBox="1"/>
          <p:nvPr>
            <p:ph type="body" idx="4294967295"/>
          </p:nvPr>
        </p:nvSpPr>
        <p:spPr>
          <a:xfrm>
            <a:off x="457200" y="1600200"/>
            <a:ext cx="8229600" cy="4525963"/>
          </a:xfrm>
          <a:prstGeom prst="rect">
            <a:avLst/>
          </a:prstGeom>
        </p:spPr>
        <p:txBody>
          <a:bodyPr>
            <a:normAutofit fontScale="100000" lnSpcReduction="0"/>
          </a:bodyPr>
          <a:lstStyle/>
          <a:p>
            <a:pPr marL="609600" indent="-609600">
              <a:lnSpc>
                <a:spcPct val="80000"/>
              </a:lnSpc>
              <a:spcBef>
                <a:spcPts val="400"/>
              </a:spcBef>
              <a:buChar char="•"/>
              <a:defRPr sz="2000"/>
            </a:pPr>
            <a:r>
              <a:t>Definícia digitalizácie. Základné pojmy. </a:t>
            </a:r>
          </a:p>
          <a:p>
            <a:pPr marL="609600" indent="-609600">
              <a:lnSpc>
                <a:spcPct val="80000"/>
              </a:lnSpc>
              <a:spcBef>
                <a:spcPts val="400"/>
              </a:spcBef>
              <a:buChar char="•"/>
              <a:defRPr sz="2000"/>
            </a:pPr>
            <a:r>
              <a:t>Ciele a možnosti digitalizácie.</a:t>
            </a:r>
          </a:p>
          <a:p>
            <a:pPr marL="609600" indent="-609600">
              <a:lnSpc>
                <a:spcPct val="80000"/>
              </a:lnSpc>
              <a:spcBef>
                <a:spcPts val="400"/>
              </a:spcBef>
              <a:buChar char="•"/>
              <a:defRPr sz="2000"/>
            </a:pPr>
            <a:r>
              <a:t>Výber materiálu na digitalizáciu. </a:t>
            </a:r>
          </a:p>
          <a:p>
            <a:pPr marL="609600" indent="-609600">
              <a:lnSpc>
                <a:spcPct val="80000"/>
              </a:lnSpc>
              <a:spcBef>
                <a:spcPts val="400"/>
              </a:spcBef>
              <a:buChar char="•"/>
              <a:defRPr sz="2000"/>
            </a:pPr>
            <a:r>
              <a:t>Kritériá výberu.</a:t>
            </a:r>
          </a:p>
          <a:p>
            <a:pPr marL="609600" indent="-609600">
              <a:lnSpc>
                <a:spcPct val="80000"/>
              </a:lnSpc>
              <a:spcBef>
                <a:spcPts val="400"/>
              </a:spcBef>
              <a:buChar char="•"/>
              <a:defRPr sz="2000"/>
            </a:pPr>
            <a:r>
              <a:t>Politika, stratégia, programy a projekty digitalizácie. </a:t>
            </a:r>
          </a:p>
          <a:p>
            <a:pPr marL="609600" indent="-609600">
              <a:lnSpc>
                <a:spcPct val="80000"/>
              </a:lnSpc>
              <a:spcBef>
                <a:spcPts val="400"/>
              </a:spcBef>
              <a:buChar char="•"/>
              <a:defRPr sz="2000"/>
            </a:pPr>
            <a:r>
              <a:t>Modely, riziká a manažment.</a:t>
            </a:r>
          </a:p>
          <a:p>
            <a:pPr marL="609600" indent="-609600">
              <a:lnSpc>
                <a:spcPct val="80000"/>
              </a:lnSpc>
              <a:spcBef>
                <a:spcPts val="400"/>
              </a:spcBef>
              <a:buChar char="•"/>
              <a:defRPr sz="2000"/>
            </a:pPr>
            <a:r>
              <a:t>Prehľad procesu digitalizácie a retrokonverzie textových zdrojov.</a:t>
            </a:r>
          </a:p>
          <a:p>
            <a:pPr marL="609600" indent="-609600">
              <a:lnSpc>
                <a:spcPct val="80000"/>
              </a:lnSpc>
              <a:spcBef>
                <a:spcPts val="400"/>
              </a:spcBef>
              <a:buChar char="•"/>
              <a:defRPr sz="2000"/>
            </a:pPr>
            <a:r>
              <a:t>Optické rozpoznávanie znakov a podobné metódy.</a:t>
            </a:r>
          </a:p>
          <a:p>
            <a:pPr marL="609600" indent="-609600">
              <a:lnSpc>
                <a:spcPct val="80000"/>
              </a:lnSpc>
              <a:spcBef>
                <a:spcPts val="400"/>
              </a:spcBef>
              <a:buChar char="•"/>
              <a:defRPr sz="2000"/>
            </a:pPr>
            <a:r>
              <a:t>Digitalizácia fotografií, rukopisov, máp a diapozitívov</a:t>
            </a:r>
          </a:p>
          <a:p>
            <a:pPr marL="609600" indent="-609600">
              <a:lnSpc>
                <a:spcPct val="80000"/>
              </a:lnSpc>
              <a:spcBef>
                <a:spcPts val="400"/>
              </a:spcBef>
              <a:buChar char="•"/>
              <a:defRPr sz="2000"/>
            </a:pPr>
            <a:r>
              <a:t>Technické otázky (typy zariadení, druhy materiálov). </a:t>
            </a:r>
          </a:p>
          <a:p>
            <a:pPr marL="609600" indent="-609600">
              <a:lnSpc>
                <a:spcPct val="80000"/>
              </a:lnSpc>
              <a:spcBef>
                <a:spcPts val="400"/>
              </a:spcBef>
              <a:buChar char="•"/>
              <a:defRPr sz="2000"/>
            </a:pPr>
            <a:r>
              <a:t>Štandardy pre digitalizáciu. </a:t>
            </a:r>
          </a:p>
          <a:p>
            <a:pPr marL="609600" indent="-609600">
              <a:lnSpc>
                <a:spcPct val="80000"/>
              </a:lnSpc>
              <a:spcBef>
                <a:spcPts val="400"/>
              </a:spcBef>
              <a:buChar char="•"/>
              <a:defRPr sz="2000"/>
            </a:pPr>
            <a:r>
              <a:t>Hybridné technológie a mikrofilmovanie.</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 name="Zimný semester 2010"/>
          <p:cNvSpPr txBox="1"/>
          <p:nvPr>
            <p:ph type="title" idx="4294967295"/>
          </p:nvPr>
        </p:nvSpPr>
        <p:spPr>
          <a:xfrm>
            <a:off x="457200" y="274637"/>
            <a:ext cx="8229600" cy="1143001"/>
          </a:xfrm>
          <a:prstGeom prst="rect">
            <a:avLst/>
          </a:prstGeom>
        </p:spPr>
        <p:txBody>
          <a:bodyPr>
            <a:normAutofit fontScale="100000" lnSpcReduction="0"/>
          </a:bodyPr>
          <a:lstStyle/>
          <a:p>
            <a:pPr/>
            <a:r>
              <a:t>Zimný semester 2010</a:t>
            </a:r>
          </a:p>
        </p:txBody>
      </p:sp>
      <p:sp>
        <p:nvSpPr>
          <p:cNvPr id="29" name="Definovanie metaúdajov pre sprístupnenie, správu a uchovávanie…"/>
          <p:cNvSpPr txBox="1"/>
          <p:nvPr>
            <p:ph type="body" idx="4294967295"/>
          </p:nvPr>
        </p:nvSpPr>
        <p:spPr>
          <a:xfrm>
            <a:off x="457200" y="1600200"/>
            <a:ext cx="8229600" cy="4525963"/>
          </a:xfrm>
          <a:prstGeom prst="rect">
            <a:avLst/>
          </a:prstGeom>
        </p:spPr>
        <p:txBody>
          <a:bodyPr>
            <a:normAutofit fontScale="100000" lnSpcReduction="0"/>
          </a:bodyPr>
          <a:lstStyle/>
          <a:p>
            <a:pPr marL="609600" indent="-609600">
              <a:lnSpc>
                <a:spcPct val="80000"/>
              </a:lnSpc>
              <a:spcBef>
                <a:spcPts val="400"/>
              </a:spcBef>
              <a:buChar char="•"/>
              <a:defRPr sz="2000"/>
            </a:pPr>
            <a:r>
              <a:t>Definovanie metaúdajov pre sprístupnenie, správu a uchovávanie</a:t>
            </a:r>
          </a:p>
          <a:p>
            <a:pPr marL="609600" indent="-609600">
              <a:lnSpc>
                <a:spcPct val="80000"/>
              </a:lnSpc>
              <a:spcBef>
                <a:spcPts val="400"/>
              </a:spcBef>
              <a:buChar char="•"/>
              <a:defRPr sz="2000"/>
            </a:pPr>
            <a:r>
              <a:t>Rozvinuté technológie prieskumu.</a:t>
            </a:r>
          </a:p>
          <a:p>
            <a:pPr marL="609600" indent="-609600">
              <a:lnSpc>
                <a:spcPct val="80000"/>
              </a:lnSpc>
              <a:spcBef>
                <a:spcPts val="400"/>
              </a:spcBef>
              <a:buChar char="•"/>
              <a:defRPr sz="2000"/>
            </a:pPr>
            <a:r>
              <a:t>Vodoznaky, šifrovanie a "balenie" digitálnych objektov</a:t>
            </a:r>
          </a:p>
          <a:p>
            <a:pPr marL="609600" indent="-609600">
              <a:lnSpc>
                <a:spcPct val="80000"/>
              </a:lnSpc>
              <a:spcBef>
                <a:spcPts val="400"/>
              </a:spcBef>
              <a:buChar char="•"/>
              <a:defRPr sz="2000"/>
            </a:pPr>
            <a:r>
              <a:t>Spracovanie obrazu.</a:t>
            </a:r>
          </a:p>
          <a:p>
            <a:pPr marL="609600" indent="-609600">
              <a:lnSpc>
                <a:spcPct val="80000"/>
              </a:lnSpc>
              <a:spcBef>
                <a:spcPts val="400"/>
              </a:spcBef>
              <a:buChar char="•"/>
              <a:defRPr sz="2000"/>
            </a:pPr>
            <a:r>
              <a:t>Spracovanie zvuku, videa, 3D a VR</a:t>
            </a:r>
          </a:p>
          <a:p>
            <a:pPr marL="609600" indent="-609600">
              <a:lnSpc>
                <a:spcPct val="80000"/>
              </a:lnSpc>
              <a:spcBef>
                <a:spcPts val="400"/>
              </a:spcBef>
              <a:buChar char="•"/>
              <a:defRPr sz="2000"/>
            </a:pPr>
            <a:r>
              <a:t>Správa súborov a technológie rozhraní.</a:t>
            </a:r>
          </a:p>
          <a:p>
            <a:pPr marL="609600" indent="-609600">
              <a:lnSpc>
                <a:spcPct val="80000"/>
              </a:lnSpc>
              <a:spcBef>
                <a:spcPts val="400"/>
              </a:spcBef>
              <a:buChar char="•"/>
              <a:defRPr sz="2000"/>
            </a:pPr>
            <a:r>
              <a:t>Riadenie ukladania a dlhodobého uchovávania.</a:t>
            </a:r>
          </a:p>
          <a:p>
            <a:pPr marL="609600" indent="-609600">
              <a:lnSpc>
                <a:spcPct val="80000"/>
              </a:lnSpc>
              <a:spcBef>
                <a:spcPts val="400"/>
              </a:spcBef>
              <a:buChar char="•"/>
              <a:defRPr sz="2000"/>
            </a:pPr>
            <a:r>
              <a:t>Správa práv, copyright, ochrana práv duševného vlastníctva.</a:t>
            </a:r>
          </a:p>
          <a:p>
            <a:pPr marL="609600" indent="-609600">
              <a:lnSpc>
                <a:spcPct val="80000"/>
              </a:lnSpc>
              <a:spcBef>
                <a:spcPts val="400"/>
              </a:spcBef>
              <a:buChar char="•"/>
              <a:defRPr sz="2000"/>
            </a:pPr>
            <a:r>
              <a:t>Digitalizácia KD ako oblasť výskumu a vývoja. Európske projekty (rámcové programy výskumu a vývoja a pod.) </a:t>
            </a:r>
          </a:p>
          <a:p>
            <a:pPr marL="609600" indent="-609600">
              <a:lnSpc>
                <a:spcPct val="80000"/>
              </a:lnSpc>
              <a:spcBef>
                <a:spcPts val="400"/>
              </a:spcBef>
              <a:buChar char="•"/>
              <a:defRPr sz="2000"/>
            </a:pPr>
            <a:r>
              <a:t>Kultúrne portály. </a:t>
            </a:r>
          </a:p>
          <a:p>
            <a:pPr marL="609600" indent="-609600">
              <a:lnSpc>
                <a:spcPct val="80000"/>
              </a:lnSpc>
              <a:spcBef>
                <a:spcPts val="400"/>
              </a:spcBef>
              <a:buChar char="•"/>
              <a:defRPr sz="2000"/>
            </a:pPr>
            <a:r>
              <a:t>Digitálne knižnice. </a:t>
            </a:r>
          </a:p>
          <a:p>
            <a:pPr marL="609600" indent="-609600">
              <a:lnSpc>
                <a:spcPct val="80000"/>
              </a:lnSpc>
              <a:spcBef>
                <a:spcPts val="400"/>
              </a:spcBef>
              <a:buChar char="•"/>
              <a:defRPr sz="2000"/>
            </a:pPr>
            <a:r>
              <a:t>Prístupnosť a použiteľnosť digitálneho obsahu.</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 name="Digitalizácia kultúrneho dedičstva"/>
          <p:cNvSpPr txBox="1"/>
          <p:nvPr>
            <p:ph type="title" idx="4294967295"/>
          </p:nvPr>
        </p:nvSpPr>
        <p:spPr>
          <a:xfrm>
            <a:off x="457200" y="274637"/>
            <a:ext cx="8229600" cy="1143001"/>
          </a:xfrm>
          <a:prstGeom prst="rect">
            <a:avLst/>
          </a:prstGeom>
        </p:spPr>
        <p:txBody>
          <a:bodyPr>
            <a:normAutofit fontScale="100000" lnSpcReduction="0"/>
          </a:bodyPr>
          <a:lstStyle>
            <a:lvl1pPr>
              <a:defRPr sz="4000"/>
            </a:lvl1pPr>
          </a:lstStyle>
          <a:p>
            <a:pPr/>
            <a:r>
              <a:t>Digitalizácia kultúrneho dedičstva</a:t>
            </a:r>
          </a:p>
        </p:txBody>
      </p:sp>
      <p:sp>
        <p:nvSpPr>
          <p:cNvPr id="32" name="Úvod, účel a štruktúra kurzu, základné definície a stručný prehľad, zdroje"/>
          <p:cNvSpPr txBox="1"/>
          <p:nvPr>
            <p:ph type="body" idx="4294967295"/>
          </p:nvPr>
        </p:nvSpPr>
        <p:spPr>
          <a:xfrm>
            <a:off x="457200" y="1600200"/>
            <a:ext cx="8229600" cy="4525963"/>
          </a:xfrm>
          <a:prstGeom prst="rect">
            <a:avLst/>
          </a:prstGeom>
        </p:spPr>
        <p:txBody>
          <a:bodyPr>
            <a:normAutofit fontScale="100000" lnSpcReduction="0"/>
          </a:bodyPr>
          <a:lstStyle/>
          <a:p>
            <a:pPr>
              <a:buChar char="•"/>
            </a:pPr>
          </a:p>
          <a:p>
            <a:pPr>
              <a:buChar char="•"/>
            </a:pPr>
          </a:p>
          <a:p>
            <a:pPr>
              <a:buChar char="•"/>
            </a:pPr>
          </a:p>
          <a:p>
            <a:pPr>
              <a:buChar char="•"/>
            </a:pPr>
            <a:r>
              <a:t>Úvod, účel a štruktúra kurzu, základné definície a stručný prehľad, zdroje</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4" name="Definícia digitalizácie"/>
          <p:cNvSpPr txBox="1"/>
          <p:nvPr>
            <p:ph type="title" idx="4294967295"/>
          </p:nvPr>
        </p:nvSpPr>
        <p:spPr>
          <a:xfrm>
            <a:off x="457200" y="274637"/>
            <a:ext cx="8229600" cy="1143001"/>
          </a:xfrm>
          <a:prstGeom prst="rect">
            <a:avLst/>
          </a:prstGeom>
        </p:spPr>
        <p:txBody>
          <a:bodyPr>
            <a:normAutofit fontScale="100000" lnSpcReduction="0"/>
          </a:bodyPr>
          <a:lstStyle>
            <a:lvl1pPr>
              <a:defRPr b="1"/>
            </a:lvl1pPr>
          </a:lstStyle>
          <a:p>
            <a:pPr/>
            <a:r>
              <a:t>Definícia digitalizácie</a:t>
            </a:r>
          </a:p>
        </p:txBody>
      </p:sp>
      <p:sp>
        <p:nvSpPr>
          <p:cNvPr id="35" name="Proces konverzie informácií do digitálneho formátu. Informácie sú organizované v samostatných údajových jednotkách (nazývaných bity), ktoré je možné adresovať osobitne (zvyčajne v skupinách viacerých bitov zvaných bajty). Ide o binárne údaje (0, 1), ktor"/>
          <p:cNvSpPr txBox="1"/>
          <p:nvPr>
            <p:ph type="body" idx="4294967295"/>
          </p:nvPr>
        </p:nvSpPr>
        <p:spPr>
          <a:xfrm>
            <a:off x="457200" y="1600200"/>
            <a:ext cx="8229600" cy="4525963"/>
          </a:xfrm>
          <a:prstGeom prst="rect">
            <a:avLst/>
          </a:prstGeom>
        </p:spPr>
        <p:txBody>
          <a:bodyPr>
            <a:normAutofit fontScale="100000" lnSpcReduction="0"/>
          </a:bodyPr>
          <a:lstStyle/>
          <a:p>
            <a:pPr marL="329184" indent="-329184" defTabSz="877823">
              <a:lnSpc>
                <a:spcPct val="90000"/>
              </a:lnSpc>
              <a:spcBef>
                <a:spcPts val="600"/>
              </a:spcBef>
              <a:buSzTx/>
              <a:buNone/>
              <a:defRPr sz="3072"/>
            </a:pPr>
            <a:r>
              <a:t>Proces konverzie informácií do digitálneho formátu. </a:t>
            </a:r>
          </a:p>
          <a:p>
            <a:pPr marL="329184" indent="-329184" defTabSz="877823">
              <a:lnSpc>
                <a:spcPct val="90000"/>
              </a:lnSpc>
              <a:spcBef>
                <a:spcPts val="600"/>
              </a:spcBef>
              <a:buSzTx/>
              <a:buNone/>
              <a:defRPr sz="3072"/>
            </a:pPr>
            <a:r>
              <a:t>Informácie sú organizované v samostatných údajových jednotkách (nazývaných bity), ktoré je možné adresovať osobitne (zvyčajne v skupinách viacerých bitov zvaných bajty). Ide o binárne údaje (0, 1), ktoré dokážu spracovať počítače a iné zariadenia s výpočtovou schopnosťou (napr. digitálne fotoaparáty, digitálne načúvacie pomôcky).</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7" name="Dvojitým kliknutím upraviť"/>
          <p:cNvSpPr txBox="1"/>
          <p:nvPr>
            <p:ph type="title" idx="4294967295"/>
          </p:nvPr>
        </p:nvSpPr>
        <p:spPr>
          <a:xfrm>
            <a:off x="457200" y="274637"/>
            <a:ext cx="8229600" cy="1143001"/>
          </a:xfrm>
          <a:prstGeom prst="rect">
            <a:avLst/>
          </a:prstGeom>
        </p:spPr>
        <p:txBody>
          <a:bodyPr>
            <a:normAutofit fontScale="100000" lnSpcReduction="0"/>
          </a:bodyPr>
          <a:lstStyle/>
          <a:p>
            <a:pPr/>
            <a:r>
              <a:t>Definícia</a:t>
            </a:r>
          </a:p>
        </p:txBody>
      </p:sp>
      <p:sp>
        <p:nvSpPr>
          <p:cNvPr id="38" name="Digitalizácia (digitisation) - Proces vytvárania digitálnych súborov snímaním alebo iným spôsobom konverzie analógových materiálov. Výsledná digitálna kópia , alebo digitálna náhrada sa označuje za digitálny materiál je predmetom digitálneho uchovávania,"/>
          <p:cNvSpPr txBox="1"/>
          <p:nvPr>
            <p:ph type="body" idx="4294967295"/>
          </p:nvPr>
        </p:nvSpPr>
        <p:spPr>
          <a:xfrm>
            <a:off x="457200" y="1600200"/>
            <a:ext cx="8229600" cy="4525963"/>
          </a:xfrm>
          <a:prstGeom prst="rect">
            <a:avLst/>
          </a:prstGeom>
        </p:spPr>
        <p:txBody>
          <a:bodyPr>
            <a:normAutofit fontScale="100000" lnSpcReduction="0"/>
          </a:bodyPr>
          <a:lstStyle/>
          <a:p>
            <a:pPr>
              <a:buChar char="•"/>
              <a:defRPr b="1"/>
            </a:pPr>
            <a:r>
              <a:t>Digitalizácia </a:t>
            </a:r>
            <a:r>
              <a:rPr b="0" i="1"/>
              <a:t>(digitisation)</a:t>
            </a:r>
            <a:r>
              <a:t> - </a:t>
            </a:r>
            <a:r>
              <a:rPr b="0"/>
              <a:t>Proces vytvárania digitálnych súborov snímaním alebo iným spôsobom konverzie analógových materiálov. Výsledná digitálna kópia , alebo digitálna náhrada sa označuje za digitálny materiál je predmetom digitálneho uchovávania, podobne ako "digitálne narodené" materiály. </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0" name="Základné pojmy"/>
          <p:cNvSpPr txBox="1"/>
          <p:nvPr>
            <p:ph type="title" idx="4294967295"/>
          </p:nvPr>
        </p:nvSpPr>
        <p:spPr>
          <a:xfrm>
            <a:off x="457200" y="274637"/>
            <a:ext cx="8229600" cy="1143001"/>
          </a:xfrm>
          <a:prstGeom prst="rect">
            <a:avLst/>
          </a:prstGeom>
        </p:spPr>
        <p:txBody>
          <a:bodyPr>
            <a:normAutofit fontScale="100000" lnSpcReduction="0"/>
          </a:bodyPr>
          <a:lstStyle/>
          <a:p>
            <a:pPr/>
            <a:r>
              <a:t>Základné pojmy</a:t>
            </a:r>
          </a:p>
        </p:txBody>
      </p:sp>
      <p:sp>
        <p:nvSpPr>
          <p:cNvPr id="41" name="Prístup, sprístupnenie (access) - priebežná a pretrvávajúca použiteľnosť digitálneho zdroja, pričom sa zachovajú všetky kvality hodnovernosti, presnosti a funkčnosti, ktoré sa považujú za podstatné z hľadiska účelu vytvorenia a/alebo získania digitálneho"/>
          <p:cNvSpPr txBox="1"/>
          <p:nvPr>
            <p:ph type="body" idx="4294967295"/>
          </p:nvPr>
        </p:nvSpPr>
        <p:spPr>
          <a:xfrm>
            <a:off x="457200" y="1600200"/>
            <a:ext cx="8229600" cy="4525963"/>
          </a:xfrm>
          <a:prstGeom prst="rect">
            <a:avLst/>
          </a:prstGeom>
        </p:spPr>
        <p:txBody>
          <a:bodyPr>
            <a:normAutofit fontScale="100000" lnSpcReduction="0"/>
          </a:bodyPr>
          <a:lstStyle/>
          <a:p>
            <a:pPr>
              <a:lnSpc>
                <a:spcPct val="90000"/>
              </a:lnSpc>
              <a:spcBef>
                <a:spcPts val="600"/>
              </a:spcBef>
              <a:buChar char="•"/>
              <a:defRPr b="1" sz="2800"/>
            </a:pPr>
            <a:r>
              <a:t>Prístup, sprístupnenie </a:t>
            </a:r>
            <a:r>
              <a:rPr b="0" i="1"/>
              <a:t>(access)</a:t>
            </a:r>
            <a:r>
              <a:t> -</a:t>
            </a:r>
            <a:r>
              <a:rPr b="0"/>
              <a:t> pretrvávajúca použiteľnosť digitálneho zdroja, pričom sa zachovajú všetky kvality hodnovernosti, presnosti a funkčnosti, ktoré sa považujú za podstatné z hľadiska účelu vytvorenia a/alebo získania digitálneho zdroja.</a:t>
            </a:r>
          </a:p>
          <a:p>
            <a:pPr>
              <a:lnSpc>
                <a:spcPct val="90000"/>
              </a:lnSpc>
              <a:spcBef>
                <a:spcPts val="600"/>
              </a:spcBef>
              <a:buChar char="•"/>
              <a:defRPr b="1" sz="2800"/>
            </a:pPr>
            <a:r>
              <a:t>Potvrdenie pravosti </a:t>
            </a:r>
            <a:r>
              <a:rPr b="0" i="1"/>
              <a:t>(authentication)</a:t>
            </a:r>
            <a:r>
              <a:t> - </a:t>
            </a:r>
            <a:r>
              <a:rPr b="0"/>
              <a:t>mechanizmus, ktorého cieľom je stanovenie hodnovernosti digitálnych materiálov v konkrétnom čase. Ide napríklad o digitálne podpisovanie. </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3" name="Dvojitým kliknutím upraviť"/>
          <p:cNvSpPr txBox="1"/>
          <p:nvPr>
            <p:ph type="title" idx="4294967295"/>
          </p:nvPr>
        </p:nvSpPr>
        <p:spPr>
          <a:xfrm>
            <a:off x="457200" y="274637"/>
            <a:ext cx="8229600" cy="1143001"/>
          </a:xfrm>
          <a:prstGeom prst="rect">
            <a:avLst/>
          </a:prstGeom>
        </p:spPr>
        <p:txBody>
          <a:bodyPr>
            <a:normAutofit fontScale="100000" lnSpcReduction="0"/>
          </a:bodyPr>
          <a:lstStyle/>
          <a:p>
            <a:pPr/>
            <a:r>
              <a:t>Autentickosť</a:t>
            </a:r>
          </a:p>
        </p:txBody>
      </p:sp>
      <p:sp>
        <p:nvSpPr>
          <p:cNvPr id="44" name="Hodnovernosť, autentickosť (authenticity) - Digitálny materiál je taký, aký sa zdá byť. V prípade elektronických záznamov sa tento pojem vzťahuje na dôveryhodnosť príslušného elektronického záznamu. V prípade &quot;digitálne vytvorených&quot; a zdigitalizovaných m"/>
          <p:cNvSpPr txBox="1"/>
          <p:nvPr>
            <p:ph type="body" idx="4294967295"/>
          </p:nvPr>
        </p:nvSpPr>
        <p:spPr>
          <a:xfrm>
            <a:off x="457200" y="1600200"/>
            <a:ext cx="8229600" cy="4525963"/>
          </a:xfrm>
          <a:prstGeom prst="rect">
            <a:avLst/>
          </a:prstGeom>
        </p:spPr>
        <p:txBody>
          <a:bodyPr>
            <a:normAutofit fontScale="100000" lnSpcReduction="0"/>
          </a:bodyPr>
          <a:lstStyle/>
          <a:p>
            <a:pPr>
              <a:lnSpc>
                <a:spcPct val="80000"/>
              </a:lnSpc>
              <a:spcBef>
                <a:spcPts val="600"/>
              </a:spcBef>
              <a:buChar char="•"/>
              <a:defRPr b="1" sz="2800"/>
            </a:pPr>
            <a:r>
              <a:t>Hodnovernosť, autentickosť </a:t>
            </a:r>
            <a:r>
              <a:rPr b="0" i="1"/>
              <a:t>(authenticity) </a:t>
            </a:r>
            <a:r>
              <a:rPr b="0"/>
              <a:t>- Digitálny materiál je taký, aký sa zdá byť. V prípade elektronických záznamov sa tento pojem vzťahuje na dôveryhodnosť príslušného elektronického záznamu. V prípade "digitálne vytvorených" a zdigitalizovaných materiálov sa pojem vzťahuje na fakt, že pri citovaní akéhokoľvek zdroja je tento zdroj rovnaký ako keď bol vytvorený, pokiaľ sprievodné metaúdaje neuvádzajú zmenu. Dôvera v autentickosť digitálnych materiálov v čase je obzvlášť dôležitá vzhľadom na ľahkosť vykonania zmien.</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Predvolený návrh">
  <a:themeElements>
    <a:clrScheme name="Predvolený návrh">
      <a:dk1>
        <a:srgbClr val="000000"/>
      </a:dk1>
      <a:lt1>
        <a:srgbClr val="FFFFFF"/>
      </a:lt1>
      <a:dk2>
        <a:srgbClr val="A7A7A7"/>
      </a:dk2>
      <a:lt2>
        <a:srgbClr val="535353"/>
      </a:lt2>
      <a:accent1>
        <a:srgbClr val="BBE0E3"/>
      </a:accent1>
      <a:accent2>
        <a:srgbClr val="333399"/>
      </a:accent2>
      <a:accent3>
        <a:srgbClr val="9BBB59"/>
      </a:accent3>
      <a:accent4>
        <a:srgbClr val="8064A2"/>
      </a:accent4>
      <a:accent5>
        <a:srgbClr val="4BACC6"/>
      </a:accent5>
      <a:accent6>
        <a:srgbClr val="F79646"/>
      </a:accent6>
      <a:hlink>
        <a:srgbClr val="0000FF"/>
      </a:hlink>
      <a:folHlink>
        <a:srgbClr val="FF00FF"/>
      </a:folHlink>
    </a:clrScheme>
    <a:fontScheme name="Predvolený návrh">
      <a:majorFont>
        <a:latin typeface="Helvetica"/>
        <a:ea typeface="Helvetica"/>
        <a:cs typeface="Helvetica"/>
      </a:majorFont>
      <a:minorFont>
        <a:latin typeface="Helvetica Neue"/>
        <a:ea typeface="Helvetica Neue"/>
        <a:cs typeface="Helvetica Neue"/>
      </a:minorFont>
    </a:fontScheme>
    <a:fmtScheme name="Predvolený návrh">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Predvolený návrh">
  <a:themeElements>
    <a:clrScheme name="Predvolený návrh">
      <a:dk1>
        <a:srgbClr val="000000"/>
      </a:dk1>
      <a:lt1>
        <a:srgbClr val="FFFFFF"/>
      </a:lt1>
      <a:dk2>
        <a:srgbClr val="A7A7A7"/>
      </a:dk2>
      <a:lt2>
        <a:srgbClr val="535353"/>
      </a:lt2>
      <a:accent1>
        <a:srgbClr val="BBE0E3"/>
      </a:accent1>
      <a:accent2>
        <a:srgbClr val="333399"/>
      </a:accent2>
      <a:accent3>
        <a:srgbClr val="9BBB59"/>
      </a:accent3>
      <a:accent4>
        <a:srgbClr val="8064A2"/>
      </a:accent4>
      <a:accent5>
        <a:srgbClr val="4BACC6"/>
      </a:accent5>
      <a:accent6>
        <a:srgbClr val="F79646"/>
      </a:accent6>
      <a:hlink>
        <a:srgbClr val="0000FF"/>
      </a:hlink>
      <a:folHlink>
        <a:srgbClr val="FF00FF"/>
      </a:folHlink>
    </a:clrScheme>
    <a:fontScheme name="Predvolený návrh">
      <a:majorFont>
        <a:latin typeface="Helvetica"/>
        <a:ea typeface="Helvetica"/>
        <a:cs typeface="Helvetica"/>
      </a:majorFont>
      <a:minorFont>
        <a:latin typeface="Helvetica Neue"/>
        <a:ea typeface="Helvetica Neue"/>
        <a:cs typeface="Helvetica Neue"/>
      </a:minorFont>
    </a:fontScheme>
    <a:fmtScheme name="Predvolený návrh">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