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Lst>
  <p:notesMasterIdLst>
    <p:notesMasterId r:id="rId35"/>
  </p:notesMasterIdLst>
  <p:sldIdLst>
    <p:sldId id="256" r:id="rId2"/>
    <p:sldId id="261" r:id="rId3"/>
    <p:sldId id="262" r:id="rId4"/>
    <p:sldId id="358" r:id="rId5"/>
    <p:sldId id="263" r:id="rId6"/>
    <p:sldId id="362" r:id="rId7"/>
    <p:sldId id="264" r:id="rId8"/>
    <p:sldId id="311" r:id="rId9"/>
    <p:sldId id="312" r:id="rId10"/>
    <p:sldId id="341" r:id="rId11"/>
    <p:sldId id="357" r:id="rId12"/>
    <p:sldId id="363" r:id="rId13"/>
    <p:sldId id="265" r:id="rId14"/>
    <p:sldId id="266" r:id="rId15"/>
    <p:sldId id="267" r:id="rId16"/>
    <p:sldId id="268" r:id="rId17"/>
    <p:sldId id="269" r:id="rId18"/>
    <p:sldId id="270" r:id="rId19"/>
    <p:sldId id="361" r:id="rId20"/>
    <p:sldId id="271" r:id="rId21"/>
    <p:sldId id="272" r:id="rId22"/>
    <p:sldId id="359" r:id="rId23"/>
    <p:sldId id="273" r:id="rId24"/>
    <p:sldId id="257" r:id="rId25"/>
    <p:sldId id="368" r:id="rId26"/>
    <p:sldId id="369" r:id="rId27"/>
    <p:sldId id="258" r:id="rId28"/>
    <p:sldId id="259" r:id="rId29"/>
    <p:sldId id="260" r:id="rId30"/>
    <p:sldId id="367" r:id="rId31"/>
    <p:sldId id="364" r:id="rId32"/>
    <p:sldId id="365" r:id="rId33"/>
    <p:sldId id="366" r:id="rId34"/>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4438"/>
  </p:normalViewPr>
  <p:slideViewPr>
    <p:cSldViewPr snapToGrid="0" snapToObjects="1">
      <p:cViewPr varScale="1">
        <p:scale>
          <a:sx n="71" d="100"/>
          <a:sy n="71" d="100"/>
        </p:scale>
        <p:origin x="21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592F5-3FC1-894C-8E71-18E412B2ED20}" type="datetimeFigureOut">
              <a:rPr lang="sk-SK" smtClean="0"/>
              <a:t>16.12.18</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k-SK"/>
              <a:t>Upraviť štýly predlohy textu
Druhá úroveň
Tretia úroveň
Štvrtá úroveň
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1B0BD-4244-8741-BB92-3A173FCBCBA6}" type="slidenum">
              <a:rPr lang="sk-SK" smtClean="0"/>
              <a:t>‹#›</a:t>
            </a:fld>
            <a:endParaRPr lang="sk-SK"/>
          </a:p>
        </p:txBody>
      </p:sp>
    </p:spTree>
    <p:extLst>
      <p:ext uri="{BB962C8B-B14F-4D97-AF65-F5344CB8AC3E}">
        <p14:creationId xmlns:p14="http://schemas.microsoft.com/office/powerpoint/2010/main" val="2635707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Zástupný objekt pre obrázok snímky 1">
            <a:extLst>
              <a:ext uri="{FF2B5EF4-FFF2-40B4-BE49-F238E27FC236}">
                <a16:creationId xmlns:a16="http://schemas.microsoft.com/office/drawing/2014/main" id="{54F60136-5746-9940-8995-BF8C13DAC6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Zástupný objekt pre poznámky 2">
            <a:extLst>
              <a:ext uri="{FF2B5EF4-FFF2-40B4-BE49-F238E27FC236}">
                <a16:creationId xmlns:a16="http://schemas.microsoft.com/office/drawing/2014/main" id="{573E4A51-70AE-4541-98D4-2C35FDB6A8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k-SK" altLang="sk-SK"/>
              <a:t>Plánované objemy digitalizácie v projekte (OPIS projektu)</a:t>
            </a:r>
          </a:p>
        </p:txBody>
      </p:sp>
      <p:sp>
        <p:nvSpPr>
          <p:cNvPr id="33795" name="Zástupný objekt pre číslo snímky 3">
            <a:extLst>
              <a:ext uri="{FF2B5EF4-FFF2-40B4-BE49-F238E27FC236}">
                <a16:creationId xmlns:a16="http://schemas.microsoft.com/office/drawing/2014/main" id="{4242EC54-4BF4-324F-BB6A-E39009AD96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9F46E-7F8B-7045-A6E5-610A5EA3C97A}" type="slidenum">
              <a:rPr lang="sk-SK" altLang="sk-SK" smtClean="0">
                <a:latin typeface="Calibri" panose="020F0502020204030204" pitchFamily="34" charset="0"/>
              </a:rPr>
              <a:pPr/>
              <a:t>10</a:t>
            </a:fld>
            <a:endParaRPr lang="sk-SK" altLang="sk-SK">
              <a:latin typeface="Calibri" panose="020F0502020204030204" pitchFamily="34" charset="0"/>
            </a:endParaRPr>
          </a:p>
        </p:txBody>
      </p:sp>
    </p:spTree>
    <p:extLst>
      <p:ext uri="{BB962C8B-B14F-4D97-AF65-F5344CB8AC3E}">
        <p14:creationId xmlns:p14="http://schemas.microsoft.com/office/powerpoint/2010/main" val="96743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Zástupný objekt pre obrázok snímky 1">
            <a:extLst>
              <a:ext uri="{FF2B5EF4-FFF2-40B4-BE49-F238E27FC236}">
                <a16:creationId xmlns:a16="http://schemas.microsoft.com/office/drawing/2014/main" id="{D4E406AF-0DD7-224E-B514-B7133EA33A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Zástupný objekt pre poznámky 2">
            <a:extLst>
              <a:ext uri="{FF2B5EF4-FFF2-40B4-BE49-F238E27FC236}">
                <a16:creationId xmlns:a16="http://schemas.microsoft.com/office/drawing/2014/main" id="{14CF7025-5CC3-BA46-BFD0-0B4A2E63F5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k-SK" altLang="sk-SK" dirty="0"/>
              <a:t>Zásadná zmena a žonglovanie s číslami v SNK</a:t>
            </a:r>
          </a:p>
        </p:txBody>
      </p:sp>
      <p:sp>
        <p:nvSpPr>
          <p:cNvPr id="53251" name="Zástupný objekt pre číslo snímky 3">
            <a:extLst>
              <a:ext uri="{FF2B5EF4-FFF2-40B4-BE49-F238E27FC236}">
                <a16:creationId xmlns:a16="http://schemas.microsoft.com/office/drawing/2014/main" id="{E6E5A503-114D-0F4B-81F9-AC3453A6AD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57F013-A03E-5746-94E3-CE40C8816C66}" type="slidenum">
              <a:rPr lang="sk-SK" altLang="sk-SK" smtClean="0">
                <a:latin typeface="Calibri" panose="020F0502020204030204" pitchFamily="34" charset="0"/>
              </a:rPr>
              <a:pPr/>
              <a:t>11</a:t>
            </a:fld>
            <a:endParaRPr lang="sk-SK" altLang="sk-SK">
              <a:latin typeface="Calibri" panose="020F0502020204030204" pitchFamily="34" charset="0"/>
            </a:endParaRPr>
          </a:p>
        </p:txBody>
      </p:sp>
    </p:spTree>
    <p:extLst>
      <p:ext uri="{BB962C8B-B14F-4D97-AF65-F5344CB8AC3E}">
        <p14:creationId xmlns:p14="http://schemas.microsoft.com/office/powerpoint/2010/main" val="383318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600" dirty="0"/>
              <a:t>Slovenská národná knižnica nebola schopná realizovať národný projekt OPIS2 Digitálna knižnica a digitálny archív. Čo vlastne mala SNK urobiť podľa projektu? Je to jednoduché: mala </a:t>
            </a:r>
            <a:r>
              <a:rPr lang="sk-SK" sz="1600" dirty="0" err="1"/>
              <a:t>dikitalizovať</a:t>
            </a:r>
            <a:r>
              <a:rPr lang="sk-SK" sz="1600" dirty="0"/>
              <a:t> 735 000 objektov (monografických, viazaných zväzkov). </a:t>
            </a:r>
          </a:p>
          <a:p>
            <a:r>
              <a:rPr lang="sk-SK" sz="1600" dirty="0"/>
              <a:t>Základnou jednotkou plánovania a vykazovania v digitalizácii je všade na svete jedna digitalizovaná strana. Teda jedna strana knihy, strana novín, strana časopisu a pod. V počte 735 000 objektov malo byť podľa projektu 253 847 750 strán. Táto teória a prax je v SNK neznáma a prekrútená, čo viedlo k žonglovaniu s číslami a ku falšovaniu vykazovania... Vykazujú sa akési  „neidentifikovateľné objekty“ a nie digitalizované strany. Táto prax trvá a som prekvapený, že to nikomu neprekáža... </a:t>
            </a:r>
          </a:p>
          <a:p>
            <a:r>
              <a:rPr lang="sk-SK" sz="1600" dirty="0"/>
              <a:t>Cena projektu sa zásadne vypočítala podľa ceny za jednu digitalizovanú stranu. V tej cene je pritom všetku: skenery, skenovanie, infraštruktúra, mzdy, odvody, čistenie, doprava </a:t>
            </a:r>
            <a:r>
              <a:rPr lang="sk-SK" sz="1600" dirty="0" err="1"/>
              <a:t>atd</a:t>
            </a:r>
            <a:r>
              <a:rPr lang="sk-SK" sz="1600" dirty="0"/>
              <a:t>.) </a:t>
            </a:r>
          </a:p>
          <a:p>
            <a:r>
              <a:rPr lang="sk-SK" sz="1600" dirty="0"/>
              <a:t>Cena za digitalizovanú stranu je obvykle 0,13-0,15 </a:t>
            </a:r>
            <a:r>
              <a:rPr lang="sk-SK" sz="1600" b="1" dirty="0"/>
              <a:t>€</a:t>
            </a:r>
            <a:r>
              <a:rPr lang="sk-SK" sz="1600" dirty="0"/>
              <a:t>. Také sú napríklad aj v súčasnosti komerčné ceny vo firme NUPSESO (0,15 </a:t>
            </a:r>
            <a:r>
              <a:rPr lang="sk-SK" sz="1600" b="1" dirty="0"/>
              <a:t>€</a:t>
            </a:r>
            <a:r>
              <a:rPr lang="sk-SK" sz="1600" dirty="0"/>
              <a:t>. </a:t>
            </a:r>
          </a:p>
          <a:p>
            <a:r>
              <a:rPr lang="sk-SK" sz="1600" dirty="0"/>
              <a:t>Niektoré firmy na Slovensku ponúkajú digitalizáciu dokonca za 0,04 centa. </a:t>
            </a:r>
          </a:p>
          <a:p>
            <a:r>
              <a:rPr lang="sk-SK" sz="1600" dirty="0"/>
              <a:t>Počet 739 000 komplexné objektov (kníh, starých a vzácnych tlačí, zväzkov novín a časopisov a pod.) mal obsahovať 253 847 750 strán. V počte strán sú vložené objekty, ročníky novín a časopisov, jednotlivé čísla novín a časopisov prípadne jednotliviny, ktoré predstavujú samostatné knižničné jednotky. (Spolu to predstavovalo 1 439 000 objektov). </a:t>
            </a:r>
          </a:p>
          <a:p>
            <a:r>
              <a:rPr lang="sk-SK" sz="1600" dirty="0"/>
              <a:t>Treba však mať vždy na pamäti, že rozhodujúci je podľa opisu projektu počet digitalizovaných strán a nie počet objektov. </a:t>
            </a:r>
          </a:p>
          <a:p>
            <a:r>
              <a:rPr lang="sk-SK" sz="1600" dirty="0"/>
              <a:t>Ak by bol pre projekt dôležitý počet objektov, potom stačilo digitalizovať za dva týždne 2 milióny pohľadníc... To by bol podvod a preto to nebolo cieľom projektu. Výnimočne to mohli byť aj články z časopisov, ktoré majú vlastný identifikátor SICI (čo články skenované v SNK de </a:t>
            </a:r>
            <a:r>
              <a:rPr lang="sk-SK" sz="1600" dirty="0" err="1"/>
              <a:t>facto</a:t>
            </a:r>
            <a:r>
              <a:rPr lang="sk-SK" sz="1600" dirty="0"/>
              <a:t> nemali!!!). </a:t>
            </a:r>
          </a:p>
          <a:p>
            <a:endParaRPr lang="sk-SK" sz="1600" dirty="0"/>
          </a:p>
          <a:p>
            <a:r>
              <a:rPr lang="sk-SK" sz="1600" dirty="0"/>
              <a:t>Na digitalizáciu 253 847 750 strán mala SNK </a:t>
            </a:r>
            <a:r>
              <a:rPr lang="sk-SK" sz="1200" kern="1200" dirty="0">
                <a:solidFill>
                  <a:schemeClr val="tx1"/>
                </a:solidFill>
                <a:effectLst/>
                <a:latin typeface="+mn-lt"/>
                <a:ea typeface="+mn-ea"/>
                <a:cs typeface="+mn-cs"/>
              </a:rPr>
              <a:t>49 667 500,00 €. Zmluvu na poskytnutie nenávratného príspevku na tento projekt som podpísal s Úradom vlády 07. marca 2012. </a:t>
            </a:r>
          </a:p>
          <a:p>
            <a:r>
              <a:rPr lang="sk-SK" sz="1200" kern="1200" dirty="0">
                <a:solidFill>
                  <a:schemeClr val="tx1"/>
                </a:solidFill>
                <a:effectLst/>
                <a:latin typeface="+mn-lt"/>
                <a:ea typeface="+mn-ea"/>
                <a:cs typeface="+mn-cs"/>
              </a:rPr>
              <a:t>Stôl bol prestretý. </a:t>
            </a:r>
            <a:r>
              <a:rPr lang="sk-SK" sz="1600" kern="1200" dirty="0">
                <a:solidFill>
                  <a:schemeClr val="tx1"/>
                </a:solidFill>
                <a:effectLst/>
                <a:latin typeface="+mn-lt"/>
                <a:ea typeface="+mn-ea"/>
                <a:cs typeface="+mn-cs"/>
              </a:rPr>
              <a:t>Slovenská národná knižnica mala na stole takmer 50 miliónov </a:t>
            </a:r>
            <a:r>
              <a:rPr lang="sk-SK" sz="1200" kern="1200" dirty="0">
                <a:solidFill>
                  <a:schemeClr val="tx1"/>
                </a:solidFill>
                <a:effectLst/>
                <a:latin typeface="+mn-lt"/>
                <a:ea typeface="+mn-ea"/>
                <a:cs typeface="+mn-cs"/>
              </a:rPr>
              <a:t>EUR. Digitalizácia jednej strany, </a:t>
            </a:r>
            <a:r>
              <a:rPr lang="sk-SK" sz="1200" kern="1200" dirty="0" err="1">
                <a:solidFill>
                  <a:schemeClr val="tx1"/>
                </a:solidFill>
                <a:effectLst/>
                <a:latin typeface="+mn-lt"/>
                <a:ea typeface="+mn-ea"/>
                <a:cs typeface="+mn-cs"/>
              </a:rPr>
              <a:t>vrtane</a:t>
            </a:r>
            <a:r>
              <a:rPr lang="sk-SK" sz="1200" kern="1200" dirty="0">
                <a:solidFill>
                  <a:schemeClr val="tx1"/>
                </a:solidFill>
                <a:effectLst/>
                <a:latin typeface="+mn-lt"/>
                <a:ea typeface="+mn-ea"/>
                <a:cs typeface="+mn-cs"/>
              </a:rPr>
              <a:t> masovej priemyselnej </a:t>
            </a:r>
            <a:r>
              <a:rPr lang="sk-SK" sz="1200" kern="1200" dirty="0" err="1">
                <a:solidFill>
                  <a:schemeClr val="tx1"/>
                </a:solidFill>
                <a:effectLst/>
                <a:latin typeface="+mn-lt"/>
                <a:ea typeface="+mn-ea"/>
                <a:cs typeface="+mn-cs"/>
              </a:rPr>
              <a:t>deacidifikácie</a:t>
            </a:r>
            <a:r>
              <a:rPr lang="sk-SK" sz="1200" kern="1200" dirty="0">
                <a:solidFill>
                  <a:schemeClr val="tx1"/>
                </a:solidFill>
                <a:effectLst/>
                <a:latin typeface="+mn-lt"/>
                <a:ea typeface="+mn-ea"/>
                <a:cs typeface="+mn-cs"/>
              </a:rPr>
              <a:t> písomného dedičstva by bola stála 0,19 Eura.</a:t>
            </a:r>
          </a:p>
          <a:p>
            <a:r>
              <a:rPr lang="sk-SK" sz="1200" kern="1200" dirty="0">
                <a:solidFill>
                  <a:schemeClr val="tx1"/>
                </a:solidFill>
                <a:effectLst/>
                <a:latin typeface="+mn-lt"/>
                <a:ea typeface="+mn-ea"/>
                <a:cs typeface="+mn-cs"/>
              </a:rPr>
              <a:t>Keďže však knižnica žiadnu priemyselnú </a:t>
            </a:r>
            <a:r>
              <a:rPr lang="sk-SK" sz="1200" kern="1200" dirty="0" err="1">
                <a:solidFill>
                  <a:schemeClr val="tx1"/>
                </a:solidFill>
                <a:effectLst/>
                <a:latin typeface="+mn-lt"/>
                <a:ea typeface="+mn-ea"/>
                <a:cs typeface="+mn-cs"/>
              </a:rPr>
              <a:t>deacidifikáciu</a:t>
            </a:r>
            <a:r>
              <a:rPr lang="sk-SK" sz="1200" kern="1200" dirty="0">
                <a:solidFill>
                  <a:schemeClr val="tx1"/>
                </a:solidFill>
                <a:effectLst/>
                <a:latin typeface="+mn-lt"/>
                <a:ea typeface="+mn-ea"/>
                <a:cs typeface="+mn-cs"/>
              </a:rPr>
              <a:t> nerobila, vyšla by jedna strana na 0,15 Eura. (Teda </a:t>
            </a:r>
            <a:r>
              <a:rPr lang="sk-SK" sz="1200" kern="1200" dirty="0" err="1">
                <a:solidFill>
                  <a:schemeClr val="tx1"/>
                </a:solidFill>
                <a:effectLst/>
                <a:latin typeface="+mn-lt"/>
                <a:ea typeface="+mn-ea"/>
                <a:cs typeface="+mn-cs"/>
              </a:rPr>
              <a:t>ca</a:t>
            </a:r>
            <a:r>
              <a:rPr lang="sk-SK" sz="1200" kern="1200" dirty="0">
                <a:solidFill>
                  <a:schemeClr val="tx1"/>
                </a:solidFill>
                <a:effectLst/>
                <a:latin typeface="+mn-lt"/>
                <a:ea typeface="+mn-ea"/>
                <a:cs typeface="+mn-cs"/>
              </a:rPr>
              <a:t> – 9 miliónov eur).</a:t>
            </a:r>
          </a:p>
          <a:p>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V decembri roku 2011 bola daná do užívania budova, do ktorej sa mohli inštalovať skenery a iná infraštruktúry, ktoré už boli verejne obstarané. V skutočnosti bolo 6 skenerov presunutých do </a:t>
            </a:r>
            <a:r>
              <a:rPr lang="sk-SK" sz="1200" kern="1200" dirty="0" err="1">
                <a:solidFill>
                  <a:schemeClr val="tx1"/>
                </a:solidFill>
                <a:effectLst/>
                <a:latin typeface="+mn-lt"/>
                <a:ea typeface="+mn-ea"/>
                <a:cs typeface="+mn-cs"/>
              </a:rPr>
              <a:t>Digitalizačného</a:t>
            </a:r>
            <a:r>
              <a:rPr lang="sk-SK" sz="1200" kern="1200" dirty="0">
                <a:solidFill>
                  <a:schemeClr val="tx1"/>
                </a:solidFill>
                <a:effectLst/>
                <a:latin typeface="+mn-lt"/>
                <a:ea typeface="+mn-ea"/>
                <a:cs typeface="+mn-cs"/>
              </a:rPr>
              <a:t> centra v polovici </a:t>
            </a:r>
          </a:p>
          <a:p>
            <a:endParaRPr lang="sk-SK" sz="1200" kern="1200" dirty="0">
              <a:solidFill>
                <a:schemeClr val="tx1"/>
              </a:solidFill>
              <a:effectLst/>
              <a:latin typeface="+mn-lt"/>
              <a:ea typeface="+mn-ea"/>
              <a:cs typeface="+mn-cs"/>
            </a:endParaRPr>
          </a:p>
          <a:p>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Od nástupu nového vedenia Slovenskej národnej knižnice 10. júla 2012 bolo jasné, že toto vedenie projekt Digitálna knižnica a digitálny archív nebolo schopné projekt realizovať. </a:t>
            </a:r>
          </a:p>
          <a:p>
            <a:endParaRPr lang="sk-S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kern="1200" dirty="0">
                <a:solidFill>
                  <a:schemeClr val="tx1"/>
                </a:solidFill>
                <a:effectLst/>
                <a:latin typeface="+mn-lt"/>
                <a:ea typeface="+mn-ea"/>
                <a:cs typeface="+mn-cs"/>
              </a:rPr>
              <a:t>"Plánovaný počet zdigitalizovaných strán knižničných a archívnych dokumentov v projekte od 1. apríla 2012 do 30. júna 2015 je 259 495 150, realita k dnešnému dňu je 2 500 000 zdigitalizovaných strán od roku 2008," zdôraznila </a:t>
            </a:r>
            <a:r>
              <a:rPr lang="sk-SK" sz="1200" kern="1200" dirty="0" err="1">
                <a:solidFill>
                  <a:schemeClr val="tx1"/>
                </a:solidFill>
                <a:effectLst/>
                <a:latin typeface="+mn-lt"/>
                <a:ea typeface="+mn-ea"/>
                <a:cs typeface="+mn-cs"/>
              </a:rPr>
              <a:t>Krištofová</a:t>
            </a:r>
            <a:r>
              <a:rPr lang="sk-SK" sz="1200" kern="1200" dirty="0">
                <a:solidFill>
                  <a:schemeClr val="tx1"/>
                </a:solidFill>
                <a:effectLst/>
                <a:latin typeface="+mn-lt"/>
                <a:ea typeface="+mn-ea"/>
                <a:cs typeface="+mn-cs"/>
              </a:rPr>
              <a:t>. Zabudla povedať, že ona s digitalizáciou tých 2.5 miliónov strán nemala nič spoločné a že boli naskenované na skeneroch získaných pred začatím projektu DIKDA, na čom takisto nemala podiel. Z 29 </a:t>
            </a:r>
            <a:r>
              <a:rPr lang="sk-SK" sz="1200" kern="1200" dirty="0" err="1">
                <a:solidFill>
                  <a:schemeClr val="tx1"/>
                </a:solidFill>
                <a:effectLst/>
                <a:latin typeface="+mn-lt"/>
                <a:ea typeface="+mn-ea"/>
                <a:cs typeface="+mn-cs"/>
              </a:rPr>
              <a:t>planovaných</a:t>
            </a:r>
            <a:r>
              <a:rPr lang="sk-SK" sz="1200" kern="1200" dirty="0">
                <a:solidFill>
                  <a:schemeClr val="tx1"/>
                </a:solidFill>
                <a:effectLst/>
                <a:latin typeface="+mn-lt"/>
                <a:ea typeface="+mn-ea"/>
                <a:cs typeface="+mn-cs"/>
              </a:rPr>
              <a:t> skenerov mala 6 skenerov SNK už v čase nástupu „nového vedenia“. Výkon jedného skenera je pritom až 22 000 strán denne.... Túto možnosť SNK nevyužila...</a:t>
            </a:r>
          </a:p>
          <a:p>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Generálna riaditeľka SNK v Stratégii ďalšieho rozvoja Slovenskej národnej knižnice z 26. novembra 2012 vyhlásila na s. 3 okrem iného, že jej „prioritou“ je: </a:t>
            </a:r>
          </a:p>
          <a:p>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„Prehodnotenie národného projektu Digitálna knižnica</a:t>
            </a:r>
          </a:p>
          <a:p>
            <a:r>
              <a:rPr lang="sk-SK" sz="1200" kern="1200" dirty="0">
                <a:solidFill>
                  <a:schemeClr val="tx1"/>
                </a:solidFill>
                <a:effectLst/>
                <a:latin typeface="+mn-lt"/>
                <a:ea typeface="+mn-ea"/>
                <a:cs typeface="+mn-cs"/>
              </a:rPr>
              <a:t>a digitálny archív spolufinancovaného z prostriedkov</a:t>
            </a:r>
          </a:p>
          <a:p>
            <a:r>
              <a:rPr lang="sk-SK" sz="1200" kern="1200" dirty="0">
                <a:solidFill>
                  <a:schemeClr val="tx1"/>
                </a:solidFill>
                <a:effectLst/>
                <a:latin typeface="+mn-lt"/>
                <a:ea typeface="+mn-ea"/>
                <a:cs typeface="+mn-cs"/>
              </a:rPr>
              <a:t>Prioritnej osi 2 Operačného programu</a:t>
            </a:r>
          </a:p>
          <a:p>
            <a:r>
              <a:rPr lang="sk-SK" sz="1200" kern="1200" dirty="0">
                <a:solidFill>
                  <a:schemeClr val="tx1"/>
                </a:solidFill>
                <a:effectLst/>
                <a:latin typeface="+mn-lt"/>
                <a:ea typeface="+mn-ea"/>
                <a:cs typeface="+mn-cs"/>
              </a:rPr>
              <a:t>Informatizácia spoločnosti (PO2 OPIS) a jeho nové</a:t>
            </a:r>
          </a:p>
          <a:p>
            <a:r>
              <a:rPr lang="sk-SK" sz="1200" kern="1200" dirty="0">
                <a:solidFill>
                  <a:schemeClr val="tx1"/>
                </a:solidFill>
                <a:effectLst/>
                <a:latin typeface="+mn-lt"/>
                <a:ea typeface="+mn-ea"/>
                <a:cs typeface="+mn-cs"/>
              </a:rPr>
              <a:t>nastavenie v súlade s princípmi hospodárnosti,“</a:t>
            </a:r>
          </a:p>
          <a:p>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Neexistujú teda žiadne pochybnosti o tom, že generálna riaditeľka je zodpovedná za „prehodnotenie“ projektu, čo spočívalo v podstatnej zmene projektu, pričom tieto zmeny neviedli k podstatnej zmene rozpočtu projektu. V konečnom dôsledku sa nedosiahla hospodárnosť ale bohapusté predraženie a plytvanie verejnými zdrojmi. Samotné „prehodnocovanie“ pani generálna riaditeľka viedla sprievodnou diskreditáciu „predchádzajúceho vedenia“, ktoré projekt pripravilo. Samotná generálna riaditeľka sa na príprave projektu nijako nezúčastňovala. Po odchode alebo prepustení všetkých kľúčových zamestnancov zo Slovenskej národnej knižnice sa „nové vedenie“ začalo zaoberať tým, čo to vlastne majú riadiť....</a:t>
            </a:r>
          </a:p>
          <a:p>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„Prehodnotenie“ projektu viedlo k tomu, že namiesto 253 847 750 strán naplánovala </a:t>
            </a:r>
            <a:r>
              <a:rPr lang="sk-SK" sz="1200" kern="1200" dirty="0" err="1">
                <a:solidFill>
                  <a:schemeClr val="tx1"/>
                </a:solidFill>
                <a:effectLst/>
                <a:latin typeface="+mn-lt"/>
                <a:ea typeface="+mn-ea"/>
                <a:cs typeface="+mn-cs"/>
              </a:rPr>
              <a:t>ing.</a:t>
            </a:r>
            <a:r>
              <a:rPr lang="sk-SK" sz="1200" kern="1200" dirty="0">
                <a:solidFill>
                  <a:schemeClr val="tx1"/>
                </a:solidFill>
                <a:effectLst/>
                <a:latin typeface="+mn-lt"/>
                <a:ea typeface="+mn-ea"/>
                <a:cs typeface="+mn-cs"/>
              </a:rPr>
              <a:t> Katarína </a:t>
            </a:r>
            <a:r>
              <a:rPr lang="sk-SK" sz="1200" kern="1200" dirty="0" err="1">
                <a:solidFill>
                  <a:schemeClr val="tx1"/>
                </a:solidFill>
                <a:effectLst/>
                <a:latin typeface="+mn-lt"/>
                <a:ea typeface="+mn-ea"/>
                <a:cs typeface="+mn-cs"/>
              </a:rPr>
              <a:t>Krištofová</a:t>
            </a:r>
            <a:r>
              <a:rPr lang="sk-SK" sz="1200" kern="1200" dirty="0">
                <a:solidFill>
                  <a:schemeClr val="tx1"/>
                </a:solidFill>
                <a:effectLst/>
                <a:latin typeface="+mn-lt"/>
                <a:ea typeface="+mn-ea"/>
                <a:cs typeface="+mn-cs"/>
              </a:rPr>
              <a:t> o 213 547 750 strán menej. Takže, aby sme to zjednodušili, namiesto 250 miliónov strán knižnica po prehodnotení mala v pláne digitalizovať len 40 miliónov strán. A to za 40 282 685 Eur. </a:t>
            </a:r>
          </a:p>
          <a:p>
            <a:r>
              <a:rPr lang="sk-SK" sz="1200" kern="1200" dirty="0">
                <a:solidFill>
                  <a:schemeClr val="tx1"/>
                </a:solidFill>
                <a:effectLst/>
                <a:latin typeface="+mn-lt"/>
                <a:ea typeface="+mn-ea"/>
                <a:cs typeface="+mn-cs"/>
              </a:rPr>
              <a:t>Takže jedna strana po “prehodnotení“, ktoré iniciovala generálna riaditeľka jedna strana nestála 0,15 eura ale 1,00 Euro. Každému je jasné, že hovoriť o tom, že sa uplatnil princíp „</a:t>
            </a:r>
            <a:r>
              <a:rPr lang="sk-SK" sz="1200" kern="1200" dirty="0" err="1">
                <a:solidFill>
                  <a:schemeClr val="tx1"/>
                </a:solidFill>
                <a:effectLst/>
                <a:latin typeface="+mn-lt"/>
                <a:ea typeface="+mn-ea"/>
                <a:cs typeface="+mn-cs"/>
              </a:rPr>
              <a:t>hospodárnost</a:t>
            </a:r>
            <a:r>
              <a:rPr lang="sk-SK" sz="1200" kern="1200" dirty="0">
                <a:solidFill>
                  <a:schemeClr val="tx1"/>
                </a:solidFill>
                <a:effectLst/>
                <a:latin typeface="+mn-lt"/>
                <a:ea typeface="+mn-ea"/>
                <a:cs typeface="+mn-cs"/>
              </a:rPr>
              <a:t>“ je nanajvýš sporné. Prehodnotenie, ktoré vykonala SNK na návrh generálnej riaditeľky smerovalo jednoznačne k nehospodárnemu využitiu verejných zdrojov.</a:t>
            </a:r>
          </a:p>
          <a:p>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Najhoršie je, že ani to digitalizované torzo vlastne nie je nikomu dostupné online cez internet... Ale o tom inokedy.  </a:t>
            </a:r>
          </a:p>
          <a:p>
            <a:endParaRPr lang="sk-SK" sz="1200" kern="1200" dirty="0">
              <a:solidFill>
                <a:schemeClr val="tx1"/>
              </a:solidFill>
              <a:effectLst/>
              <a:latin typeface="+mn-lt"/>
              <a:ea typeface="+mn-ea"/>
              <a:cs typeface="+mn-cs"/>
            </a:endParaRPr>
          </a:p>
          <a:p>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 </a:t>
            </a:r>
          </a:p>
          <a:p>
            <a:endParaRPr lang="sk-SK" sz="1200" kern="1200" dirty="0">
              <a:solidFill>
                <a:schemeClr val="tx1"/>
              </a:solidFill>
              <a:effectLst/>
              <a:latin typeface="+mn-lt"/>
              <a:ea typeface="+mn-ea"/>
              <a:cs typeface="+mn-cs"/>
            </a:endParaRPr>
          </a:p>
          <a:p>
            <a:endParaRPr lang="sk-SK" sz="1200" kern="1200" dirty="0">
              <a:solidFill>
                <a:schemeClr val="tx1"/>
              </a:solidFill>
              <a:effectLst/>
              <a:latin typeface="+mn-lt"/>
              <a:ea typeface="+mn-ea"/>
              <a:cs typeface="+mn-cs"/>
            </a:endParaRPr>
          </a:p>
          <a:p>
            <a:endParaRPr lang="sk-SK" sz="1200" kern="1200" dirty="0">
              <a:solidFill>
                <a:schemeClr val="tx1"/>
              </a:solidFill>
              <a:effectLst/>
              <a:latin typeface="+mn-lt"/>
              <a:ea typeface="+mn-ea"/>
              <a:cs typeface="+mn-cs"/>
            </a:endParaRPr>
          </a:p>
          <a:p>
            <a:endParaRPr lang="sk-SK" sz="1200" kern="1200" dirty="0">
              <a:solidFill>
                <a:schemeClr val="tx1"/>
              </a:solidFill>
              <a:effectLst/>
              <a:latin typeface="+mn-lt"/>
              <a:ea typeface="+mn-ea"/>
              <a:cs typeface="+mn-cs"/>
            </a:endParaRPr>
          </a:p>
          <a:p>
            <a:endParaRPr lang="sk-SK" sz="1200" kern="1200" dirty="0">
              <a:solidFill>
                <a:schemeClr val="tx1"/>
              </a:solidFill>
              <a:effectLst/>
              <a:latin typeface="+mn-lt"/>
              <a:ea typeface="+mn-ea"/>
              <a:cs typeface="+mn-cs"/>
            </a:endParaRPr>
          </a:p>
          <a:p>
            <a:endParaRPr lang="sk-SK" sz="1200" kern="1200" dirty="0">
              <a:solidFill>
                <a:schemeClr val="tx1"/>
              </a:solidFill>
              <a:effectLst/>
              <a:latin typeface="+mn-lt"/>
              <a:ea typeface="+mn-ea"/>
              <a:cs typeface="+mn-cs"/>
            </a:endParaRPr>
          </a:p>
          <a:p>
            <a:endParaRPr lang="sk-SK" sz="1200" kern="1200" dirty="0">
              <a:solidFill>
                <a:schemeClr val="tx1"/>
              </a:solidFill>
              <a:effectLst/>
              <a:latin typeface="+mn-lt"/>
              <a:ea typeface="+mn-ea"/>
              <a:cs typeface="+mn-cs"/>
            </a:endParaRPr>
          </a:p>
          <a:p>
            <a:endParaRPr lang="sk-SK" sz="1200" kern="1200" dirty="0">
              <a:solidFill>
                <a:schemeClr val="tx1"/>
              </a:solidFill>
              <a:effectLst/>
              <a:latin typeface="+mn-lt"/>
              <a:ea typeface="+mn-ea"/>
              <a:cs typeface="+mn-cs"/>
            </a:endParaRPr>
          </a:p>
          <a:p>
            <a:endParaRPr lang="sk-SK" sz="1200" kern="1200" dirty="0">
              <a:solidFill>
                <a:schemeClr val="tx1"/>
              </a:solidFill>
              <a:effectLst/>
              <a:latin typeface="+mn-lt"/>
              <a:ea typeface="+mn-ea"/>
              <a:cs typeface="+mn-cs"/>
            </a:endParaRPr>
          </a:p>
          <a:p>
            <a:endParaRPr lang="sk-SK" sz="1200" kern="1200" dirty="0">
              <a:solidFill>
                <a:schemeClr val="tx1"/>
              </a:solidFill>
              <a:effectLst/>
              <a:latin typeface="+mn-lt"/>
              <a:ea typeface="+mn-ea"/>
              <a:cs typeface="+mn-cs"/>
            </a:endParaRPr>
          </a:p>
          <a:p>
            <a:endParaRPr lang="sk-SK" sz="1200" kern="1200" dirty="0">
              <a:solidFill>
                <a:schemeClr val="tx1"/>
              </a:solidFill>
              <a:effectLst/>
              <a:latin typeface="+mn-lt"/>
              <a:ea typeface="+mn-ea"/>
              <a:cs typeface="+mn-cs"/>
            </a:endParaRPr>
          </a:p>
          <a:p>
            <a:endParaRPr lang="sk-SK" sz="1600" dirty="0"/>
          </a:p>
          <a:p>
            <a:endParaRPr lang="sk-SK" sz="1600" dirty="0"/>
          </a:p>
          <a:p>
            <a:endParaRPr lang="sk-SK" sz="1600" dirty="0"/>
          </a:p>
          <a:p>
            <a:endParaRPr lang="sk-SK" sz="1600" dirty="0"/>
          </a:p>
          <a:p>
            <a:endParaRPr lang="sk-SK" sz="1600" dirty="0"/>
          </a:p>
          <a:p>
            <a:endParaRPr lang="sk-SK" sz="1600" dirty="0"/>
          </a:p>
          <a:p>
            <a:endParaRPr lang="sk-SK" sz="1600" dirty="0"/>
          </a:p>
          <a:p>
            <a:endParaRPr lang="sk-SK" dirty="0"/>
          </a:p>
        </p:txBody>
      </p:sp>
      <p:sp>
        <p:nvSpPr>
          <p:cNvPr id="4" name="Zástupný objekt pre číslo snímky 3"/>
          <p:cNvSpPr>
            <a:spLocks noGrp="1"/>
          </p:cNvSpPr>
          <p:nvPr>
            <p:ph type="sldNum" sz="quarter" idx="5"/>
          </p:nvPr>
        </p:nvSpPr>
        <p:spPr/>
        <p:txBody>
          <a:bodyPr/>
          <a:lstStyle/>
          <a:p>
            <a:fld id="{3E71B0BD-4244-8741-BB92-3A173FCBCBA6}" type="slidenum">
              <a:rPr lang="sk-SK" smtClean="0"/>
              <a:t>12</a:t>
            </a:fld>
            <a:endParaRPr lang="sk-SK"/>
          </a:p>
        </p:txBody>
      </p:sp>
    </p:spTree>
    <p:extLst>
      <p:ext uri="{BB962C8B-B14F-4D97-AF65-F5344CB8AC3E}">
        <p14:creationId xmlns:p14="http://schemas.microsoft.com/office/powerpoint/2010/main" val="313950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k-SK"/>
              <a:t>Kliknutím upravte štýl predlohy nadpisu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4F180FB6-7A4E-D540-8F1C-2E05B2997C9E}" type="datetimeFigureOut">
              <a:rPr lang="sk-SK" smtClean="0"/>
              <a:t>16.12.18</a:t>
            </a:fld>
            <a:endParaRPr lang="sk-SK"/>
          </a:p>
        </p:txBody>
      </p:sp>
      <p:sp>
        <p:nvSpPr>
          <p:cNvPr id="5" name="Footer Placeholder 4"/>
          <p:cNvSpPr>
            <a:spLocks noGrp="1"/>
          </p:cNvSpPr>
          <p:nvPr>
            <p:ph type="ftr" sz="quarter" idx="11"/>
          </p:nvPr>
        </p:nvSpPr>
        <p:spPr/>
        <p:txBody>
          <a:bodyPr/>
          <a:lstStyle/>
          <a:p>
            <a:endParaRPr lang="sk-SK"/>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7B259E4-A185-B041-81DD-8C6470670C23}" type="slidenum">
              <a:rPr lang="sk-SK" smtClean="0"/>
              <a:t>‹#›</a:t>
            </a:fld>
            <a:endParaRPr lang="sk-SK"/>
          </a:p>
        </p:txBody>
      </p:sp>
    </p:spTree>
    <p:extLst>
      <p:ext uri="{BB962C8B-B14F-4D97-AF65-F5344CB8AC3E}">
        <p14:creationId xmlns:p14="http://schemas.microsoft.com/office/powerpoint/2010/main" val="426108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10"/>
          </p:nvPr>
        </p:nvSpPr>
        <p:spPr/>
        <p:txBody>
          <a:bodyPr/>
          <a:lstStyle/>
          <a:p>
            <a:fld id="{4F180FB6-7A4E-D540-8F1C-2E05B2997C9E}" type="datetimeFigureOut">
              <a:rPr lang="sk-SK" smtClean="0"/>
              <a:t>16.12.18</a:t>
            </a:fld>
            <a:endParaRPr lang="sk-SK"/>
          </a:p>
        </p:txBody>
      </p:sp>
      <p:sp>
        <p:nvSpPr>
          <p:cNvPr id="5" name="Footer Placeholder 4"/>
          <p:cNvSpPr>
            <a:spLocks noGrp="1"/>
          </p:cNvSpPr>
          <p:nvPr>
            <p:ph type="ftr" sz="quarter" idx="11"/>
          </p:nvPr>
        </p:nvSpPr>
        <p:spPr/>
        <p:txBody>
          <a:bodyPr/>
          <a:lstStyle/>
          <a:p>
            <a:endParaRPr lang="sk-S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B259E4-A185-B041-81DD-8C6470670C23}" type="slidenum">
              <a:rPr lang="sk-SK" smtClean="0"/>
              <a:t>‹#›</a:t>
            </a:fld>
            <a:endParaRPr lang="sk-SK"/>
          </a:p>
        </p:txBody>
      </p:sp>
    </p:spTree>
    <p:extLst>
      <p:ext uri="{BB962C8B-B14F-4D97-AF65-F5344CB8AC3E}">
        <p14:creationId xmlns:p14="http://schemas.microsoft.com/office/powerpoint/2010/main" val="72192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a:t>Kliknutím upravte štýl predlohy nadpisu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
Druhá úroveň
Tretia úroveň
Štvrtá úroveň
Piata úroveň</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10"/>
          </p:nvPr>
        </p:nvSpPr>
        <p:spPr/>
        <p:txBody>
          <a:bodyPr/>
          <a:lstStyle/>
          <a:p>
            <a:fld id="{4F180FB6-7A4E-D540-8F1C-2E05B2997C9E}" type="datetimeFigureOut">
              <a:rPr lang="sk-SK" smtClean="0"/>
              <a:t>16.12.18</a:t>
            </a:fld>
            <a:endParaRPr lang="sk-SK"/>
          </a:p>
        </p:txBody>
      </p:sp>
      <p:sp>
        <p:nvSpPr>
          <p:cNvPr id="5" name="Footer Placeholder 4"/>
          <p:cNvSpPr>
            <a:spLocks noGrp="1"/>
          </p:cNvSpPr>
          <p:nvPr>
            <p:ph type="ftr" sz="quarter" idx="11"/>
          </p:nvPr>
        </p:nvSpPr>
        <p:spPr/>
        <p:txBody>
          <a:bodyPr/>
          <a:lstStyle/>
          <a:p>
            <a:endParaRPr lang="sk-SK"/>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B259E4-A185-B041-81DD-8C6470670C23}" type="slidenum">
              <a:rPr lang="sk-SK" smtClean="0"/>
              <a:t>‹#›</a:t>
            </a:fld>
            <a:endParaRPr lang="sk-SK"/>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35311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k-SK"/>
              <a:t>Kliknutím upravte štýl predlohy nadpisu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Upraviť štýly predlohy textu
Druhá úroveň
Tretia úroveň
Štvrtá úroveň
Piata úroveň</a:t>
            </a:r>
            <a:endParaRPr lang="en-US" dirty="0"/>
          </a:p>
        </p:txBody>
      </p:sp>
      <p:sp>
        <p:nvSpPr>
          <p:cNvPr id="5" name="Date Placeholder 4"/>
          <p:cNvSpPr>
            <a:spLocks noGrp="1"/>
          </p:cNvSpPr>
          <p:nvPr>
            <p:ph type="dt" sz="half" idx="10"/>
          </p:nvPr>
        </p:nvSpPr>
        <p:spPr/>
        <p:txBody>
          <a:bodyPr/>
          <a:lstStyle/>
          <a:p>
            <a:fld id="{4F180FB6-7A4E-D540-8F1C-2E05B2997C9E}" type="datetimeFigureOut">
              <a:rPr lang="sk-SK" smtClean="0"/>
              <a:t>16.12.18</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B259E4-A185-B041-81DD-8C6470670C23}" type="slidenum">
              <a:rPr lang="sk-SK" smtClean="0"/>
              <a:t>‹#›</a:t>
            </a:fld>
            <a:endParaRPr lang="sk-SK"/>
          </a:p>
        </p:txBody>
      </p:sp>
    </p:spTree>
    <p:extLst>
      <p:ext uri="{BB962C8B-B14F-4D97-AF65-F5344CB8AC3E}">
        <p14:creationId xmlns:p14="http://schemas.microsoft.com/office/powerpoint/2010/main" val="18163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a:t>Kliknutím upravte štýl predlohy nadpisu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
Druhá úroveň
Tretia úroveň
Štvrtá úroveň
Piata úroveň</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Upraviť štýly predlohy textu
Druhá úroveň
Tretia úroveň
Štvrtá úroveň
Piata úroveň</a:t>
            </a:r>
            <a:endParaRPr lang="en-US" dirty="0"/>
          </a:p>
        </p:txBody>
      </p:sp>
      <p:sp>
        <p:nvSpPr>
          <p:cNvPr id="5" name="Date Placeholder 4"/>
          <p:cNvSpPr>
            <a:spLocks noGrp="1"/>
          </p:cNvSpPr>
          <p:nvPr>
            <p:ph type="dt" sz="half" idx="10"/>
          </p:nvPr>
        </p:nvSpPr>
        <p:spPr/>
        <p:txBody>
          <a:bodyPr/>
          <a:lstStyle/>
          <a:p>
            <a:fld id="{4F180FB6-7A4E-D540-8F1C-2E05B2997C9E}" type="datetimeFigureOut">
              <a:rPr lang="sk-SK" smtClean="0"/>
              <a:t>16.12.18</a:t>
            </a:fld>
            <a:endParaRPr lang="sk-SK"/>
          </a:p>
        </p:txBody>
      </p:sp>
      <p:sp>
        <p:nvSpPr>
          <p:cNvPr id="6" name="Footer Placeholder 5"/>
          <p:cNvSpPr>
            <a:spLocks noGrp="1"/>
          </p:cNvSpPr>
          <p:nvPr>
            <p:ph type="ftr" sz="quarter" idx="11"/>
          </p:nvPr>
        </p:nvSpPr>
        <p:spPr/>
        <p:txBody>
          <a:bodyPr/>
          <a:lstStyle/>
          <a:p>
            <a:endParaRPr lang="sk-SK"/>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B259E4-A185-B041-81DD-8C6470670C23}" type="slidenum">
              <a:rPr lang="sk-SK" smtClean="0"/>
              <a:t>‹#›</a:t>
            </a:fld>
            <a:endParaRPr lang="sk-SK"/>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29610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k-SK"/>
              <a:t>Kliknutím upravte štýl predlohy nadpisu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
Druhá úroveň
Tretia úroveň
Štvrtá úroveň
Piata úroveň</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Upraviť štýly predlohy textu
Druhá úroveň
Tretia úroveň
Štvrtá úroveň
Piata úroveň</a:t>
            </a:r>
            <a:endParaRPr lang="en-US" dirty="0"/>
          </a:p>
        </p:txBody>
      </p:sp>
      <p:sp>
        <p:nvSpPr>
          <p:cNvPr id="5" name="Date Placeholder 4"/>
          <p:cNvSpPr>
            <a:spLocks noGrp="1"/>
          </p:cNvSpPr>
          <p:nvPr>
            <p:ph type="dt" sz="half" idx="10"/>
          </p:nvPr>
        </p:nvSpPr>
        <p:spPr/>
        <p:txBody>
          <a:bodyPr/>
          <a:lstStyle/>
          <a:p>
            <a:fld id="{4F180FB6-7A4E-D540-8F1C-2E05B2997C9E}" type="datetimeFigureOut">
              <a:rPr lang="sk-SK" smtClean="0"/>
              <a:t>16.12.18</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B259E4-A185-B041-81DD-8C6470670C23}" type="slidenum">
              <a:rPr lang="sk-SK" smtClean="0"/>
              <a:t>‹#›</a:t>
            </a:fld>
            <a:endParaRPr lang="sk-SK"/>
          </a:p>
        </p:txBody>
      </p:sp>
    </p:spTree>
    <p:extLst>
      <p:ext uri="{BB962C8B-B14F-4D97-AF65-F5344CB8AC3E}">
        <p14:creationId xmlns:p14="http://schemas.microsoft.com/office/powerpoint/2010/main" val="2987707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nchor="t"/>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10"/>
          </p:nvPr>
        </p:nvSpPr>
        <p:spPr/>
        <p:txBody>
          <a:bodyPr/>
          <a:lstStyle/>
          <a:p>
            <a:fld id="{4F180FB6-7A4E-D540-8F1C-2E05B2997C9E}" type="datetimeFigureOut">
              <a:rPr lang="sk-SK" smtClean="0"/>
              <a:t>16.12.18</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B259E4-A185-B041-81DD-8C6470670C23}" type="slidenum">
              <a:rPr lang="sk-SK" smtClean="0"/>
              <a:t>‹#›</a:t>
            </a:fld>
            <a:endParaRPr lang="sk-SK"/>
          </a:p>
        </p:txBody>
      </p:sp>
    </p:spTree>
    <p:extLst>
      <p:ext uri="{BB962C8B-B14F-4D97-AF65-F5344CB8AC3E}">
        <p14:creationId xmlns:p14="http://schemas.microsoft.com/office/powerpoint/2010/main" val="1132796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10"/>
          </p:nvPr>
        </p:nvSpPr>
        <p:spPr/>
        <p:txBody>
          <a:bodyPr/>
          <a:lstStyle/>
          <a:p>
            <a:fld id="{4F180FB6-7A4E-D540-8F1C-2E05B2997C9E}" type="datetimeFigureOut">
              <a:rPr lang="sk-SK" smtClean="0"/>
              <a:t>16.12.18</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B259E4-A185-B041-81DD-8C6470670C23}" type="slidenum">
              <a:rPr lang="sk-SK" smtClean="0"/>
              <a:t>‹#›</a:t>
            </a:fld>
            <a:endParaRPr lang="sk-SK"/>
          </a:p>
        </p:txBody>
      </p:sp>
    </p:spTree>
    <p:extLst>
      <p:ext uri="{BB962C8B-B14F-4D97-AF65-F5344CB8AC3E}">
        <p14:creationId xmlns:p14="http://schemas.microsoft.com/office/powerpoint/2010/main" val="317509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k-SK"/>
              <a:t>Kliknutím upravte štýl predlohy nadpisu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10"/>
          </p:nvPr>
        </p:nvSpPr>
        <p:spPr/>
        <p:txBody>
          <a:bodyPr/>
          <a:lstStyle/>
          <a:p>
            <a:fld id="{4F180FB6-7A4E-D540-8F1C-2E05B2997C9E}" type="datetimeFigureOut">
              <a:rPr lang="sk-SK" smtClean="0"/>
              <a:t>16.12.18</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B259E4-A185-B041-81DD-8C6470670C23}" type="slidenum">
              <a:rPr lang="sk-SK" smtClean="0"/>
              <a:t>‹#›</a:t>
            </a:fld>
            <a:endParaRPr lang="sk-SK"/>
          </a:p>
        </p:txBody>
      </p:sp>
    </p:spTree>
    <p:extLst>
      <p:ext uri="{BB962C8B-B14F-4D97-AF65-F5344CB8AC3E}">
        <p14:creationId xmlns:p14="http://schemas.microsoft.com/office/powerpoint/2010/main" val="342225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10"/>
          </p:nvPr>
        </p:nvSpPr>
        <p:spPr/>
        <p:txBody>
          <a:bodyPr/>
          <a:lstStyle/>
          <a:p>
            <a:fld id="{4F180FB6-7A4E-D540-8F1C-2E05B2997C9E}" type="datetimeFigureOut">
              <a:rPr lang="sk-SK" smtClean="0"/>
              <a:t>16.12.18</a:t>
            </a:fld>
            <a:endParaRPr lang="sk-SK"/>
          </a:p>
        </p:txBody>
      </p:sp>
      <p:sp>
        <p:nvSpPr>
          <p:cNvPr id="5" name="Footer Placeholder 4"/>
          <p:cNvSpPr>
            <a:spLocks noGrp="1"/>
          </p:cNvSpPr>
          <p:nvPr>
            <p:ph type="ftr" sz="quarter" idx="11"/>
          </p:nvPr>
        </p:nvSpPr>
        <p:spPr/>
        <p:txBody>
          <a:bodyPr/>
          <a:lstStyle/>
          <a:p>
            <a:endParaRPr lang="sk-S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B259E4-A185-B041-81DD-8C6470670C23}" type="slidenum">
              <a:rPr lang="sk-SK" smtClean="0"/>
              <a:t>‹#›</a:t>
            </a:fld>
            <a:endParaRPr lang="sk-SK"/>
          </a:p>
        </p:txBody>
      </p:sp>
    </p:spTree>
    <p:extLst>
      <p:ext uri="{BB962C8B-B14F-4D97-AF65-F5344CB8AC3E}">
        <p14:creationId xmlns:p14="http://schemas.microsoft.com/office/powerpoint/2010/main" val="200696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k-SK"/>
              <a:t>Upraviť štýly predlohy textu
Druhá úroveň
Tretia úroveň
Štvrtá úroveň
Piata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k-SK"/>
              <a:t>Upraviť štýly predlohy textu
Druhá úroveň
Tretia úroveň
Štvrtá úroveň
Piata úroveň</a:t>
            </a:r>
            <a:endParaRPr lang="en-US" dirty="0"/>
          </a:p>
        </p:txBody>
      </p:sp>
      <p:sp>
        <p:nvSpPr>
          <p:cNvPr id="5" name="Date Placeholder 4"/>
          <p:cNvSpPr>
            <a:spLocks noGrp="1"/>
          </p:cNvSpPr>
          <p:nvPr>
            <p:ph type="dt" sz="half" idx="10"/>
          </p:nvPr>
        </p:nvSpPr>
        <p:spPr/>
        <p:txBody>
          <a:bodyPr/>
          <a:lstStyle/>
          <a:p>
            <a:fld id="{4F180FB6-7A4E-D540-8F1C-2E05B2997C9E}" type="datetimeFigureOut">
              <a:rPr lang="sk-SK" smtClean="0"/>
              <a:t>16.12.18</a:t>
            </a:fld>
            <a:endParaRPr lang="sk-SK"/>
          </a:p>
        </p:txBody>
      </p:sp>
      <p:sp>
        <p:nvSpPr>
          <p:cNvPr id="6" name="Footer Placeholder 5"/>
          <p:cNvSpPr>
            <a:spLocks noGrp="1"/>
          </p:cNvSpPr>
          <p:nvPr>
            <p:ph type="ftr" sz="quarter" idx="11"/>
          </p:nvPr>
        </p:nvSpPr>
        <p:spPr/>
        <p:txBody>
          <a:bodyPr/>
          <a:lstStyle/>
          <a:p>
            <a:endParaRPr lang="sk-SK"/>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7B259E4-A185-B041-81DD-8C6470670C23}" type="slidenum">
              <a:rPr lang="sk-SK" smtClean="0"/>
              <a:t>‹#›</a:t>
            </a:fld>
            <a:endParaRPr lang="sk-SK"/>
          </a:p>
        </p:txBody>
      </p:sp>
    </p:spTree>
    <p:extLst>
      <p:ext uri="{BB962C8B-B14F-4D97-AF65-F5344CB8AC3E}">
        <p14:creationId xmlns:p14="http://schemas.microsoft.com/office/powerpoint/2010/main" val="367058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
Druhá úroveň
Tretia úroveň
Štvrtá úroveň
Piata úroveň</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k-SK"/>
              <a:t>Upraviť štýly predlohy textu
Druhá úroveň
Tretia úroveň
Štvrtá úroveň
Piata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
Druhá úroveň
Tretia úroveň
Štvrtá úroveň
Piata úroveň</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k-SK"/>
              <a:t>Upraviť štýly predlohy textu
Druhá úroveň
Tretia úroveň
Štvrtá úroveň
Piata úroveň</a:t>
            </a:r>
            <a:endParaRPr lang="en-US" dirty="0"/>
          </a:p>
        </p:txBody>
      </p:sp>
      <p:sp>
        <p:nvSpPr>
          <p:cNvPr id="7" name="Date Placeholder 6"/>
          <p:cNvSpPr>
            <a:spLocks noGrp="1"/>
          </p:cNvSpPr>
          <p:nvPr>
            <p:ph type="dt" sz="half" idx="10"/>
          </p:nvPr>
        </p:nvSpPr>
        <p:spPr/>
        <p:txBody>
          <a:bodyPr/>
          <a:lstStyle/>
          <a:p>
            <a:fld id="{4F180FB6-7A4E-D540-8F1C-2E05B2997C9E}" type="datetimeFigureOut">
              <a:rPr lang="sk-SK" smtClean="0"/>
              <a:t>16.12.18</a:t>
            </a:fld>
            <a:endParaRPr lang="sk-SK"/>
          </a:p>
        </p:txBody>
      </p:sp>
      <p:sp>
        <p:nvSpPr>
          <p:cNvPr id="8" name="Footer Placeholder 7"/>
          <p:cNvSpPr>
            <a:spLocks noGrp="1"/>
          </p:cNvSpPr>
          <p:nvPr>
            <p:ph type="ftr" sz="quarter" idx="11"/>
          </p:nvPr>
        </p:nvSpPr>
        <p:spPr/>
        <p:txBody>
          <a:bodyPr/>
          <a:lstStyle/>
          <a:p>
            <a:endParaRPr lang="sk-SK"/>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7B259E4-A185-B041-81DD-8C6470670C23}" type="slidenum">
              <a:rPr lang="sk-SK" smtClean="0"/>
              <a:t>‹#›</a:t>
            </a:fld>
            <a:endParaRPr lang="sk-SK"/>
          </a:p>
        </p:txBody>
      </p:sp>
    </p:spTree>
    <p:extLst>
      <p:ext uri="{BB962C8B-B14F-4D97-AF65-F5344CB8AC3E}">
        <p14:creationId xmlns:p14="http://schemas.microsoft.com/office/powerpoint/2010/main" val="232196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4F180FB6-7A4E-D540-8F1C-2E05B2997C9E}" type="datetimeFigureOut">
              <a:rPr lang="sk-SK" smtClean="0"/>
              <a:t>16.12.18</a:t>
            </a:fld>
            <a:endParaRPr lang="sk-SK"/>
          </a:p>
        </p:txBody>
      </p:sp>
      <p:sp>
        <p:nvSpPr>
          <p:cNvPr id="4" name="Footer Placeholder 3"/>
          <p:cNvSpPr>
            <a:spLocks noGrp="1"/>
          </p:cNvSpPr>
          <p:nvPr>
            <p:ph type="ftr" sz="quarter" idx="11"/>
          </p:nvPr>
        </p:nvSpPr>
        <p:spPr/>
        <p:txBody>
          <a:bodyPr/>
          <a:lstStyle/>
          <a:p>
            <a:endParaRPr lang="sk-SK"/>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7B259E4-A185-B041-81DD-8C6470670C23}" type="slidenum">
              <a:rPr lang="sk-SK" smtClean="0"/>
              <a:t>‹#›</a:t>
            </a:fld>
            <a:endParaRPr lang="sk-SK"/>
          </a:p>
        </p:txBody>
      </p:sp>
    </p:spTree>
    <p:extLst>
      <p:ext uri="{BB962C8B-B14F-4D97-AF65-F5344CB8AC3E}">
        <p14:creationId xmlns:p14="http://schemas.microsoft.com/office/powerpoint/2010/main" val="398271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80FB6-7A4E-D540-8F1C-2E05B2997C9E}" type="datetimeFigureOut">
              <a:rPr lang="sk-SK" smtClean="0"/>
              <a:t>16.12.18</a:t>
            </a:fld>
            <a:endParaRPr lang="sk-SK"/>
          </a:p>
        </p:txBody>
      </p:sp>
      <p:sp>
        <p:nvSpPr>
          <p:cNvPr id="3" name="Footer Placeholder 2"/>
          <p:cNvSpPr>
            <a:spLocks noGrp="1"/>
          </p:cNvSpPr>
          <p:nvPr>
            <p:ph type="ftr" sz="quarter" idx="11"/>
          </p:nvPr>
        </p:nvSpPr>
        <p:spPr/>
        <p:txBody>
          <a:bodyPr/>
          <a:lstStyle/>
          <a:p>
            <a:endParaRPr lang="sk-SK"/>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7B259E4-A185-B041-81DD-8C6470670C23}" type="slidenum">
              <a:rPr lang="sk-SK" smtClean="0"/>
              <a:t>‹#›</a:t>
            </a:fld>
            <a:endParaRPr lang="sk-SK"/>
          </a:p>
        </p:txBody>
      </p:sp>
    </p:spTree>
    <p:extLst>
      <p:ext uri="{BB962C8B-B14F-4D97-AF65-F5344CB8AC3E}">
        <p14:creationId xmlns:p14="http://schemas.microsoft.com/office/powerpoint/2010/main" val="209372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k-SK"/>
              <a:t>Kliknutím upravte štýl predlohy nadpisu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k-SK"/>
              <a:t>Upraviť štýly predlohy textu
Druhá úroveň
Tretia úroveň
Štvrtá úroveň
Piata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
Druhá úroveň
Tretia úroveň
Štvrtá úroveň
Piata úroveň</a:t>
            </a:r>
            <a:endParaRPr lang="en-US" dirty="0"/>
          </a:p>
        </p:txBody>
      </p:sp>
      <p:sp>
        <p:nvSpPr>
          <p:cNvPr id="5" name="Date Placeholder 4"/>
          <p:cNvSpPr>
            <a:spLocks noGrp="1"/>
          </p:cNvSpPr>
          <p:nvPr>
            <p:ph type="dt" sz="half" idx="10"/>
          </p:nvPr>
        </p:nvSpPr>
        <p:spPr/>
        <p:txBody>
          <a:bodyPr/>
          <a:lstStyle/>
          <a:p>
            <a:fld id="{4F180FB6-7A4E-D540-8F1C-2E05B2997C9E}" type="datetimeFigureOut">
              <a:rPr lang="sk-SK" smtClean="0"/>
              <a:t>16.12.18</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7B259E4-A185-B041-81DD-8C6470670C23}" type="slidenum">
              <a:rPr lang="sk-SK" smtClean="0"/>
              <a:t>‹#›</a:t>
            </a:fld>
            <a:endParaRPr lang="sk-SK"/>
          </a:p>
        </p:txBody>
      </p:sp>
    </p:spTree>
    <p:extLst>
      <p:ext uri="{BB962C8B-B14F-4D97-AF65-F5344CB8AC3E}">
        <p14:creationId xmlns:p14="http://schemas.microsoft.com/office/powerpoint/2010/main" val="3635185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
Druhá úroveň
Tretia úroveň
Štvrtá úroveň
Piata úroveň</a:t>
            </a:r>
            <a:endParaRPr lang="en-US" dirty="0"/>
          </a:p>
        </p:txBody>
      </p:sp>
      <p:sp>
        <p:nvSpPr>
          <p:cNvPr id="5" name="Date Placeholder 4"/>
          <p:cNvSpPr>
            <a:spLocks noGrp="1"/>
          </p:cNvSpPr>
          <p:nvPr>
            <p:ph type="dt" sz="half" idx="10"/>
          </p:nvPr>
        </p:nvSpPr>
        <p:spPr/>
        <p:txBody>
          <a:bodyPr/>
          <a:lstStyle/>
          <a:p>
            <a:fld id="{4F180FB6-7A4E-D540-8F1C-2E05B2997C9E}" type="datetimeFigureOut">
              <a:rPr lang="sk-SK" smtClean="0"/>
              <a:t>16.12.18</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B259E4-A185-B041-81DD-8C6470670C23}" type="slidenum">
              <a:rPr lang="sk-SK" smtClean="0"/>
              <a:t>‹#›</a:t>
            </a:fld>
            <a:endParaRPr lang="sk-SK"/>
          </a:p>
        </p:txBody>
      </p:sp>
    </p:spTree>
    <p:extLst>
      <p:ext uri="{BB962C8B-B14F-4D97-AF65-F5344CB8AC3E}">
        <p14:creationId xmlns:p14="http://schemas.microsoft.com/office/powerpoint/2010/main" val="357875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F180FB6-7A4E-D540-8F1C-2E05B2997C9E}" type="datetimeFigureOut">
              <a:rPr lang="sk-SK" smtClean="0"/>
              <a:t>16.12.18</a:t>
            </a:fld>
            <a:endParaRPr lang="sk-SK"/>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k-SK"/>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7B259E4-A185-B041-81DD-8C6470670C23}" type="slidenum">
              <a:rPr lang="sk-SK" smtClean="0"/>
              <a:t>‹#›</a:t>
            </a:fld>
            <a:endParaRPr lang="sk-SK"/>
          </a:p>
        </p:txBody>
      </p:sp>
    </p:spTree>
    <p:extLst>
      <p:ext uri="{BB962C8B-B14F-4D97-AF65-F5344CB8AC3E}">
        <p14:creationId xmlns:p14="http://schemas.microsoft.com/office/powerpoint/2010/main" val="323811498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tapa.sk/5751-sk/digitalizacia-pisomneho-kulturneho-dedicstva-v-slovenskej-narodnej-kniznici-narodny-projekt-dikd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dikda.snk.sk/primo_library/libweb/action/search.d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hamo.kis3g.sk/search/query?match_1=MUST&amp;field_1&amp;term_1=urn:nbn&amp;facet_bl=b&amp;sort=relevance&amp;theme=system" TargetMode="External"/><Relationship Id="rId7" Type="http://schemas.openxmlformats.org/officeDocument/2006/relationships/hyperlink" Target="https://chamo.kis3g.sk/search/query?match_1=MUST&amp;field_1&amp;term_1=urn:nbn&amp;facet_bl=i&amp;sort=relevance&amp;theme=system" TargetMode="External"/><Relationship Id="rId2" Type="http://schemas.openxmlformats.org/officeDocument/2006/relationships/hyperlink" Target="https://chamo.kis3g.sk/search/query?theme=system" TargetMode="External"/><Relationship Id="rId1" Type="http://schemas.openxmlformats.org/officeDocument/2006/relationships/slideLayout" Target="../slideLayouts/slideLayout2.xml"/><Relationship Id="rId6" Type="http://schemas.openxmlformats.org/officeDocument/2006/relationships/hyperlink" Target="https://chamo.kis3g.sk/search/query?match_1=MUST&amp;field_1&amp;term_1=urn:nbn&amp;facet_bl=a&amp;sort=relevance&amp;theme=system" TargetMode="External"/><Relationship Id="rId5" Type="http://schemas.openxmlformats.org/officeDocument/2006/relationships/hyperlink" Target="https://chamo.kis3g.sk/search/query?match_1=MUST&amp;field_1&amp;term_1=urn:nbn&amp;facet_bl=m&amp;sort=relevance&amp;theme=system" TargetMode="External"/><Relationship Id="rId4" Type="http://schemas.openxmlformats.org/officeDocument/2006/relationships/hyperlink" Target="https://chamo.kis3g.sk/search/query?match_1=MUST&amp;field_1&amp;term_1=urn:nbn&amp;facet_bl=s&amp;sort=relevance&amp;theme=syste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hamo.kis3g.sk/search/query?term_99=urn:nbn&amp;theme=svkbb" TargetMode="External"/><Relationship Id="rId2" Type="http://schemas.openxmlformats.org/officeDocument/2006/relationships/hyperlink" Target="https://chamo.kis3g.sk/search/query?theme=svkbb" TargetMode="External"/><Relationship Id="rId1" Type="http://schemas.openxmlformats.org/officeDocument/2006/relationships/slideLayout" Target="../slideLayouts/slideLayout2.xml"/><Relationship Id="rId5" Type="http://schemas.openxmlformats.org/officeDocument/2006/relationships/hyperlink" Target="https://chamo.kis3g.sk/search/query?match_1=MUST&amp;field_1&amp;term_1=urn:nbn&amp;facet_bl=i&amp;sort=relevance&amp;theme=svkbb" TargetMode="External"/><Relationship Id="rId4" Type="http://schemas.openxmlformats.org/officeDocument/2006/relationships/hyperlink" Target="https://chamo.kis3g.sk/search/query?match_1=MUST&amp;field_1&amp;term_1=urn:nbn&amp;facet_bl=m&amp;sort=relevance&amp;theme=svkbb"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digicontent.snk.sk/content/journals/Slovensky_denni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digicontent.snk.sk/content/journals/Slovensky_denni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ur-lex.europa.eu/legal-content/SK/AUTO/?uri=celex:32001L0029" TargetMode="External"/><Relationship Id="rId7" Type="http://schemas.openxmlformats.org/officeDocument/2006/relationships/hyperlink" Target="https://ec.europa.eu/digital-agenda/en/eu-copyright-legislation" TargetMode="External"/><Relationship Id="rId2" Type="http://schemas.openxmlformats.org/officeDocument/2006/relationships/hyperlink" Target="https://eur-lex.europa.eu/legal-content/SK/TXT/?uri=celex:32001L0029" TargetMode="External"/><Relationship Id="rId1" Type="http://schemas.openxmlformats.org/officeDocument/2006/relationships/slideLayout" Target="../slideLayouts/slideLayout2.xml"/><Relationship Id="rId6" Type="http://schemas.openxmlformats.org/officeDocument/2006/relationships/hyperlink" Target="https://eur-lex.europa.eu/legal-content/SK/AUTO/?uri=uriserv:3104_2" TargetMode="External"/><Relationship Id="rId5" Type="http://schemas.openxmlformats.org/officeDocument/2006/relationships/hyperlink" Target="https://eur-lex.europa.eu/legal-content/SK/AUTO/?uri=uriserv:mi0084" TargetMode="External"/><Relationship Id="rId4" Type="http://schemas.openxmlformats.org/officeDocument/2006/relationships/hyperlink" Target="https://eur-lex.europa.eu/legal-content/SK/AUTO/?uri=uriserv:l26057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ii.com/twenty-library-partners-start-2018-innovative-solutions/" TargetMode="External"/><Relationship Id="rId2" Type="http://schemas.openxmlformats.org/officeDocument/2006/relationships/hyperlink" Target="https://www.iii.com/nationwide-public-library-system-ireland-300-locations-now-live-single-innovative-syste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applewebdata://02D6AAC4-9A91-4450-92E3-ED4C21D60240/#_ednref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helvetica.nb.admin.ch/pages/main.jsf?lang=en" TargetMode="External"/><Relationship Id="rId2" Type="http://schemas.openxmlformats.org/officeDocument/2006/relationships/hyperlink" Target="https://www.bookstr.com/norway-blesses-citizens-250000-online-books-free" TargetMode="External"/><Relationship Id="rId1" Type="http://schemas.openxmlformats.org/officeDocument/2006/relationships/slideLayout" Target="../slideLayouts/slideLayout2.xml"/><Relationship Id="rId4" Type="http://schemas.openxmlformats.org/officeDocument/2006/relationships/hyperlink" Target="https://www.nb.admin.ch/snl/en/home/themes/digital-collections/digitised-collections.html"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dikda.snk.sk/primo_library/libweb/action/search.d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Dokument_Microsoft_Wordu.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31DCF4-CFDE-E642-883B-BC3F0DB94519}"/>
              </a:ext>
            </a:extLst>
          </p:cNvPr>
          <p:cNvSpPr>
            <a:spLocks noGrp="1"/>
          </p:cNvSpPr>
          <p:nvPr>
            <p:ph type="ctrTitle"/>
          </p:nvPr>
        </p:nvSpPr>
        <p:spPr>
          <a:xfrm>
            <a:off x="1524000" y="1116280"/>
            <a:ext cx="9144000" cy="4940135"/>
          </a:xfrm>
        </p:spPr>
        <p:txBody>
          <a:bodyPr>
            <a:normAutofit fontScale="90000"/>
          </a:bodyPr>
          <a:lstStyle/>
          <a:p>
            <a:br>
              <a:rPr lang="sk-SK" dirty="0"/>
            </a:br>
            <a:br>
              <a:rPr lang="sk-SK" dirty="0"/>
            </a:br>
            <a:br>
              <a:rPr lang="sk-SK" dirty="0"/>
            </a:br>
            <a:br>
              <a:rPr lang="sk-SK" dirty="0"/>
            </a:br>
            <a:br>
              <a:rPr lang="sk-SK" dirty="0"/>
            </a:br>
            <a:br>
              <a:rPr lang="sk-SK" dirty="0"/>
            </a:br>
            <a:br>
              <a:rPr lang="sk-SK" dirty="0"/>
            </a:br>
            <a:br>
              <a:rPr lang="sk-SK" dirty="0"/>
            </a:br>
            <a:br>
              <a:rPr lang="sk-SK" dirty="0"/>
            </a:br>
            <a:br>
              <a:rPr lang="sk-SK" dirty="0"/>
            </a:br>
            <a:br>
              <a:rPr lang="sk-SK" dirty="0"/>
            </a:br>
            <a:br>
              <a:rPr lang="sk-SK" dirty="0"/>
            </a:br>
            <a:br>
              <a:rPr lang="sk-SK" dirty="0"/>
            </a:br>
            <a:br>
              <a:rPr lang="sk-SK" dirty="0"/>
            </a:br>
            <a:br>
              <a:rPr lang="sk-SK" dirty="0"/>
            </a:br>
            <a:r>
              <a:rPr lang="sk-SK" sz="6000" dirty="0"/>
              <a:t>Digitálna knižnica</a:t>
            </a:r>
            <a:br>
              <a:rPr lang="sk-SK" dirty="0"/>
            </a:br>
            <a:r>
              <a:rPr lang="sk-SK" sz="6700" dirty="0"/>
              <a:t>DIGIREP </a:t>
            </a:r>
            <a:br>
              <a:rPr lang="sk-SK" sz="6700" dirty="0"/>
            </a:br>
            <a:r>
              <a:rPr lang="sk-SK" sz="6700" dirty="0"/>
              <a:t>SVKBB</a:t>
            </a:r>
            <a:br>
              <a:rPr lang="sk-SK" sz="6700" dirty="0"/>
            </a:br>
            <a:r>
              <a:rPr lang="sk-SK" sz="6700" dirty="0"/>
              <a:t>Východiská</a:t>
            </a:r>
            <a:br>
              <a:rPr lang="sk-SK" sz="6700" dirty="0"/>
            </a:br>
            <a:endParaRPr lang="sk-SK" sz="6700" dirty="0"/>
          </a:p>
        </p:txBody>
      </p:sp>
      <p:sp>
        <p:nvSpPr>
          <p:cNvPr id="3" name="Podnadpis 2">
            <a:extLst>
              <a:ext uri="{FF2B5EF4-FFF2-40B4-BE49-F238E27FC236}">
                <a16:creationId xmlns:a16="http://schemas.microsoft.com/office/drawing/2014/main" id="{F30F153A-84A0-8B47-B45C-38AEC0A5A88C}"/>
              </a:ext>
            </a:extLst>
          </p:cNvPr>
          <p:cNvSpPr>
            <a:spLocks noGrp="1"/>
          </p:cNvSpPr>
          <p:nvPr>
            <p:ph type="subTitle" idx="1"/>
          </p:nvPr>
        </p:nvSpPr>
        <p:spPr/>
        <p:txBody>
          <a:bodyPr>
            <a:normAutofit lnSpcReduction="10000"/>
          </a:bodyPr>
          <a:lstStyle/>
          <a:p>
            <a:endParaRPr lang="sk-SK" dirty="0"/>
          </a:p>
          <a:p>
            <a:endParaRPr lang="sk-SK" dirty="0"/>
          </a:p>
          <a:p>
            <a:r>
              <a:rPr lang="sk-SK" dirty="0"/>
              <a:t>Dušan Katuščák</a:t>
            </a:r>
          </a:p>
        </p:txBody>
      </p:sp>
    </p:spTree>
    <p:extLst>
      <p:ext uri="{BB962C8B-B14F-4D97-AF65-F5344CB8AC3E}">
        <p14:creationId xmlns:p14="http://schemas.microsoft.com/office/powerpoint/2010/main" val="707111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Zástupný symbol dátumu 1">
            <a:extLst>
              <a:ext uri="{FF2B5EF4-FFF2-40B4-BE49-F238E27FC236}">
                <a16:creationId xmlns:a16="http://schemas.microsoft.com/office/drawing/2014/main" id="{5F40AF9A-B8C3-2941-96A6-E3DF7D3A7155}"/>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DF4982-DE04-6741-9F15-85D51749D526}" type="datetime1">
              <a:rPr lang="sk-SK" altLang="sk-SK" smtClean="0">
                <a:solidFill>
                  <a:srgbClr val="898989"/>
                </a:solidFill>
              </a:rPr>
              <a:pPr/>
              <a:t>16.12.18</a:t>
            </a:fld>
            <a:endParaRPr lang="sk-SK" altLang="sk-SK">
              <a:solidFill>
                <a:srgbClr val="898989"/>
              </a:solidFill>
            </a:endParaRPr>
          </a:p>
        </p:txBody>
      </p:sp>
      <p:sp>
        <p:nvSpPr>
          <p:cNvPr id="32770" name="Zástupný symbol päty 5">
            <a:extLst>
              <a:ext uri="{FF2B5EF4-FFF2-40B4-BE49-F238E27FC236}">
                <a16:creationId xmlns:a16="http://schemas.microsoft.com/office/drawing/2014/main" id="{0E50A64B-13B4-6143-AA1C-31BA08111FD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sk-SK">
                <a:latin typeface="Lucida Sans Unicode" panose="020B0602030504020204" pitchFamily="34" charset="0"/>
              </a:rPr>
              <a:t>Brno, Masarykova univerzita, Filozofická fakulta, Blok expertov</a:t>
            </a:r>
            <a:endParaRPr lang="sk-SK" altLang="sk-SK">
              <a:latin typeface="Lucida Sans Unicode" panose="020B0602030504020204" pitchFamily="34" charset="0"/>
            </a:endParaRPr>
          </a:p>
        </p:txBody>
      </p:sp>
      <p:sp>
        <p:nvSpPr>
          <p:cNvPr id="32771" name="Zástupný symbol čísla snímky 3">
            <a:extLst>
              <a:ext uri="{FF2B5EF4-FFF2-40B4-BE49-F238E27FC236}">
                <a16:creationId xmlns:a16="http://schemas.microsoft.com/office/drawing/2014/main" id="{6EFD45B1-D450-6A4B-B2DD-2B7027F0DA4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79DC23-26EB-D348-BBB7-681179EFF6D4}" type="slidenum">
              <a:rPr lang="sk-SK" altLang="sk-SK" smtClean="0">
                <a:latin typeface="Lucida Sans Unicode" panose="020B0602030504020204" pitchFamily="34" charset="0"/>
              </a:rPr>
              <a:pPr/>
              <a:t>10</a:t>
            </a:fld>
            <a:endParaRPr lang="sk-SK" altLang="sk-SK">
              <a:latin typeface="Lucida Sans Unicode" panose="020B0602030504020204" pitchFamily="34" charset="0"/>
            </a:endParaRPr>
          </a:p>
        </p:txBody>
      </p:sp>
      <p:graphicFrame>
        <p:nvGraphicFramePr>
          <p:cNvPr id="5" name="Tabuľka 4">
            <a:extLst>
              <a:ext uri="{FF2B5EF4-FFF2-40B4-BE49-F238E27FC236}">
                <a16:creationId xmlns:a16="http://schemas.microsoft.com/office/drawing/2014/main" id="{7C6F53C7-C6EC-2D41-9D3A-2C6F0423ADB7}"/>
              </a:ext>
            </a:extLst>
          </p:cNvPr>
          <p:cNvGraphicFramePr>
            <a:graphicFrameLocks noGrp="1"/>
          </p:cNvGraphicFramePr>
          <p:nvPr/>
        </p:nvGraphicFramePr>
        <p:xfrm>
          <a:off x="1919538" y="332659"/>
          <a:ext cx="8280919" cy="5904653"/>
        </p:xfrm>
        <a:graphic>
          <a:graphicData uri="http://schemas.openxmlformats.org/drawingml/2006/table">
            <a:tbl>
              <a:tblPr/>
              <a:tblGrid>
                <a:gridCol w="713871">
                  <a:extLst>
                    <a:ext uri="{9D8B030D-6E8A-4147-A177-3AD203B41FA5}">
                      <a16:colId xmlns:a16="http://schemas.microsoft.com/office/drawing/2014/main" val="20000"/>
                    </a:ext>
                  </a:extLst>
                </a:gridCol>
                <a:gridCol w="3783522">
                  <a:extLst>
                    <a:ext uri="{9D8B030D-6E8A-4147-A177-3AD203B41FA5}">
                      <a16:colId xmlns:a16="http://schemas.microsoft.com/office/drawing/2014/main" val="20001"/>
                    </a:ext>
                  </a:extLst>
                </a:gridCol>
                <a:gridCol w="999424">
                  <a:extLst>
                    <a:ext uri="{9D8B030D-6E8A-4147-A177-3AD203B41FA5}">
                      <a16:colId xmlns:a16="http://schemas.microsoft.com/office/drawing/2014/main" val="20002"/>
                    </a:ext>
                  </a:extLst>
                </a:gridCol>
                <a:gridCol w="713871">
                  <a:extLst>
                    <a:ext uri="{9D8B030D-6E8A-4147-A177-3AD203B41FA5}">
                      <a16:colId xmlns:a16="http://schemas.microsoft.com/office/drawing/2014/main" val="20003"/>
                    </a:ext>
                  </a:extLst>
                </a:gridCol>
                <a:gridCol w="2070231">
                  <a:extLst>
                    <a:ext uri="{9D8B030D-6E8A-4147-A177-3AD203B41FA5}">
                      <a16:colId xmlns:a16="http://schemas.microsoft.com/office/drawing/2014/main" val="20004"/>
                    </a:ext>
                  </a:extLst>
                </a:gridCol>
              </a:tblGrid>
              <a:tr h="551183">
                <a:tc rowSpan="11">
                  <a:txBody>
                    <a:bodyPr/>
                    <a:lstStyle/>
                    <a:p>
                      <a:pPr algn="ctr">
                        <a:lnSpc>
                          <a:spcPct val="115000"/>
                        </a:lnSpc>
                        <a:spcAft>
                          <a:spcPts val="0"/>
                        </a:spcAft>
                      </a:pPr>
                      <a:r>
                        <a:rPr lang="sk-SK" sz="2000" dirty="0">
                          <a:solidFill>
                            <a:srgbClr val="000000"/>
                          </a:solidFill>
                          <a:latin typeface="+mj-lt"/>
                          <a:ea typeface="Times New Roman"/>
                          <a:cs typeface="Times New Roman"/>
                        </a:rPr>
                        <a:t>Slovenská národná knižnica</a:t>
                      </a:r>
                      <a:endParaRPr lang="sk-SK" sz="2000" dirty="0">
                        <a:latin typeface="+mj-lt"/>
                        <a:ea typeface="Calibri"/>
                        <a:cs typeface="Times New Roman"/>
                      </a:endParaRPr>
                    </a:p>
                  </a:txBody>
                  <a:tcPr marL="28631" marR="2863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sk-SK" sz="1400" b="1" dirty="0">
                          <a:solidFill>
                            <a:srgbClr val="000000"/>
                          </a:solidFill>
                          <a:latin typeface="+mj-lt"/>
                          <a:ea typeface="Times New Roman"/>
                          <a:cs typeface="Times New Roman"/>
                        </a:rPr>
                        <a:t>Položka</a:t>
                      </a:r>
                      <a:endParaRPr lang="sk-SK" sz="1400" dirty="0">
                        <a:latin typeface="+mj-lt"/>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sk-SK" sz="1400" b="1">
                          <a:solidFill>
                            <a:srgbClr val="000000"/>
                          </a:solidFill>
                          <a:latin typeface="+mj-lt"/>
                          <a:ea typeface="Times New Roman"/>
                          <a:cs typeface="Times New Roman"/>
                        </a:rPr>
                        <a:t>počet objektov</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sk-SK" sz="1400" b="1" dirty="0" err="1">
                          <a:solidFill>
                            <a:srgbClr val="000000"/>
                          </a:solidFill>
                          <a:latin typeface="+mj-lt"/>
                          <a:ea typeface="Times New Roman"/>
                          <a:cs typeface="Times New Roman"/>
                        </a:rPr>
                        <a:t>str.na</a:t>
                      </a:r>
                      <a:r>
                        <a:rPr lang="sk-SK" sz="1400" b="1">
                          <a:solidFill>
                            <a:srgbClr val="000000"/>
                          </a:solidFill>
                          <a:latin typeface="+mj-lt"/>
                          <a:ea typeface="Times New Roman"/>
                          <a:cs typeface="Times New Roman"/>
                        </a:rPr>
                        <a:t> objekt</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sk-SK" sz="1400" b="1">
                          <a:solidFill>
                            <a:srgbClr val="000000"/>
                          </a:solidFill>
                          <a:latin typeface="+mj-lt"/>
                          <a:ea typeface="Times New Roman"/>
                          <a:cs typeface="Times New Roman"/>
                        </a:rPr>
                        <a:t>počet strán</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0"/>
                  </a:ext>
                </a:extLst>
              </a:tr>
              <a:tr h="367454">
                <a:tc vMerge="1">
                  <a:txBody>
                    <a:bodyPr/>
                    <a:lstStyle/>
                    <a:p>
                      <a:endParaRPr lang="sk-SK"/>
                    </a:p>
                  </a:txBody>
                  <a:tcPr/>
                </a:tc>
                <a:tc>
                  <a:txBody>
                    <a:bodyPr/>
                    <a:lstStyle/>
                    <a:p>
                      <a:pPr algn="ctr">
                        <a:lnSpc>
                          <a:spcPct val="115000"/>
                        </a:lnSpc>
                        <a:spcAft>
                          <a:spcPts val="0"/>
                        </a:spcAft>
                      </a:pPr>
                      <a:r>
                        <a:rPr lang="sk-SK" sz="1400" dirty="0">
                          <a:solidFill>
                            <a:srgbClr val="000000"/>
                          </a:solidFill>
                          <a:latin typeface="+mj-lt"/>
                          <a:ea typeface="Times New Roman"/>
                          <a:cs typeface="Times New Roman"/>
                        </a:rPr>
                        <a:t>Knihy z depozitu SNK</a:t>
                      </a:r>
                      <a:endParaRPr lang="sk-SK" sz="1400" dirty="0">
                        <a:latin typeface="+mj-lt"/>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500 000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350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175 000 000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02364">
                <a:tc vMerge="1">
                  <a:txBody>
                    <a:bodyPr/>
                    <a:lstStyle/>
                    <a:p>
                      <a:endParaRPr lang="sk-SK"/>
                    </a:p>
                  </a:txBody>
                  <a:tcPr/>
                </a:tc>
                <a:tc>
                  <a:txBody>
                    <a:bodyPr/>
                    <a:lstStyle/>
                    <a:p>
                      <a:pPr algn="ctr">
                        <a:lnSpc>
                          <a:spcPct val="115000"/>
                        </a:lnSpc>
                        <a:spcAft>
                          <a:spcPts val="0"/>
                        </a:spcAft>
                      </a:pPr>
                      <a:r>
                        <a:rPr lang="sk-SK" sz="1400" dirty="0">
                          <a:solidFill>
                            <a:srgbClr val="000000"/>
                          </a:solidFill>
                          <a:latin typeface="+mj-lt"/>
                          <a:ea typeface="Times New Roman"/>
                          <a:cs typeface="Times New Roman"/>
                        </a:rPr>
                        <a:t>Historické dokumenty, manuskripty, staré a vzácne tlače, vybraté archiválie, archívne pomôcky, textové prejavy tradičnej ľudovej kultúry a pod.</a:t>
                      </a:r>
                      <a:endParaRPr lang="sk-SK" sz="1400" dirty="0">
                        <a:latin typeface="+mj-lt"/>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150 000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200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30 000 000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51183">
                <a:tc vMerge="1">
                  <a:txBody>
                    <a:bodyPr/>
                    <a:lstStyle/>
                    <a:p>
                      <a:endParaRPr lang="sk-SK"/>
                    </a:p>
                  </a:txBody>
                  <a:tcPr/>
                </a:tc>
                <a:tc>
                  <a:txBody>
                    <a:bodyPr/>
                    <a:lstStyle/>
                    <a:p>
                      <a:pPr algn="ctr">
                        <a:lnSpc>
                          <a:spcPct val="115000"/>
                        </a:lnSpc>
                        <a:spcAft>
                          <a:spcPts val="0"/>
                        </a:spcAft>
                      </a:pPr>
                      <a:r>
                        <a:rPr lang="sk-SK" sz="1400" dirty="0">
                          <a:solidFill>
                            <a:srgbClr val="000000"/>
                          </a:solidFill>
                          <a:latin typeface="+mj-lt"/>
                          <a:ea typeface="Times New Roman"/>
                          <a:cs typeface="Times New Roman"/>
                        </a:rPr>
                        <a:t>Nové knihy (nové ročné prírastky </a:t>
                      </a:r>
                      <a:r>
                        <a:rPr lang="sk-SK" sz="1400" dirty="0" err="1">
                          <a:solidFill>
                            <a:srgbClr val="000000"/>
                          </a:solidFill>
                          <a:latin typeface="+mj-lt"/>
                          <a:ea typeface="Times New Roman"/>
                          <a:cs typeface="Times New Roman"/>
                        </a:rPr>
                        <a:t>slovacikálnych</a:t>
                      </a:r>
                      <a:r>
                        <a:rPr lang="sk-SK" sz="1400" dirty="0">
                          <a:solidFill>
                            <a:srgbClr val="000000"/>
                          </a:solidFill>
                          <a:latin typeface="+mj-lt"/>
                          <a:ea typeface="Times New Roman"/>
                          <a:cs typeface="Times New Roman"/>
                        </a:rPr>
                        <a:t> kníh SNK)</a:t>
                      </a:r>
                      <a:endParaRPr lang="sk-SK" sz="1400" dirty="0">
                        <a:latin typeface="+mj-lt"/>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50 000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350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17 500 000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51183">
                <a:tc vMerge="1">
                  <a:txBody>
                    <a:bodyPr/>
                    <a:lstStyle/>
                    <a:p>
                      <a:endParaRPr lang="sk-SK"/>
                    </a:p>
                  </a:txBody>
                  <a:tcPr/>
                </a:tc>
                <a:tc>
                  <a:txBody>
                    <a:bodyPr/>
                    <a:lstStyle/>
                    <a:p>
                      <a:pPr algn="ctr">
                        <a:lnSpc>
                          <a:spcPct val="115000"/>
                        </a:lnSpc>
                        <a:spcAft>
                          <a:spcPts val="0"/>
                        </a:spcAft>
                      </a:pPr>
                      <a:r>
                        <a:rPr lang="sk-SK" sz="1400" dirty="0">
                          <a:solidFill>
                            <a:srgbClr val="000000"/>
                          </a:solidFill>
                          <a:latin typeface="+mj-lt"/>
                          <a:ea typeface="Times New Roman"/>
                          <a:cs typeface="Times New Roman"/>
                        </a:rPr>
                        <a:t>Zborníky, Acta, zborníky z vedeckých a odborných konferencií atd.</a:t>
                      </a:r>
                      <a:endParaRPr lang="sk-SK" sz="1400" dirty="0">
                        <a:latin typeface="+mj-lt"/>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10 000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350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3 500 000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51183">
                <a:tc vMerge="1">
                  <a:txBody>
                    <a:bodyPr/>
                    <a:lstStyle/>
                    <a:p>
                      <a:endParaRPr lang="sk-SK"/>
                    </a:p>
                  </a:txBody>
                  <a:tcPr/>
                </a:tc>
                <a:tc>
                  <a:txBody>
                    <a:bodyPr/>
                    <a:lstStyle/>
                    <a:p>
                      <a:pPr algn="ctr">
                        <a:lnSpc>
                          <a:spcPct val="115000"/>
                        </a:lnSpc>
                        <a:spcAft>
                          <a:spcPts val="0"/>
                        </a:spcAft>
                      </a:pPr>
                      <a:r>
                        <a:rPr lang="sk-SK" sz="1400" dirty="0">
                          <a:solidFill>
                            <a:srgbClr val="000000"/>
                          </a:solidFill>
                          <a:latin typeface="+mj-lt"/>
                          <a:ea typeface="Times New Roman"/>
                          <a:cs typeface="Times New Roman"/>
                        </a:rPr>
                        <a:t>Zborníky, Acta, zborníky z vedeckých a odborných konferencií atd. 2010-2015</a:t>
                      </a:r>
                      <a:endParaRPr lang="sk-SK" sz="1400" dirty="0">
                        <a:latin typeface="+mj-lt"/>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250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350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87 500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01441">
                <a:tc vMerge="1">
                  <a:txBody>
                    <a:bodyPr/>
                    <a:lstStyle/>
                    <a:p>
                      <a:endParaRPr lang="sk-SK"/>
                    </a:p>
                  </a:txBody>
                  <a:tcPr/>
                </a:tc>
                <a:tc>
                  <a:txBody>
                    <a:bodyPr/>
                    <a:lstStyle/>
                    <a:p>
                      <a:pPr algn="ctr">
                        <a:lnSpc>
                          <a:spcPct val="115000"/>
                        </a:lnSpc>
                        <a:spcAft>
                          <a:spcPts val="0"/>
                        </a:spcAft>
                      </a:pPr>
                      <a:r>
                        <a:rPr lang="sk-SK" sz="1400" dirty="0">
                          <a:solidFill>
                            <a:srgbClr val="000000"/>
                          </a:solidFill>
                          <a:latin typeface="+mj-lt"/>
                          <a:ea typeface="Times New Roman"/>
                          <a:cs typeface="Times New Roman"/>
                        </a:rPr>
                        <a:t>Štúdie, vedecké a odborné state a články v zborníkoch</a:t>
                      </a:r>
                      <a:endParaRPr lang="sk-SK" sz="1400" dirty="0">
                        <a:latin typeface="+mj-lt"/>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700 000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7454">
                <a:tc vMerge="1">
                  <a:txBody>
                    <a:bodyPr/>
                    <a:lstStyle/>
                    <a:p>
                      <a:endParaRPr lang="sk-SK"/>
                    </a:p>
                  </a:txBody>
                  <a:tcPr/>
                </a:tc>
                <a:tc>
                  <a:txBody>
                    <a:bodyPr/>
                    <a:lstStyle/>
                    <a:p>
                      <a:pPr algn="ctr">
                        <a:lnSpc>
                          <a:spcPct val="115000"/>
                        </a:lnSpc>
                        <a:spcAft>
                          <a:spcPts val="0"/>
                        </a:spcAft>
                      </a:pPr>
                      <a:r>
                        <a:rPr lang="sk-SK" sz="1400" dirty="0">
                          <a:solidFill>
                            <a:srgbClr val="000000"/>
                          </a:solidFill>
                          <a:latin typeface="+mj-lt"/>
                          <a:ea typeface="Times New Roman"/>
                          <a:cs typeface="Times New Roman"/>
                        </a:rPr>
                        <a:t>Seriály(</a:t>
                      </a:r>
                      <a:r>
                        <a:rPr lang="sk-SK" sz="1400" dirty="0" err="1">
                          <a:solidFill>
                            <a:srgbClr val="000000"/>
                          </a:solidFill>
                          <a:latin typeface="+mj-lt"/>
                          <a:ea typeface="Times New Roman"/>
                          <a:cs typeface="Times New Roman"/>
                        </a:rPr>
                        <a:t>slovacikálne</a:t>
                      </a:r>
                      <a:r>
                        <a:rPr lang="sk-SK" sz="1400" dirty="0">
                          <a:solidFill>
                            <a:srgbClr val="000000"/>
                          </a:solidFill>
                          <a:latin typeface="+mj-lt"/>
                          <a:ea typeface="Times New Roman"/>
                          <a:cs typeface="Times New Roman"/>
                        </a:rPr>
                        <a:t>)</a:t>
                      </a:r>
                      <a:endParaRPr lang="sk-SK" sz="1400" dirty="0">
                        <a:latin typeface="+mj-lt"/>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13 500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sk-SK" sz="1400">
                        <a:latin typeface="+mj-lt"/>
                        <a:ea typeface="Times New Roman"/>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20 250 000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01441">
                <a:tc vMerge="1">
                  <a:txBody>
                    <a:bodyPr/>
                    <a:lstStyle/>
                    <a:p>
                      <a:endParaRPr lang="sk-SK"/>
                    </a:p>
                  </a:txBody>
                  <a:tcPr/>
                </a:tc>
                <a:tc>
                  <a:txBody>
                    <a:bodyPr/>
                    <a:lstStyle/>
                    <a:p>
                      <a:pPr algn="ctr">
                        <a:lnSpc>
                          <a:spcPct val="115000"/>
                        </a:lnSpc>
                        <a:spcAft>
                          <a:spcPts val="0"/>
                        </a:spcAft>
                      </a:pPr>
                      <a:r>
                        <a:rPr lang="sk-SK" sz="1400" dirty="0">
                          <a:solidFill>
                            <a:srgbClr val="000000"/>
                          </a:solidFill>
                          <a:latin typeface="+mj-lt"/>
                          <a:ea typeface="Times New Roman"/>
                          <a:cs typeface="Times New Roman"/>
                        </a:rPr>
                        <a:t>Nové ročné prírastky titulov seriálov do SNK 2010-2015</a:t>
                      </a:r>
                      <a:endParaRPr lang="sk-SK" sz="1400" dirty="0">
                        <a:latin typeface="+mj-lt"/>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5 000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sk-SK" sz="1400">
                        <a:latin typeface="+mj-lt"/>
                        <a:ea typeface="Times New Roman"/>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7 500 000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92313">
                <a:tc vMerge="1">
                  <a:txBody>
                    <a:bodyPr/>
                    <a:lstStyle/>
                    <a:p>
                      <a:endParaRPr lang="sk-SK"/>
                    </a:p>
                  </a:txBody>
                  <a:tcPr/>
                </a:tc>
                <a:tc>
                  <a:txBody>
                    <a:bodyPr/>
                    <a:lstStyle/>
                    <a:p>
                      <a:pPr algn="ctr">
                        <a:lnSpc>
                          <a:spcPct val="115000"/>
                        </a:lnSpc>
                        <a:spcAft>
                          <a:spcPts val="0"/>
                        </a:spcAft>
                      </a:pPr>
                      <a:r>
                        <a:rPr lang="sk-SK" sz="1400" dirty="0">
                          <a:solidFill>
                            <a:srgbClr val="000000"/>
                          </a:solidFill>
                          <a:latin typeface="+mj-lt"/>
                          <a:ea typeface="Times New Roman"/>
                          <a:cs typeface="Times New Roman"/>
                        </a:rPr>
                        <a:t>Viazané rukopisy, archívne pomôcky, plagáty,</a:t>
                      </a:r>
                      <a:endParaRPr lang="sk-SK" sz="1400" dirty="0">
                        <a:latin typeface="+mj-lt"/>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10 250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sk-SK" sz="1400">
                        <a:latin typeface="+mj-lt"/>
                        <a:ea typeface="Times New Roman"/>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sk-SK" sz="1400">
                          <a:solidFill>
                            <a:srgbClr val="000000"/>
                          </a:solidFill>
                          <a:latin typeface="+mj-lt"/>
                          <a:ea typeface="Times New Roman"/>
                          <a:cs typeface="Times New Roman"/>
                        </a:rPr>
                        <a:t>10 250</a:t>
                      </a:r>
                      <a:endParaRPr lang="sk-SK" sz="140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67454">
                <a:tc vMerge="1">
                  <a:txBody>
                    <a:bodyPr/>
                    <a:lstStyle/>
                    <a:p>
                      <a:endParaRPr lang="sk-SK"/>
                    </a:p>
                  </a:txBody>
                  <a:tcPr/>
                </a:tc>
                <a:tc>
                  <a:txBody>
                    <a:bodyPr/>
                    <a:lstStyle/>
                    <a:p>
                      <a:pPr algn="ctr">
                        <a:lnSpc>
                          <a:spcPct val="115000"/>
                        </a:lnSpc>
                        <a:spcAft>
                          <a:spcPts val="0"/>
                        </a:spcAft>
                      </a:pPr>
                      <a:r>
                        <a:rPr lang="sk-SK" sz="1400" b="1" dirty="0">
                          <a:solidFill>
                            <a:srgbClr val="000000"/>
                          </a:solidFill>
                          <a:latin typeface="+mj-lt"/>
                          <a:ea typeface="Times New Roman"/>
                          <a:cs typeface="Times New Roman"/>
                        </a:rPr>
                        <a:t>Spolu</a:t>
                      </a:r>
                      <a:endParaRPr lang="sk-SK" sz="1400" dirty="0">
                        <a:latin typeface="+mj-lt"/>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sk-SK" sz="1400" b="1" dirty="0">
                          <a:solidFill>
                            <a:srgbClr val="000000"/>
                          </a:solidFill>
                          <a:latin typeface="+mj-lt"/>
                          <a:ea typeface="Times New Roman"/>
                          <a:cs typeface="Times New Roman"/>
                        </a:rPr>
                        <a:t>1 439 000</a:t>
                      </a:r>
                      <a:endParaRPr lang="sk-SK" sz="1400" dirty="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nSpc>
                          <a:spcPct val="115000"/>
                        </a:lnSpc>
                      </a:pPr>
                      <a:endParaRPr lang="sk-SK" sz="1400" dirty="0">
                        <a:latin typeface="+mj-lt"/>
                        <a:ea typeface="Times New Roman"/>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sk-SK" sz="1400" b="1" dirty="0">
                          <a:solidFill>
                            <a:srgbClr val="000000"/>
                          </a:solidFill>
                          <a:latin typeface="+mj-lt"/>
                          <a:ea typeface="Times New Roman"/>
                          <a:cs typeface="Times New Roman"/>
                        </a:rPr>
                        <a:t>253 847 750</a:t>
                      </a:r>
                      <a:endParaRPr lang="sk-SK" sz="1400" dirty="0">
                        <a:latin typeface="+mj-lt"/>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0"/>
                  </a:ext>
                </a:extLst>
              </a:tr>
            </a:tbl>
          </a:graphicData>
        </a:graphic>
      </p:graphicFrame>
      <p:sp>
        <p:nvSpPr>
          <p:cNvPr id="32773" name="Rectangle 1">
            <a:extLst>
              <a:ext uri="{FF2B5EF4-FFF2-40B4-BE49-F238E27FC236}">
                <a16:creationId xmlns:a16="http://schemas.microsoft.com/office/drawing/2014/main" id="{09F096BC-69C8-0F49-BCCA-5D82D01D7623}"/>
              </a:ext>
            </a:extLst>
          </p:cNvPr>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sk-SK" altLang="sk-SK"/>
          </a:p>
        </p:txBody>
      </p:sp>
    </p:spTree>
    <p:extLst>
      <p:ext uri="{BB962C8B-B14F-4D97-AF65-F5344CB8AC3E}">
        <p14:creationId xmlns:p14="http://schemas.microsoft.com/office/powerpoint/2010/main" val="3240425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Nadpis 1">
            <a:extLst>
              <a:ext uri="{FF2B5EF4-FFF2-40B4-BE49-F238E27FC236}">
                <a16:creationId xmlns:a16="http://schemas.microsoft.com/office/drawing/2014/main" id="{2CC56E68-5058-2847-AF07-4330C556D912}"/>
              </a:ext>
            </a:extLst>
          </p:cNvPr>
          <p:cNvSpPr>
            <a:spLocks noGrp="1"/>
          </p:cNvSpPr>
          <p:nvPr>
            <p:ph type="title"/>
          </p:nvPr>
        </p:nvSpPr>
        <p:spPr>
          <a:xfrm>
            <a:off x="2152650" y="365125"/>
            <a:ext cx="7886700" cy="903288"/>
          </a:xfrm>
        </p:spPr>
        <p:txBody>
          <a:bodyPr/>
          <a:lstStyle/>
          <a:p>
            <a:r>
              <a:rPr lang="sk-SK" altLang="sk-SK"/>
              <a:t>Plán a skutočnosť - porovnanie</a:t>
            </a:r>
          </a:p>
        </p:txBody>
      </p:sp>
      <p:graphicFrame>
        <p:nvGraphicFramePr>
          <p:cNvPr id="7" name="Zástupný obsah 6">
            <a:extLst>
              <a:ext uri="{FF2B5EF4-FFF2-40B4-BE49-F238E27FC236}">
                <a16:creationId xmlns:a16="http://schemas.microsoft.com/office/drawing/2014/main" id="{797D32D7-3D6A-5246-8894-7F4CAEE935D5}"/>
              </a:ext>
            </a:extLst>
          </p:cNvPr>
          <p:cNvGraphicFramePr>
            <a:graphicFrameLocks noGrp="1"/>
          </p:cNvGraphicFramePr>
          <p:nvPr>
            <p:ph idx="1"/>
            <p:extLst>
              <p:ext uri="{D42A27DB-BD31-4B8C-83A1-F6EECF244321}">
                <p14:modId xmlns:p14="http://schemas.microsoft.com/office/powerpoint/2010/main" val="763381998"/>
              </p:ext>
            </p:extLst>
          </p:nvPr>
        </p:nvGraphicFramePr>
        <p:xfrm>
          <a:off x="724395" y="1230234"/>
          <a:ext cx="10545287" cy="5087936"/>
        </p:xfrm>
        <a:graphic>
          <a:graphicData uri="http://schemas.openxmlformats.org/drawingml/2006/table">
            <a:tbl>
              <a:tblPr firstRow="1" firstCol="1" bandRow="1">
                <a:tableStyleId>{5C22544A-7EE6-4342-B048-85BDC9FD1C3A}</a:tableStyleId>
              </a:tblPr>
              <a:tblGrid>
                <a:gridCol w="4763021">
                  <a:extLst>
                    <a:ext uri="{9D8B030D-6E8A-4147-A177-3AD203B41FA5}">
                      <a16:colId xmlns:a16="http://schemas.microsoft.com/office/drawing/2014/main" val="1342430284"/>
                    </a:ext>
                  </a:extLst>
                </a:gridCol>
                <a:gridCol w="1748836">
                  <a:extLst>
                    <a:ext uri="{9D8B030D-6E8A-4147-A177-3AD203B41FA5}">
                      <a16:colId xmlns:a16="http://schemas.microsoft.com/office/drawing/2014/main" val="181186273"/>
                    </a:ext>
                  </a:extLst>
                </a:gridCol>
                <a:gridCol w="1649743">
                  <a:extLst>
                    <a:ext uri="{9D8B030D-6E8A-4147-A177-3AD203B41FA5}">
                      <a16:colId xmlns:a16="http://schemas.microsoft.com/office/drawing/2014/main" val="4181637218"/>
                    </a:ext>
                  </a:extLst>
                </a:gridCol>
                <a:gridCol w="2383687">
                  <a:extLst>
                    <a:ext uri="{9D8B030D-6E8A-4147-A177-3AD203B41FA5}">
                      <a16:colId xmlns:a16="http://schemas.microsoft.com/office/drawing/2014/main" val="3696166100"/>
                    </a:ext>
                  </a:extLst>
                </a:gridCol>
              </a:tblGrid>
              <a:tr h="1648261">
                <a:tc>
                  <a:txBody>
                    <a:bodyPr/>
                    <a:lstStyle/>
                    <a:p>
                      <a:pPr>
                        <a:lnSpc>
                          <a:spcPct val="105000"/>
                        </a:lnSpc>
                        <a:spcAft>
                          <a:spcPts val="0"/>
                        </a:spcAft>
                      </a:pPr>
                      <a:r>
                        <a:rPr lang="en-US" sz="2000" dirty="0" err="1">
                          <a:effectLst/>
                        </a:rPr>
                        <a:t>Objekty</a:t>
                      </a:r>
                      <a:r>
                        <a:rPr lang="en-US" sz="2000" dirty="0">
                          <a:effectLst/>
                        </a:rPr>
                        <a:t> (</a:t>
                      </a:r>
                      <a:r>
                        <a:rPr lang="en-US" sz="2000" dirty="0" err="1">
                          <a:effectLst/>
                        </a:rPr>
                        <a:t>zmenený</a:t>
                      </a:r>
                      <a:r>
                        <a:rPr lang="en-US" sz="2000" dirty="0">
                          <a:effectLst/>
                        </a:rPr>
                        <a:t> </a:t>
                      </a:r>
                      <a:r>
                        <a:rPr lang="en-US" sz="2000" dirty="0" err="1">
                          <a:effectLst/>
                        </a:rPr>
                        <a:t>plán</a:t>
                      </a:r>
                      <a:r>
                        <a:rPr lang="en-US" sz="2000" dirty="0">
                          <a:effectLst/>
                        </a:rPr>
                        <a:t> SNK)</a:t>
                      </a:r>
                    </a:p>
                    <a:p>
                      <a:pPr>
                        <a:lnSpc>
                          <a:spcPct val="105000"/>
                        </a:lnSpc>
                        <a:spcAft>
                          <a:spcPts val="0"/>
                        </a:spcAft>
                      </a:pPr>
                      <a:r>
                        <a:rPr lang="en-US" sz="2000" dirty="0" err="1">
                          <a:effectLst/>
                          <a:latin typeface="+mn-lt"/>
                          <a:ea typeface="Calibri" panose="020F0502020204030204" pitchFamily="34" charset="0"/>
                          <a:cs typeface="Times New Roman" panose="02020603050405020304" pitchFamily="18" charset="0"/>
                        </a:rPr>
                        <a:t>Strany</a:t>
                      </a:r>
                      <a:endParaRPr lang="sk-SK" sz="2000" dirty="0">
                        <a:effectLst/>
                        <a:latin typeface="+mn-lt"/>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a:effectLst/>
                        </a:rPr>
                        <a:t>A (plán)</a:t>
                      </a:r>
                      <a:endParaRPr lang="sk-SK" sz="2000">
                        <a:effectLst/>
                      </a:endParaRPr>
                    </a:p>
                    <a:p>
                      <a:pPr>
                        <a:lnSpc>
                          <a:spcPct val="105000"/>
                        </a:lnSpc>
                        <a:spcAft>
                          <a:spcPts val="0"/>
                        </a:spcAft>
                      </a:pPr>
                      <a:r>
                        <a:rPr lang="en-US" sz="2000">
                          <a:effectLst/>
                        </a:rPr>
                        <a:t>Projekt DIKDA/objekty</a:t>
                      </a:r>
                      <a:endParaRPr lang="sk-SK"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dirty="0">
                          <a:effectLst/>
                        </a:rPr>
                        <a:t>B(</a:t>
                      </a:r>
                      <a:r>
                        <a:rPr lang="en-US" sz="2000" dirty="0" err="1">
                          <a:effectLst/>
                        </a:rPr>
                        <a:t>zmena</a:t>
                      </a:r>
                      <a:r>
                        <a:rPr lang="en-US" sz="2000" dirty="0">
                          <a:effectLst/>
                        </a:rPr>
                        <a:t>)</a:t>
                      </a:r>
                      <a:endParaRPr lang="sk-SK" sz="2000" dirty="0">
                        <a:effectLst/>
                      </a:endParaRPr>
                    </a:p>
                    <a:p>
                      <a:pPr>
                        <a:lnSpc>
                          <a:spcPct val="105000"/>
                        </a:lnSpc>
                        <a:spcAft>
                          <a:spcPts val="0"/>
                        </a:spcAft>
                      </a:pPr>
                      <a:r>
                        <a:rPr lang="en-US" sz="2000" dirty="0" err="1">
                          <a:effectLst/>
                        </a:rPr>
                        <a:t>Objekty</a:t>
                      </a:r>
                      <a:r>
                        <a:rPr lang="en-US" sz="2000" dirty="0">
                          <a:effectLst/>
                        </a:rPr>
                        <a:t>/</a:t>
                      </a:r>
                      <a:r>
                        <a:rPr lang="en-US" sz="2000" dirty="0" err="1">
                          <a:effectLst/>
                        </a:rPr>
                        <a:t>počet</a:t>
                      </a:r>
                      <a:endParaRPr lang="sk-SK" sz="2000" dirty="0">
                        <a:effectLst/>
                      </a:endParaRPr>
                    </a:p>
                    <a:p>
                      <a:pPr>
                        <a:lnSpc>
                          <a:spcPct val="105000"/>
                        </a:lnSpc>
                        <a:spcAft>
                          <a:spcPts val="0"/>
                        </a:spcAft>
                      </a:pPr>
                      <a:r>
                        <a:rPr lang="en-US" sz="2000" dirty="0" err="1">
                          <a:effectLst/>
                        </a:rPr>
                        <a:t>zmena</a:t>
                      </a:r>
                      <a:r>
                        <a:rPr lang="en-US" sz="2000" dirty="0">
                          <a:effectLst/>
                        </a:rPr>
                        <a:t> SNK</a:t>
                      </a:r>
                      <a:endParaRPr lang="sk-SK"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fr-FR" sz="2000" dirty="0">
                          <a:effectLst/>
                        </a:rPr>
                        <a:t>(C) </a:t>
                      </a:r>
                      <a:r>
                        <a:rPr lang="fr-FR" sz="2000" dirty="0" err="1">
                          <a:effectLst/>
                        </a:rPr>
                        <a:t>Rozdiel</a:t>
                      </a:r>
                      <a:r>
                        <a:rPr lang="fr-FR" sz="2000" dirty="0">
                          <a:effectLst/>
                        </a:rPr>
                        <a:t> </a:t>
                      </a:r>
                      <a:r>
                        <a:rPr lang="fr-FR" sz="2000" dirty="0" err="1">
                          <a:effectLst/>
                        </a:rPr>
                        <a:t>oproti</a:t>
                      </a:r>
                      <a:r>
                        <a:rPr lang="fr-FR" sz="2000" dirty="0">
                          <a:effectLst/>
                        </a:rPr>
                        <a:t> </a:t>
                      </a:r>
                      <a:r>
                        <a:rPr lang="fr-FR" sz="2000" dirty="0" err="1">
                          <a:effectLst/>
                        </a:rPr>
                        <a:t>projektu</a:t>
                      </a:r>
                      <a:r>
                        <a:rPr lang="fr-FR" sz="2000" dirty="0">
                          <a:effectLst/>
                        </a:rPr>
                        <a:t>/</a:t>
                      </a:r>
                      <a:r>
                        <a:rPr lang="fr-FR" sz="2000" dirty="0" err="1">
                          <a:effectLst/>
                        </a:rPr>
                        <a:t>objekty</a:t>
                      </a:r>
                      <a:endParaRPr lang="sk-SK"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1472154969"/>
                  </a:ext>
                </a:extLst>
              </a:tr>
              <a:tr h="957432">
                <a:tc>
                  <a:txBody>
                    <a:bodyPr/>
                    <a:lstStyle/>
                    <a:p>
                      <a:pPr>
                        <a:lnSpc>
                          <a:spcPct val="105000"/>
                        </a:lnSpc>
                        <a:spcAft>
                          <a:spcPts val="0"/>
                        </a:spcAft>
                      </a:pPr>
                      <a:r>
                        <a:rPr lang="sk-SK" sz="2000" dirty="0">
                          <a:effectLst/>
                        </a:rPr>
                        <a:t>1.Monografie a zväzky viacdielnych monografií zväzkov</a:t>
                      </a:r>
                      <a:endParaRPr lang="sk-SK"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dirty="0">
                          <a:effectLst/>
                        </a:rPr>
                        <a:t>700 000</a:t>
                      </a:r>
                      <a:endParaRPr lang="sk-SK"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dirty="0">
                          <a:effectLst/>
                        </a:rPr>
                        <a:t>100 000</a:t>
                      </a:r>
                      <a:endParaRPr lang="sk-SK"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400" b="1" dirty="0">
                          <a:solidFill>
                            <a:srgbClr val="FF0000"/>
                          </a:solidFill>
                          <a:effectLst/>
                        </a:rPr>
                        <a:t>-600 000 </a:t>
                      </a:r>
                      <a:r>
                        <a:rPr lang="en-US" sz="2400" b="1" dirty="0" err="1">
                          <a:solidFill>
                            <a:srgbClr val="FF0000"/>
                          </a:solidFill>
                          <a:effectLst/>
                        </a:rPr>
                        <a:t>kníh</a:t>
                      </a:r>
                      <a:endParaRPr lang="sk-SK"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1493003538"/>
                  </a:ext>
                </a:extLst>
              </a:tr>
              <a:tr h="390275">
                <a:tc>
                  <a:txBody>
                    <a:bodyPr/>
                    <a:lstStyle/>
                    <a:p>
                      <a:pPr>
                        <a:lnSpc>
                          <a:spcPct val="105000"/>
                        </a:lnSpc>
                        <a:spcAft>
                          <a:spcPts val="0"/>
                        </a:spcAft>
                      </a:pPr>
                      <a:r>
                        <a:rPr lang="en-US" sz="2000" dirty="0">
                          <a:effectLst/>
                        </a:rPr>
                        <a:t>2. </a:t>
                      </a:r>
                      <a:r>
                        <a:rPr lang="en-US" sz="2000" dirty="0" err="1">
                          <a:effectLst/>
                        </a:rPr>
                        <a:t>Seriály</a:t>
                      </a:r>
                      <a:r>
                        <a:rPr lang="en-US" sz="2000" dirty="0">
                          <a:effectLst/>
                        </a:rPr>
                        <a:t> (</a:t>
                      </a:r>
                      <a:r>
                        <a:rPr lang="en-US" sz="2000" dirty="0" err="1">
                          <a:effectLst/>
                        </a:rPr>
                        <a:t>čísla</a:t>
                      </a:r>
                      <a:r>
                        <a:rPr lang="en-US" sz="2000" dirty="0">
                          <a:effectLst/>
                        </a:rPr>
                        <a:t>) </a:t>
                      </a:r>
                      <a:r>
                        <a:rPr lang="en-US" sz="2000" dirty="0" err="1">
                          <a:effectLst/>
                        </a:rPr>
                        <a:t>výtlačkov</a:t>
                      </a:r>
                      <a:endParaRPr lang="sk-SK"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a:effectLst/>
                        </a:rPr>
                        <a:t>28 000</a:t>
                      </a:r>
                      <a:endParaRPr lang="sk-SK"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dirty="0">
                          <a:effectLst/>
                        </a:rPr>
                        <a:t>350 000</a:t>
                      </a:r>
                      <a:endParaRPr lang="sk-SK"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a:effectLst/>
                        </a:rPr>
                        <a:t>+322 000</a:t>
                      </a:r>
                      <a:endParaRPr lang="sk-SK"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1198672358"/>
                  </a:ext>
                </a:extLst>
              </a:tr>
              <a:tr h="655709">
                <a:tc>
                  <a:txBody>
                    <a:bodyPr/>
                    <a:lstStyle/>
                    <a:p>
                      <a:pPr>
                        <a:lnSpc>
                          <a:spcPct val="105000"/>
                        </a:lnSpc>
                        <a:spcAft>
                          <a:spcPts val="0"/>
                        </a:spcAft>
                      </a:pPr>
                      <a:r>
                        <a:rPr lang="sk-SK" sz="2000" dirty="0">
                          <a:effectLst/>
                        </a:rPr>
                        <a:t>3. Články a príspevky v zborníkoch článkov</a:t>
                      </a:r>
                      <a:endParaRPr lang="sk-SK"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dirty="0">
                          <a:effectLst/>
                        </a:rPr>
                        <a:t>0</a:t>
                      </a:r>
                      <a:endParaRPr lang="sk-SK"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dirty="0">
                          <a:effectLst/>
                        </a:rPr>
                        <a:t>800 000</a:t>
                      </a:r>
                      <a:endParaRPr lang="sk-SK"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dirty="0">
                          <a:solidFill>
                            <a:srgbClr val="FF0000"/>
                          </a:solidFill>
                          <a:effectLst/>
                        </a:rPr>
                        <a:t>+800 000</a:t>
                      </a:r>
                      <a:endParaRPr lang="sk-SK"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2826834504"/>
                  </a:ext>
                </a:extLst>
              </a:tr>
              <a:tr h="655709">
                <a:tc>
                  <a:txBody>
                    <a:bodyPr/>
                    <a:lstStyle/>
                    <a:p>
                      <a:pPr>
                        <a:lnSpc>
                          <a:spcPct val="105000"/>
                        </a:lnSpc>
                        <a:spcAft>
                          <a:spcPts val="0"/>
                        </a:spcAft>
                      </a:pPr>
                      <a:r>
                        <a:rPr lang="en-US" sz="2000" dirty="0">
                          <a:effectLst/>
                        </a:rPr>
                        <a:t>4. </a:t>
                      </a:r>
                      <a:r>
                        <a:rPr lang="en-US" sz="2000" dirty="0" err="1">
                          <a:effectLst/>
                        </a:rPr>
                        <a:t>Mapy</a:t>
                      </a:r>
                      <a:r>
                        <a:rPr lang="en-US" sz="2000" dirty="0">
                          <a:effectLst/>
                        </a:rPr>
                        <a:t>, </a:t>
                      </a:r>
                      <a:r>
                        <a:rPr lang="en-US" sz="2000" dirty="0" err="1">
                          <a:effectLst/>
                        </a:rPr>
                        <a:t>plagáty</a:t>
                      </a:r>
                      <a:r>
                        <a:rPr lang="en-US" sz="2000" dirty="0">
                          <a:effectLst/>
                        </a:rPr>
                        <a:t>, </a:t>
                      </a:r>
                      <a:r>
                        <a:rPr lang="en-US" sz="2000" dirty="0" err="1">
                          <a:effectLst/>
                        </a:rPr>
                        <a:t>pohľadnice</a:t>
                      </a:r>
                      <a:r>
                        <a:rPr lang="en-US" sz="2000" dirty="0">
                          <a:effectLst/>
                        </a:rPr>
                        <a:t> </a:t>
                      </a:r>
                      <a:r>
                        <a:rPr lang="en-US" sz="2000" dirty="0" err="1">
                          <a:effectLst/>
                        </a:rPr>
                        <a:t>kusov</a:t>
                      </a:r>
                      <a:endParaRPr lang="sk-SK"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dirty="0">
                          <a:effectLst/>
                        </a:rPr>
                        <a:t>10 250</a:t>
                      </a:r>
                      <a:endParaRPr lang="sk-SK"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dirty="0">
                          <a:effectLst/>
                        </a:rPr>
                        <a:t>10 000</a:t>
                      </a:r>
                      <a:endParaRPr lang="sk-SK"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dirty="0">
                          <a:effectLst/>
                        </a:rPr>
                        <a:t>+250</a:t>
                      </a:r>
                      <a:endParaRPr lang="sk-SK"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1641422761"/>
                  </a:ext>
                </a:extLst>
              </a:tr>
              <a:tr h="390275">
                <a:tc>
                  <a:txBody>
                    <a:bodyPr/>
                    <a:lstStyle/>
                    <a:p>
                      <a:pPr>
                        <a:lnSpc>
                          <a:spcPct val="105000"/>
                        </a:lnSpc>
                        <a:spcAft>
                          <a:spcPts val="0"/>
                        </a:spcAft>
                      </a:pPr>
                      <a:r>
                        <a:rPr lang="en-US" sz="2000" dirty="0">
                          <a:solidFill>
                            <a:schemeClr val="bg1"/>
                          </a:solidFill>
                          <a:effectLst/>
                        </a:rPr>
                        <a:t> </a:t>
                      </a:r>
                      <a:r>
                        <a:rPr lang="en-US" sz="2000" dirty="0" err="1">
                          <a:solidFill>
                            <a:schemeClr val="bg1"/>
                          </a:solidFill>
                          <a:effectLst/>
                        </a:rPr>
                        <a:t>Počet</a:t>
                      </a:r>
                      <a:r>
                        <a:rPr lang="en-US" sz="2000" dirty="0">
                          <a:solidFill>
                            <a:schemeClr val="bg1"/>
                          </a:solidFill>
                          <a:effectLst/>
                        </a:rPr>
                        <a:t> </a:t>
                      </a:r>
                      <a:r>
                        <a:rPr lang="en-US" sz="2000" dirty="0" err="1">
                          <a:solidFill>
                            <a:schemeClr val="bg1"/>
                          </a:solidFill>
                          <a:effectLst/>
                        </a:rPr>
                        <a:t>strán</a:t>
                      </a:r>
                      <a:endParaRPr lang="sk-SK"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sk-SK" sz="1800" b="1" kern="1200" dirty="0">
                          <a:solidFill>
                            <a:srgbClr val="FF0000"/>
                          </a:solidFill>
                          <a:effectLst/>
                          <a:latin typeface="+mn-lt"/>
                          <a:ea typeface="+mn-ea"/>
                          <a:cs typeface="+mn-cs"/>
                        </a:rPr>
                        <a:t>253 847 750</a:t>
                      </a:r>
                      <a:r>
                        <a:rPr lang="sk-SK" sz="1800" b="1" dirty="0">
                          <a:solidFill>
                            <a:srgbClr val="FF0000"/>
                          </a:solidFill>
                          <a:effectLst/>
                        </a:rPr>
                        <a:t> </a:t>
                      </a:r>
                      <a:endParaRPr lang="sk-SK"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sk-SK" altLang="sk-SK" sz="1800" b="1" dirty="0">
                          <a:solidFill>
                            <a:srgbClr val="FF0000"/>
                          </a:solidFill>
                          <a:cs typeface="Calibri" panose="020F0502020204030204" pitchFamily="34" charset="0"/>
                        </a:rPr>
                        <a:t>40 300 000 </a:t>
                      </a:r>
                      <a:endParaRPr lang="sk-SK"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b="1" dirty="0">
                          <a:solidFill>
                            <a:srgbClr val="FF0000"/>
                          </a:solidFill>
                          <a:effectLst/>
                        </a:rPr>
                        <a:t>-213 547 750</a:t>
                      </a:r>
                      <a:endParaRPr lang="sk-SK"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1670189865"/>
                  </a:ext>
                </a:extLst>
              </a:tr>
              <a:tr h="390275">
                <a:tc>
                  <a:txBody>
                    <a:bodyPr/>
                    <a:lstStyle/>
                    <a:p>
                      <a:pPr>
                        <a:lnSpc>
                          <a:spcPct val="105000"/>
                        </a:lnSpc>
                        <a:spcAft>
                          <a:spcPts val="0"/>
                        </a:spcAft>
                      </a:pPr>
                      <a:r>
                        <a:rPr lang="en-US" sz="2000" dirty="0" err="1">
                          <a:solidFill>
                            <a:schemeClr val="bg1"/>
                          </a:solidFill>
                          <a:effectLst/>
                        </a:rPr>
                        <a:t>Celkom</a:t>
                      </a:r>
                      <a:r>
                        <a:rPr lang="en-US" sz="2000" dirty="0">
                          <a:solidFill>
                            <a:schemeClr val="bg1"/>
                          </a:solidFill>
                          <a:effectLst/>
                        </a:rPr>
                        <a:t> </a:t>
                      </a:r>
                      <a:r>
                        <a:rPr lang="en-US" sz="2000" dirty="0" err="1">
                          <a:solidFill>
                            <a:schemeClr val="bg1"/>
                          </a:solidFill>
                          <a:effectLst/>
                        </a:rPr>
                        <a:t>objektov</a:t>
                      </a:r>
                      <a:endParaRPr lang="sk-SK"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b="1" dirty="0">
                          <a:solidFill>
                            <a:srgbClr val="FF0000"/>
                          </a:solidFill>
                          <a:effectLst/>
                        </a:rPr>
                        <a:t>1 439 000</a:t>
                      </a:r>
                      <a:endParaRPr lang="sk-SK"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b="1" dirty="0">
                          <a:solidFill>
                            <a:srgbClr val="FF0000"/>
                          </a:solidFill>
                          <a:effectLst/>
                        </a:rPr>
                        <a:t>1 260 000</a:t>
                      </a:r>
                      <a:endParaRPr lang="sk-SK"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tc>
                  <a:txBody>
                    <a:bodyPr/>
                    <a:lstStyle/>
                    <a:p>
                      <a:pPr>
                        <a:lnSpc>
                          <a:spcPct val="105000"/>
                        </a:lnSpc>
                        <a:spcAft>
                          <a:spcPts val="0"/>
                        </a:spcAft>
                      </a:pPr>
                      <a:r>
                        <a:rPr lang="en-US" sz="2000" b="1" dirty="0">
                          <a:solidFill>
                            <a:srgbClr val="FF0000"/>
                          </a:solidFill>
                          <a:effectLst/>
                        </a:rPr>
                        <a:t>-179 000</a:t>
                      </a:r>
                      <a:endParaRPr lang="sk-SK"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3081118476"/>
                  </a:ext>
                </a:extLst>
              </a:tr>
            </a:tbl>
          </a:graphicData>
        </a:graphic>
      </p:graphicFrame>
      <p:sp>
        <p:nvSpPr>
          <p:cNvPr id="52268" name="Zástupný objekt pre dátum 3">
            <a:extLst>
              <a:ext uri="{FF2B5EF4-FFF2-40B4-BE49-F238E27FC236}">
                <a16:creationId xmlns:a16="http://schemas.microsoft.com/office/drawing/2014/main" id="{2CD5F969-954C-C649-A711-070657B756D8}"/>
              </a:ext>
            </a:extLst>
          </p:cNvPr>
          <p:cNvSpPr>
            <a:spLocks noGrp="1" noChangeArrowheads="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297ECA-2732-6E4C-BB3E-89756DD95AFA}" type="datetime1">
              <a:rPr lang="sk-SK" altLang="sk-SK" smtClean="0">
                <a:solidFill>
                  <a:srgbClr val="898989"/>
                </a:solidFill>
              </a:rPr>
              <a:pPr/>
              <a:t>16.12.18</a:t>
            </a:fld>
            <a:endParaRPr lang="sk-SK" altLang="sk-SK">
              <a:solidFill>
                <a:srgbClr val="898989"/>
              </a:solidFill>
            </a:endParaRPr>
          </a:p>
        </p:txBody>
      </p:sp>
      <p:sp>
        <p:nvSpPr>
          <p:cNvPr id="52269" name="Zástupný objekt pre pätu 4">
            <a:extLst>
              <a:ext uri="{FF2B5EF4-FFF2-40B4-BE49-F238E27FC236}">
                <a16:creationId xmlns:a16="http://schemas.microsoft.com/office/drawing/2014/main" id="{2F617AE6-7F7F-F54B-AC83-7E07E8FB9A1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sk-SK">
                <a:solidFill>
                  <a:srgbClr val="898989"/>
                </a:solidFill>
              </a:rPr>
              <a:t>Brno, Masarykova univerzita, Filozofická fakulta, Blok expertv</a:t>
            </a:r>
            <a:endParaRPr lang="sk-SK" altLang="sk-SK">
              <a:solidFill>
                <a:srgbClr val="898989"/>
              </a:solidFill>
            </a:endParaRPr>
          </a:p>
        </p:txBody>
      </p:sp>
      <p:sp>
        <p:nvSpPr>
          <p:cNvPr id="52270" name="Zástupný objekt pre číslo snímky 5">
            <a:extLst>
              <a:ext uri="{FF2B5EF4-FFF2-40B4-BE49-F238E27FC236}">
                <a16:creationId xmlns:a16="http://schemas.microsoft.com/office/drawing/2014/main" id="{356E354E-9F07-3A42-A651-B547879E35F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720191-04EB-274C-AE07-7BF46CA018E9}" type="slidenum">
              <a:rPr lang="sk-SK" altLang="sk-SK" smtClean="0">
                <a:solidFill>
                  <a:srgbClr val="898989"/>
                </a:solidFill>
              </a:rPr>
              <a:pPr/>
              <a:t>11</a:t>
            </a:fld>
            <a:endParaRPr lang="sk-SK" altLang="sk-SK">
              <a:solidFill>
                <a:srgbClr val="898989"/>
              </a:solidFill>
            </a:endParaRPr>
          </a:p>
        </p:txBody>
      </p:sp>
      <p:sp>
        <p:nvSpPr>
          <p:cNvPr id="52271" name="Rectangle 1">
            <a:extLst>
              <a:ext uri="{FF2B5EF4-FFF2-40B4-BE49-F238E27FC236}">
                <a16:creationId xmlns:a16="http://schemas.microsoft.com/office/drawing/2014/main" id="{89C02167-E1EE-6C4D-A2D5-A3805DD973CE}"/>
              </a:ext>
            </a:extLst>
          </p:cNvPr>
          <p:cNvSpPr>
            <a:spLocks noChangeArrowheads="1"/>
          </p:cNvSpPr>
          <p:nvPr/>
        </p:nvSpPr>
        <p:spPr bwMode="auto">
          <a:xfrm>
            <a:off x="231775" y="-201613"/>
            <a:ext cx="1172845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k-SK" altLang="sk-SK" sz="1200">
                <a:latin typeface="Times New Roman" panose="02020603050405020304" pitchFamily="18" charset="0"/>
                <a:cs typeface="Calibri" panose="020F0502020204030204" pitchFamily="34" charset="0"/>
              </a:rPr>
              <a:t>Tabuľka 3 </a:t>
            </a:r>
            <a:r>
              <a:rPr lang="sk-SK" altLang="sk-SK" sz="1200" i="1">
                <a:latin typeface="Times New Roman" panose="02020603050405020304" pitchFamily="18" charset="0"/>
                <a:cs typeface="Calibri" panose="020F0502020204030204" pitchFamily="34" charset="0"/>
              </a:rPr>
              <a:t>Porovnanie: (A) počet objektov v projekte s počtom objektov po podstatnej zmene projektu (B), (C) rozdiel</a:t>
            </a:r>
            <a:endParaRPr lang="sk-SK" altLang="sk-SK" sz="800"/>
          </a:p>
          <a:p>
            <a:endParaRPr lang="sk-SK" altLang="sk-SK"/>
          </a:p>
        </p:txBody>
      </p:sp>
      <p:sp>
        <p:nvSpPr>
          <p:cNvPr id="2" name="Voľný tvar 1">
            <a:extLst>
              <a:ext uri="{FF2B5EF4-FFF2-40B4-BE49-F238E27FC236}">
                <a16:creationId xmlns:a16="http://schemas.microsoft.com/office/drawing/2014/main" id="{73DC9F5E-23AC-2748-8E2E-B239C4D1E308}"/>
              </a:ext>
            </a:extLst>
          </p:cNvPr>
          <p:cNvSpPr/>
          <p:nvPr/>
        </p:nvSpPr>
        <p:spPr>
          <a:xfrm>
            <a:off x="7125195" y="5272644"/>
            <a:ext cx="1650670" cy="1199211"/>
          </a:xfrm>
          <a:custGeom>
            <a:avLst/>
            <a:gdLst>
              <a:gd name="connsiteX0" fmla="*/ 843148 w 1650670"/>
              <a:gd name="connsiteY0" fmla="*/ 83127 h 938151"/>
              <a:gd name="connsiteX1" fmla="*/ 783771 w 1650670"/>
              <a:gd name="connsiteY1" fmla="*/ 71252 h 938151"/>
              <a:gd name="connsiteX2" fmla="*/ 593766 w 1650670"/>
              <a:gd name="connsiteY2" fmla="*/ 47501 h 938151"/>
              <a:gd name="connsiteX3" fmla="*/ 320634 w 1650670"/>
              <a:gd name="connsiteY3" fmla="*/ 71252 h 938151"/>
              <a:gd name="connsiteX4" fmla="*/ 249382 w 1650670"/>
              <a:gd name="connsiteY4" fmla="*/ 95003 h 938151"/>
              <a:gd name="connsiteX5" fmla="*/ 213756 w 1650670"/>
              <a:gd name="connsiteY5" fmla="*/ 106878 h 938151"/>
              <a:gd name="connsiteX6" fmla="*/ 106878 w 1650670"/>
              <a:gd name="connsiteY6" fmla="*/ 178130 h 938151"/>
              <a:gd name="connsiteX7" fmla="*/ 71252 w 1650670"/>
              <a:gd name="connsiteY7" fmla="*/ 201881 h 938151"/>
              <a:gd name="connsiteX8" fmla="*/ 23750 w 1650670"/>
              <a:gd name="connsiteY8" fmla="*/ 273133 h 938151"/>
              <a:gd name="connsiteX9" fmla="*/ 0 w 1650670"/>
              <a:gd name="connsiteY9" fmla="*/ 344385 h 938151"/>
              <a:gd name="connsiteX10" fmla="*/ 11875 w 1650670"/>
              <a:gd name="connsiteY10" fmla="*/ 486888 h 938151"/>
              <a:gd name="connsiteX11" fmla="*/ 23750 w 1650670"/>
              <a:gd name="connsiteY11" fmla="*/ 558140 h 938151"/>
              <a:gd name="connsiteX12" fmla="*/ 59376 w 1650670"/>
              <a:gd name="connsiteY12" fmla="*/ 629392 h 938151"/>
              <a:gd name="connsiteX13" fmla="*/ 130628 w 1650670"/>
              <a:gd name="connsiteY13" fmla="*/ 665018 h 938151"/>
              <a:gd name="connsiteX14" fmla="*/ 213756 w 1650670"/>
              <a:gd name="connsiteY14" fmla="*/ 700644 h 938151"/>
              <a:gd name="connsiteX15" fmla="*/ 261257 w 1650670"/>
              <a:gd name="connsiteY15" fmla="*/ 724395 h 938151"/>
              <a:gd name="connsiteX16" fmla="*/ 368135 w 1650670"/>
              <a:gd name="connsiteY16" fmla="*/ 760021 h 938151"/>
              <a:gd name="connsiteX17" fmla="*/ 439387 w 1650670"/>
              <a:gd name="connsiteY17" fmla="*/ 783772 h 938151"/>
              <a:gd name="connsiteX18" fmla="*/ 475013 w 1650670"/>
              <a:gd name="connsiteY18" fmla="*/ 795647 h 938151"/>
              <a:gd name="connsiteX19" fmla="*/ 510639 w 1650670"/>
              <a:gd name="connsiteY19" fmla="*/ 819398 h 938151"/>
              <a:gd name="connsiteX20" fmla="*/ 546265 w 1650670"/>
              <a:gd name="connsiteY20" fmla="*/ 855024 h 938151"/>
              <a:gd name="connsiteX21" fmla="*/ 617517 w 1650670"/>
              <a:gd name="connsiteY21" fmla="*/ 878774 h 938151"/>
              <a:gd name="connsiteX22" fmla="*/ 653143 w 1650670"/>
              <a:gd name="connsiteY22" fmla="*/ 902525 h 938151"/>
              <a:gd name="connsiteX23" fmla="*/ 807522 w 1650670"/>
              <a:gd name="connsiteY23" fmla="*/ 926275 h 938151"/>
              <a:gd name="connsiteX24" fmla="*/ 961901 w 1650670"/>
              <a:gd name="connsiteY24" fmla="*/ 938151 h 938151"/>
              <a:gd name="connsiteX25" fmla="*/ 1306286 w 1650670"/>
              <a:gd name="connsiteY25" fmla="*/ 926275 h 938151"/>
              <a:gd name="connsiteX26" fmla="*/ 1353787 w 1650670"/>
              <a:gd name="connsiteY26" fmla="*/ 914400 h 938151"/>
              <a:gd name="connsiteX27" fmla="*/ 1413163 w 1650670"/>
              <a:gd name="connsiteY27" fmla="*/ 902525 h 938151"/>
              <a:gd name="connsiteX28" fmla="*/ 1543792 w 1650670"/>
              <a:gd name="connsiteY28" fmla="*/ 878774 h 938151"/>
              <a:gd name="connsiteX29" fmla="*/ 1579418 w 1650670"/>
              <a:gd name="connsiteY29" fmla="*/ 843148 h 938151"/>
              <a:gd name="connsiteX30" fmla="*/ 1626919 w 1650670"/>
              <a:gd name="connsiteY30" fmla="*/ 771896 h 938151"/>
              <a:gd name="connsiteX31" fmla="*/ 1650670 w 1650670"/>
              <a:gd name="connsiteY31" fmla="*/ 641268 h 938151"/>
              <a:gd name="connsiteX32" fmla="*/ 1638795 w 1650670"/>
              <a:gd name="connsiteY32" fmla="*/ 510639 h 938151"/>
              <a:gd name="connsiteX33" fmla="*/ 1615044 w 1650670"/>
              <a:gd name="connsiteY33" fmla="*/ 439387 h 938151"/>
              <a:gd name="connsiteX34" fmla="*/ 1603169 w 1650670"/>
              <a:gd name="connsiteY34" fmla="*/ 403761 h 938151"/>
              <a:gd name="connsiteX35" fmla="*/ 1567543 w 1650670"/>
              <a:gd name="connsiteY35" fmla="*/ 344385 h 938151"/>
              <a:gd name="connsiteX36" fmla="*/ 1555667 w 1650670"/>
              <a:gd name="connsiteY36" fmla="*/ 308759 h 938151"/>
              <a:gd name="connsiteX37" fmla="*/ 1520041 w 1650670"/>
              <a:gd name="connsiteY37" fmla="*/ 249382 h 938151"/>
              <a:gd name="connsiteX38" fmla="*/ 1436914 w 1650670"/>
              <a:gd name="connsiteY38" fmla="*/ 154379 h 938151"/>
              <a:gd name="connsiteX39" fmla="*/ 1401288 w 1650670"/>
              <a:gd name="connsiteY39" fmla="*/ 130629 h 938151"/>
              <a:gd name="connsiteX40" fmla="*/ 1318161 w 1650670"/>
              <a:gd name="connsiteY40" fmla="*/ 83127 h 938151"/>
              <a:gd name="connsiteX41" fmla="*/ 1270660 w 1650670"/>
              <a:gd name="connsiteY41" fmla="*/ 47501 h 938151"/>
              <a:gd name="connsiteX42" fmla="*/ 1175657 w 1650670"/>
              <a:gd name="connsiteY42" fmla="*/ 23751 h 938151"/>
              <a:gd name="connsiteX43" fmla="*/ 1033153 w 1650670"/>
              <a:gd name="connsiteY43" fmla="*/ 0 h 938151"/>
              <a:gd name="connsiteX44" fmla="*/ 878774 w 1650670"/>
              <a:gd name="connsiteY44" fmla="*/ 11875 h 938151"/>
              <a:gd name="connsiteX45" fmla="*/ 843148 w 1650670"/>
              <a:gd name="connsiteY45" fmla="*/ 23751 h 9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50670" h="938151">
                <a:moveTo>
                  <a:pt x="843148" y="83127"/>
                </a:moveTo>
                <a:cubicBezTo>
                  <a:pt x="823356" y="79169"/>
                  <a:pt x="803752" y="74106"/>
                  <a:pt x="783771" y="71252"/>
                </a:cubicBezTo>
                <a:cubicBezTo>
                  <a:pt x="720585" y="62225"/>
                  <a:pt x="593766" y="47501"/>
                  <a:pt x="593766" y="47501"/>
                </a:cubicBezTo>
                <a:cubicBezTo>
                  <a:pt x="565471" y="49522"/>
                  <a:pt x="370657" y="61247"/>
                  <a:pt x="320634" y="71252"/>
                </a:cubicBezTo>
                <a:cubicBezTo>
                  <a:pt x="296085" y="76162"/>
                  <a:pt x="273133" y="87086"/>
                  <a:pt x="249382" y="95003"/>
                </a:cubicBezTo>
                <a:lnTo>
                  <a:pt x="213756" y="106878"/>
                </a:lnTo>
                <a:lnTo>
                  <a:pt x="106878" y="178130"/>
                </a:lnTo>
                <a:lnTo>
                  <a:pt x="71252" y="201881"/>
                </a:lnTo>
                <a:cubicBezTo>
                  <a:pt x="55418" y="225632"/>
                  <a:pt x="32776" y="246053"/>
                  <a:pt x="23750" y="273133"/>
                </a:cubicBezTo>
                <a:lnTo>
                  <a:pt x="0" y="344385"/>
                </a:lnTo>
                <a:cubicBezTo>
                  <a:pt x="3958" y="391886"/>
                  <a:pt x="6611" y="439514"/>
                  <a:pt x="11875" y="486888"/>
                </a:cubicBezTo>
                <a:cubicBezTo>
                  <a:pt x="14534" y="510819"/>
                  <a:pt x="18527" y="534635"/>
                  <a:pt x="23750" y="558140"/>
                </a:cubicBezTo>
                <a:cubicBezTo>
                  <a:pt x="29269" y="582974"/>
                  <a:pt x="41077" y="611093"/>
                  <a:pt x="59376" y="629392"/>
                </a:cubicBezTo>
                <a:cubicBezTo>
                  <a:pt x="82397" y="652413"/>
                  <a:pt x="101652" y="655360"/>
                  <a:pt x="130628" y="665018"/>
                </a:cubicBezTo>
                <a:cubicBezTo>
                  <a:pt x="202827" y="713151"/>
                  <a:pt x="126115" y="667779"/>
                  <a:pt x="213756" y="700644"/>
                </a:cubicBezTo>
                <a:cubicBezTo>
                  <a:pt x="230332" y="706860"/>
                  <a:pt x="244821" y="717820"/>
                  <a:pt x="261257" y="724395"/>
                </a:cubicBezTo>
                <a:cubicBezTo>
                  <a:pt x="261274" y="724402"/>
                  <a:pt x="350313" y="754080"/>
                  <a:pt x="368135" y="760021"/>
                </a:cubicBezTo>
                <a:lnTo>
                  <a:pt x="439387" y="783772"/>
                </a:lnTo>
                <a:lnTo>
                  <a:pt x="475013" y="795647"/>
                </a:lnTo>
                <a:cubicBezTo>
                  <a:pt x="486888" y="803564"/>
                  <a:pt x="499675" y="810261"/>
                  <a:pt x="510639" y="819398"/>
                </a:cubicBezTo>
                <a:cubicBezTo>
                  <a:pt x="523541" y="830149"/>
                  <a:pt x="531584" y="846868"/>
                  <a:pt x="546265" y="855024"/>
                </a:cubicBezTo>
                <a:cubicBezTo>
                  <a:pt x="568150" y="867182"/>
                  <a:pt x="617517" y="878774"/>
                  <a:pt x="617517" y="878774"/>
                </a:cubicBezTo>
                <a:cubicBezTo>
                  <a:pt x="629392" y="886691"/>
                  <a:pt x="639779" y="897514"/>
                  <a:pt x="653143" y="902525"/>
                </a:cubicBezTo>
                <a:cubicBezTo>
                  <a:pt x="679356" y="912355"/>
                  <a:pt x="794408" y="925026"/>
                  <a:pt x="807522" y="926275"/>
                </a:cubicBezTo>
                <a:cubicBezTo>
                  <a:pt x="858901" y="931168"/>
                  <a:pt x="910441" y="934192"/>
                  <a:pt x="961901" y="938151"/>
                </a:cubicBezTo>
                <a:cubicBezTo>
                  <a:pt x="1076696" y="934192"/>
                  <a:pt x="1191633" y="933224"/>
                  <a:pt x="1306286" y="926275"/>
                </a:cubicBezTo>
                <a:cubicBezTo>
                  <a:pt x="1322577" y="925288"/>
                  <a:pt x="1337855" y="917940"/>
                  <a:pt x="1353787" y="914400"/>
                </a:cubicBezTo>
                <a:cubicBezTo>
                  <a:pt x="1373490" y="910022"/>
                  <a:pt x="1393254" y="905843"/>
                  <a:pt x="1413163" y="902525"/>
                </a:cubicBezTo>
                <a:cubicBezTo>
                  <a:pt x="1540809" y="881251"/>
                  <a:pt x="1452599" y="901574"/>
                  <a:pt x="1543792" y="878774"/>
                </a:cubicBezTo>
                <a:cubicBezTo>
                  <a:pt x="1555667" y="866899"/>
                  <a:pt x="1569107" y="856405"/>
                  <a:pt x="1579418" y="843148"/>
                </a:cubicBezTo>
                <a:cubicBezTo>
                  <a:pt x="1596943" y="820616"/>
                  <a:pt x="1626919" y="771896"/>
                  <a:pt x="1626919" y="771896"/>
                </a:cubicBezTo>
                <a:cubicBezTo>
                  <a:pt x="1637314" y="730319"/>
                  <a:pt x="1650670" y="683823"/>
                  <a:pt x="1650670" y="641268"/>
                </a:cubicBezTo>
                <a:cubicBezTo>
                  <a:pt x="1650670" y="597545"/>
                  <a:pt x="1646393" y="553696"/>
                  <a:pt x="1638795" y="510639"/>
                </a:cubicBezTo>
                <a:cubicBezTo>
                  <a:pt x="1634444" y="485985"/>
                  <a:pt x="1622961" y="463138"/>
                  <a:pt x="1615044" y="439387"/>
                </a:cubicBezTo>
                <a:cubicBezTo>
                  <a:pt x="1611086" y="427512"/>
                  <a:pt x="1609609" y="414495"/>
                  <a:pt x="1603169" y="403761"/>
                </a:cubicBezTo>
                <a:cubicBezTo>
                  <a:pt x="1591294" y="383969"/>
                  <a:pt x="1577865" y="365029"/>
                  <a:pt x="1567543" y="344385"/>
                </a:cubicBezTo>
                <a:cubicBezTo>
                  <a:pt x="1561945" y="333189"/>
                  <a:pt x="1561265" y="319955"/>
                  <a:pt x="1555667" y="308759"/>
                </a:cubicBezTo>
                <a:cubicBezTo>
                  <a:pt x="1545345" y="288114"/>
                  <a:pt x="1532844" y="268587"/>
                  <a:pt x="1520041" y="249382"/>
                </a:cubicBezTo>
                <a:cubicBezTo>
                  <a:pt x="1495780" y="212991"/>
                  <a:pt x="1470351" y="183039"/>
                  <a:pt x="1436914" y="154379"/>
                </a:cubicBezTo>
                <a:cubicBezTo>
                  <a:pt x="1426078" y="145091"/>
                  <a:pt x="1412902" y="138925"/>
                  <a:pt x="1401288" y="130629"/>
                </a:cubicBezTo>
                <a:cubicBezTo>
                  <a:pt x="1338379" y="85694"/>
                  <a:pt x="1375975" y="102399"/>
                  <a:pt x="1318161" y="83127"/>
                </a:cubicBezTo>
                <a:cubicBezTo>
                  <a:pt x="1302327" y="71252"/>
                  <a:pt x="1287844" y="57321"/>
                  <a:pt x="1270660" y="47501"/>
                </a:cubicBezTo>
                <a:cubicBezTo>
                  <a:pt x="1250404" y="35926"/>
                  <a:pt x="1191648" y="27305"/>
                  <a:pt x="1175657" y="23751"/>
                </a:cubicBezTo>
                <a:cubicBezTo>
                  <a:pt x="1074769" y="1331"/>
                  <a:pt x="1188203" y="19381"/>
                  <a:pt x="1033153" y="0"/>
                </a:cubicBezTo>
                <a:cubicBezTo>
                  <a:pt x="981693" y="3958"/>
                  <a:pt x="929987" y="5473"/>
                  <a:pt x="878774" y="11875"/>
                </a:cubicBezTo>
                <a:cubicBezTo>
                  <a:pt x="866353" y="13428"/>
                  <a:pt x="843148" y="23751"/>
                  <a:pt x="843148" y="237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Voľný tvar 2">
            <a:extLst>
              <a:ext uri="{FF2B5EF4-FFF2-40B4-BE49-F238E27FC236}">
                <a16:creationId xmlns:a16="http://schemas.microsoft.com/office/drawing/2014/main" id="{6EFBE0A5-0114-0043-8A70-1FDE57E1789B}"/>
              </a:ext>
            </a:extLst>
          </p:cNvPr>
          <p:cNvSpPr/>
          <p:nvPr/>
        </p:nvSpPr>
        <p:spPr>
          <a:xfrm>
            <a:off x="5308270" y="5391397"/>
            <a:ext cx="1698172" cy="1109436"/>
          </a:xfrm>
          <a:custGeom>
            <a:avLst/>
            <a:gdLst>
              <a:gd name="connsiteX0" fmla="*/ 593766 w 1698172"/>
              <a:gd name="connsiteY0" fmla="*/ 0 h 558141"/>
              <a:gd name="connsiteX1" fmla="*/ 273133 w 1698172"/>
              <a:gd name="connsiteY1" fmla="*/ 23751 h 558141"/>
              <a:gd name="connsiteX2" fmla="*/ 201881 w 1698172"/>
              <a:gd name="connsiteY2" fmla="*/ 47502 h 558141"/>
              <a:gd name="connsiteX3" fmla="*/ 166255 w 1698172"/>
              <a:gd name="connsiteY3" fmla="*/ 59377 h 558141"/>
              <a:gd name="connsiteX4" fmla="*/ 130629 w 1698172"/>
              <a:gd name="connsiteY4" fmla="*/ 71252 h 558141"/>
              <a:gd name="connsiteX5" fmla="*/ 47501 w 1698172"/>
              <a:gd name="connsiteY5" fmla="*/ 166255 h 558141"/>
              <a:gd name="connsiteX6" fmla="*/ 23751 w 1698172"/>
              <a:gd name="connsiteY6" fmla="*/ 201881 h 558141"/>
              <a:gd name="connsiteX7" fmla="*/ 0 w 1698172"/>
              <a:gd name="connsiteY7" fmla="*/ 273133 h 558141"/>
              <a:gd name="connsiteX8" fmla="*/ 47501 w 1698172"/>
              <a:gd name="connsiteY8" fmla="*/ 332509 h 558141"/>
              <a:gd name="connsiteX9" fmla="*/ 83127 w 1698172"/>
              <a:gd name="connsiteY9" fmla="*/ 368135 h 558141"/>
              <a:gd name="connsiteX10" fmla="*/ 118753 w 1698172"/>
              <a:gd name="connsiteY10" fmla="*/ 380011 h 558141"/>
              <a:gd name="connsiteX11" fmla="*/ 154379 w 1698172"/>
              <a:gd name="connsiteY11" fmla="*/ 403761 h 558141"/>
              <a:gd name="connsiteX12" fmla="*/ 237507 w 1698172"/>
              <a:gd name="connsiteY12" fmla="*/ 427512 h 558141"/>
              <a:gd name="connsiteX13" fmla="*/ 308759 w 1698172"/>
              <a:gd name="connsiteY13" fmla="*/ 451263 h 558141"/>
              <a:gd name="connsiteX14" fmla="*/ 344385 w 1698172"/>
              <a:gd name="connsiteY14" fmla="*/ 463138 h 558141"/>
              <a:gd name="connsiteX15" fmla="*/ 546265 w 1698172"/>
              <a:gd name="connsiteY15" fmla="*/ 486889 h 558141"/>
              <a:gd name="connsiteX16" fmla="*/ 629392 w 1698172"/>
              <a:gd name="connsiteY16" fmla="*/ 498764 h 558141"/>
              <a:gd name="connsiteX17" fmla="*/ 985652 w 1698172"/>
              <a:gd name="connsiteY17" fmla="*/ 522515 h 558141"/>
              <a:gd name="connsiteX18" fmla="*/ 1163782 w 1698172"/>
              <a:gd name="connsiteY18" fmla="*/ 546265 h 558141"/>
              <a:gd name="connsiteX19" fmla="*/ 1235034 w 1698172"/>
              <a:gd name="connsiteY19" fmla="*/ 558141 h 558141"/>
              <a:gd name="connsiteX20" fmla="*/ 1496291 w 1698172"/>
              <a:gd name="connsiteY20" fmla="*/ 534390 h 558141"/>
              <a:gd name="connsiteX21" fmla="*/ 1591294 w 1698172"/>
              <a:gd name="connsiteY21" fmla="*/ 522515 h 558141"/>
              <a:gd name="connsiteX22" fmla="*/ 1626920 w 1698172"/>
              <a:gd name="connsiteY22" fmla="*/ 510639 h 558141"/>
              <a:gd name="connsiteX23" fmla="*/ 1698172 w 1698172"/>
              <a:gd name="connsiteY23" fmla="*/ 451263 h 558141"/>
              <a:gd name="connsiteX24" fmla="*/ 1662546 w 1698172"/>
              <a:gd name="connsiteY24" fmla="*/ 261258 h 558141"/>
              <a:gd name="connsiteX25" fmla="*/ 1638795 w 1698172"/>
              <a:gd name="connsiteY25" fmla="*/ 225632 h 558141"/>
              <a:gd name="connsiteX26" fmla="*/ 1603169 w 1698172"/>
              <a:gd name="connsiteY26" fmla="*/ 201881 h 558141"/>
              <a:gd name="connsiteX27" fmla="*/ 1591294 w 1698172"/>
              <a:gd name="connsiteY27" fmla="*/ 166255 h 558141"/>
              <a:gd name="connsiteX28" fmla="*/ 1555668 w 1698172"/>
              <a:gd name="connsiteY28" fmla="*/ 142504 h 558141"/>
              <a:gd name="connsiteX29" fmla="*/ 1484416 w 1698172"/>
              <a:gd name="connsiteY29" fmla="*/ 118754 h 558141"/>
              <a:gd name="connsiteX30" fmla="*/ 1448790 w 1698172"/>
              <a:gd name="connsiteY30" fmla="*/ 106878 h 558141"/>
              <a:gd name="connsiteX31" fmla="*/ 1199408 w 1698172"/>
              <a:gd name="connsiteY31" fmla="*/ 71252 h 558141"/>
              <a:gd name="connsiteX32" fmla="*/ 1080655 w 1698172"/>
              <a:gd name="connsiteY32" fmla="*/ 59377 h 558141"/>
              <a:gd name="connsiteX33" fmla="*/ 985652 w 1698172"/>
              <a:gd name="connsiteY33" fmla="*/ 47502 h 558141"/>
              <a:gd name="connsiteX34" fmla="*/ 831273 w 1698172"/>
              <a:gd name="connsiteY34" fmla="*/ 35626 h 558141"/>
              <a:gd name="connsiteX35" fmla="*/ 486888 w 1698172"/>
              <a:gd name="connsiteY35" fmla="*/ 47502 h 55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98172" h="558141">
                <a:moveTo>
                  <a:pt x="593766" y="0"/>
                </a:moveTo>
                <a:cubicBezTo>
                  <a:pt x="562064" y="1761"/>
                  <a:pt x="341512" y="10075"/>
                  <a:pt x="273133" y="23751"/>
                </a:cubicBezTo>
                <a:cubicBezTo>
                  <a:pt x="248584" y="28661"/>
                  <a:pt x="225632" y="39585"/>
                  <a:pt x="201881" y="47502"/>
                </a:cubicBezTo>
                <a:lnTo>
                  <a:pt x="166255" y="59377"/>
                </a:lnTo>
                <a:lnTo>
                  <a:pt x="130629" y="71252"/>
                </a:lnTo>
                <a:cubicBezTo>
                  <a:pt x="71253" y="110837"/>
                  <a:pt x="102919" y="83129"/>
                  <a:pt x="47501" y="166255"/>
                </a:cubicBezTo>
                <a:cubicBezTo>
                  <a:pt x="39584" y="178130"/>
                  <a:pt x="28264" y="188341"/>
                  <a:pt x="23751" y="201881"/>
                </a:cubicBezTo>
                <a:lnTo>
                  <a:pt x="0" y="273133"/>
                </a:lnTo>
                <a:cubicBezTo>
                  <a:pt x="19494" y="331618"/>
                  <a:pt x="-2082" y="291190"/>
                  <a:pt x="47501" y="332509"/>
                </a:cubicBezTo>
                <a:cubicBezTo>
                  <a:pt x="60403" y="343260"/>
                  <a:pt x="69153" y="358819"/>
                  <a:pt x="83127" y="368135"/>
                </a:cubicBezTo>
                <a:cubicBezTo>
                  <a:pt x="93542" y="375079"/>
                  <a:pt x="107557" y="374413"/>
                  <a:pt x="118753" y="380011"/>
                </a:cubicBezTo>
                <a:cubicBezTo>
                  <a:pt x="131518" y="386394"/>
                  <a:pt x="141614" y="397378"/>
                  <a:pt x="154379" y="403761"/>
                </a:cubicBezTo>
                <a:cubicBezTo>
                  <a:pt x="174341" y="413742"/>
                  <a:pt x="218473" y="421802"/>
                  <a:pt x="237507" y="427512"/>
                </a:cubicBezTo>
                <a:cubicBezTo>
                  <a:pt x="261487" y="434706"/>
                  <a:pt x="285008" y="443346"/>
                  <a:pt x="308759" y="451263"/>
                </a:cubicBezTo>
                <a:cubicBezTo>
                  <a:pt x="320634" y="455221"/>
                  <a:pt x="331993" y="461368"/>
                  <a:pt x="344385" y="463138"/>
                </a:cubicBezTo>
                <a:cubicBezTo>
                  <a:pt x="539099" y="490954"/>
                  <a:pt x="297038" y="457568"/>
                  <a:pt x="546265" y="486889"/>
                </a:cubicBezTo>
                <a:cubicBezTo>
                  <a:pt x="574064" y="490159"/>
                  <a:pt x="601493" y="496502"/>
                  <a:pt x="629392" y="498764"/>
                </a:cubicBezTo>
                <a:cubicBezTo>
                  <a:pt x="748020" y="508382"/>
                  <a:pt x="985652" y="522515"/>
                  <a:pt x="985652" y="522515"/>
                </a:cubicBezTo>
                <a:cubicBezTo>
                  <a:pt x="1150865" y="550050"/>
                  <a:pt x="945730" y="517191"/>
                  <a:pt x="1163782" y="546265"/>
                </a:cubicBezTo>
                <a:cubicBezTo>
                  <a:pt x="1187649" y="549447"/>
                  <a:pt x="1211283" y="554182"/>
                  <a:pt x="1235034" y="558141"/>
                </a:cubicBezTo>
                <a:cubicBezTo>
                  <a:pt x="1337517" y="549600"/>
                  <a:pt x="1396597" y="545467"/>
                  <a:pt x="1496291" y="534390"/>
                </a:cubicBezTo>
                <a:cubicBezTo>
                  <a:pt x="1528010" y="530866"/>
                  <a:pt x="1559626" y="526473"/>
                  <a:pt x="1591294" y="522515"/>
                </a:cubicBezTo>
                <a:cubicBezTo>
                  <a:pt x="1603169" y="518556"/>
                  <a:pt x="1615724" y="516237"/>
                  <a:pt x="1626920" y="510639"/>
                </a:cubicBezTo>
                <a:cubicBezTo>
                  <a:pt x="1659988" y="494105"/>
                  <a:pt x="1671907" y="477528"/>
                  <a:pt x="1698172" y="451263"/>
                </a:cubicBezTo>
                <a:cubicBezTo>
                  <a:pt x="1693994" y="409481"/>
                  <a:pt x="1692464" y="306135"/>
                  <a:pt x="1662546" y="261258"/>
                </a:cubicBezTo>
                <a:cubicBezTo>
                  <a:pt x="1654629" y="249383"/>
                  <a:pt x="1648887" y="235724"/>
                  <a:pt x="1638795" y="225632"/>
                </a:cubicBezTo>
                <a:cubicBezTo>
                  <a:pt x="1628703" y="215540"/>
                  <a:pt x="1615044" y="209798"/>
                  <a:pt x="1603169" y="201881"/>
                </a:cubicBezTo>
                <a:cubicBezTo>
                  <a:pt x="1599211" y="190006"/>
                  <a:pt x="1599114" y="176030"/>
                  <a:pt x="1591294" y="166255"/>
                </a:cubicBezTo>
                <a:cubicBezTo>
                  <a:pt x="1582378" y="155110"/>
                  <a:pt x="1568710" y="148301"/>
                  <a:pt x="1555668" y="142504"/>
                </a:cubicBezTo>
                <a:cubicBezTo>
                  <a:pt x="1532790" y="132336"/>
                  <a:pt x="1508167" y="126671"/>
                  <a:pt x="1484416" y="118754"/>
                </a:cubicBezTo>
                <a:lnTo>
                  <a:pt x="1448790" y="106878"/>
                </a:lnTo>
                <a:cubicBezTo>
                  <a:pt x="1347040" y="72961"/>
                  <a:pt x="1414794" y="92790"/>
                  <a:pt x="1199408" y="71252"/>
                </a:cubicBezTo>
                <a:lnTo>
                  <a:pt x="1080655" y="59377"/>
                </a:lnTo>
                <a:cubicBezTo>
                  <a:pt x="1048936" y="55853"/>
                  <a:pt x="1017422" y="50528"/>
                  <a:pt x="985652" y="47502"/>
                </a:cubicBezTo>
                <a:cubicBezTo>
                  <a:pt x="934273" y="42609"/>
                  <a:pt x="882733" y="39585"/>
                  <a:pt x="831273" y="35626"/>
                </a:cubicBezTo>
                <a:cubicBezTo>
                  <a:pt x="637683" y="54986"/>
                  <a:pt x="752302" y="47502"/>
                  <a:pt x="486888" y="4750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Voľný tvar 3">
            <a:extLst>
              <a:ext uri="{FF2B5EF4-FFF2-40B4-BE49-F238E27FC236}">
                <a16:creationId xmlns:a16="http://schemas.microsoft.com/office/drawing/2014/main" id="{F5A92C07-03B4-544E-ABDC-EF6A9C0C71C8}"/>
              </a:ext>
            </a:extLst>
          </p:cNvPr>
          <p:cNvSpPr/>
          <p:nvPr/>
        </p:nvSpPr>
        <p:spPr>
          <a:xfrm>
            <a:off x="8787740" y="5165766"/>
            <a:ext cx="2066307" cy="1294411"/>
          </a:xfrm>
          <a:custGeom>
            <a:avLst/>
            <a:gdLst>
              <a:gd name="connsiteX0" fmla="*/ 1116281 w 2066307"/>
              <a:gd name="connsiteY0" fmla="*/ 130629 h 1294411"/>
              <a:gd name="connsiteX1" fmla="*/ 712520 w 2066307"/>
              <a:gd name="connsiteY1" fmla="*/ 166255 h 1294411"/>
              <a:gd name="connsiteX2" fmla="*/ 593766 w 2066307"/>
              <a:gd name="connsiteY2" fmla="*/ 178130 h 1294411"/>
              <a:gd name="connsiteX3" fmla="*/ 546265 w 2066307"/>
              <a:gd name="connsiteY3" fmla="*/ 190005 h 1294411"/>
              <a:gd name="connsiteX4" fmla="*/ 427512 w 2066307"/>
              <a:gd name="connsiteY4" fmla="*/ 213756 h 1294411"/>
              <a:gd name="connsiteX5" fmla="*/ 391886 w 2066307"/>
              <a:gd name="connsiteY5" fmla="*/ 237507 h 1294411"/>
              <a:gd name="connsiteX6" fmla="*/ 320634 w 2066307"/>
              <a:gd name="connsiteY6" fmla="*/ 296883 h 1294411"/>
              <a:gd name="connsiteX7" fmla="*/ 249382 w 2066307"/>
              <a:gd name="connsiteY7" fmla="*/ 332509 h 1294411"/>
              <a:gd name="connsiteX8" fmla="*/ 237507 w 2066307"/>
              <a:gd name="connsiteY8" fmla="*/ 368135 h 1294411"/>
              <a:gd name="connsiteX9" fmla="*/ 190005 w 2066307"/>
              <a:gd name="connsiteY9" fmla="*/ 439387 h 1294411"/>
              <a:gd name="connsiteX10" fmla="*/ 178130 w 2066307"/>
              <a:gd name="connsiteY10" fmla="*/ 475013 h 1294411"/>
              <a:gd name="connsiteX11" fmla="*/ 130629 w 2066307"/>
              <a:gd name="connsiteY11" fmla="*/ 546265 h 1294411"/>
              <a:gd name="connsiteX12" fmla="*/ 95003 w 2066307"/>
              <a:gd name="connsiteY12" fmla="*/ 617517 h 1294411"/>
              <a:gd name="connsiteX13" fmla="*/ 71252 w 2066307"/>
              <a:gd name="connsiteY13" fmla="*/ 688769 h 1294411"/>
              <a:gd name="connsiteX14" fmla="*/ 59377 w 2066307"/>
              <a:gd name="connsiteY14" fmla="*/ 724395 h 1294411"/>
              <a:gd name="connsiteX15" fmla="*/ 35626 w 2066307"/>
              <a:gd name="connsiteY15" fmla="*/ 760021 h 1294411"/>
              <a:gd name="connsiteX16" fmla="*/ 11876 w 2066307"/>
              <a:gd name="connsiteY16" fmla="*/ 855024 h 1294411"/>
              <a:gd name="connsiteX17" fmla="*/ 0 w 2066307"/>
              <a:gd name="connsiteY17" fmla="*/ 902525 h 1294411"/>
              <a:gd name="connsiteX18" fmla="*/ 23751 w 2066307"/>
              <a:gd name="connsiteY18" fmla="*/ 1092530 h 1294411"/>
              <a:gd name="connsiteX19" fmla="*/ 83128 w 2066307"/>
              <a:gd name="connsiteY19" fmla="*/ 1163782 h 1294411"/>
              <a:gd name="connsiteX20" fmla="*/ 154379 w 2066307"/>
              <a:gd name="connsiteY20" fmla="*/ 1211283 h 1294411"/>
              <a:gd name="connsiteX21" fmla="*/ 285008 w 2066307"/>
              <a:gd name="connsiteY21" fmla="*/ 1246909 h 1294411"/>
              <a:gd name="connsiteX22" fmla="*/ 344385 w 2066307"/>
              <a:gd name="connsiteY22" fmla="*/ 1258785 h 1294411"/>
              <a:gd name="connsiteX23" fmla="*/ 475013 w 2066307"/>
              <a:gd name="connsiteY23" fmla="*/ 1270660 h 1294411"/>
              <a:gd name="connsiteX24" fmla="*/ 665018 w 2066307"/>
              <a:gd name="connsiteY24" fmla="*/ 1294411 h 1294411"/>
              <a:gd name="connsiteX25" fmla="*/ 1021278 w 2066307"/>
              <a:gd name="connsiteY25" fmla="*/ 1282535 h 1294411"/>
              <a:gd name="connsiteX26" fmla="*/ 1068779 w 2066307"/>
              <a:gd name="connsiteY26" fmla="*/ 1270660 h 1294411"/>
              <a:gd name="connsiteX27" fmla="*/ 1151907 w 2066307"/>
              <a:gd name="connsiteY27" fmla="*/ 1246909 h 1294411"/>
              <a:gd name="connsiteX28" fmla="*/ 1436915 w 2066307"/>
              <a:gd name="connsiteY28" fmla="*/ 1211283 h 1294411"/>
              <a:gd name="connsiteX29" fmla="*/ 1508166 w 2066307"/>
              <a:gd name="connsiteY29" fmla="*/ 1199408 h 1294411"/>
              <a:gd name="connsiteX30" fmla="*/ 1626920 w 2066307"/>
              <a:gd name="connsiteY30" fmla="*/ 1151907 h 1294411"/>
              <a:gd name="connsiteX31" fmla="*/ 1710047 w 2066307"/>
              <a:gd name="connsiteY31" fmla="*/ 1128156 h 1294411"/>
              <a:gd name="connsiteX32" fmla="*/ 1840676 w 2066307"/>
              <a:gd name="connsiteY32" fmla="*/ 1056904 h 1294411"/>
              <a:gd name="connsiteX33" fmla="*/ 1935678 w 2066307"/>
              <a:gd name="connsiteY33" fmla="*/ 1033153 h 1294411"/>
              <a:gd name="connsiteX34" fmla="*/ 1995055 w 2066307"/>
              <a:gd name="connsiteY34" fmla="*/ 926276 h 1294411"/>
              <a:gd name="connsiteX35" fmla="*/ 2018805 w 2066307"/>
              <a:gd name="connsiteY35" fmla="*/ 890650 h 1294411"/>
              <a:gd name="connsiteX36" fmla="*/ 2042556 w 2066307"/>
              <a:gd name="connsiteY36" fmla="*/ 819398 h 1294411"/>
              <a:gd name="connsiteX37" fmla="*/ 2066307 w 2066307"/>
              <a:gd name="connsiteY37" fmla="*/ 546265 h 1294411"/>
              <a:gd name="connsiteX38" fmla="*/ 2054431 w 2066307"/>
              <a:gd name="connsiteY38" fmla="*/ 308759 h 1294411"/>
              <a:gd name="connsiteX39" fmla="*/ 2042556 w 2066307"/>
              <a:gd name="connsiteY39" fmla="*/ 261257 h 1294411"/>
              <a:gd name="connsiteX40" fmla="*/ 1959429 w 2066307"/>
              <a:gd name="connsiteY40" fmla="*/ 178130 h 1294411"/>
              <a:gd name="connsiteX41" fmla="*/ 1935678 w 2066307"/>
              <a:gd name="connsiteY41" fmla="*/ 142504 h 1294411"/>
              <a:gd name="connsiteX42" fmla="*/ 1888177 w 2066307"/>
              <a:gd name="connsiteY42" fmla="*/ 118753 h 1294411"/>
              <a:gd name="connsiteX43" fmla="*/ 1852551 w 2066307"/>
              <a:gd name="connsiteY43" fmla="*/ 83128 h 1294411"/>
              <a:gd name="connsiteX44" fmla="*/ 1733798 w 2066307"/>
              <a:gd name="connsiteY44" fmla="*/ 11876 h 1294411"/>
              <a:gd name="connsiteX45" fmla="*/ 1662546 w 2066307"/>
              <a:gd name="connsiteY45" fmla="*/ 0 h 1294411"/>
              <a:gd name="connsiteX46" fmla="*/ 1567543 w 2066307"/>
              <a:gd name="connsiteY46" fmla="*/ 11876 h 1294411"/>
              <a:gd name="connsiteX47" fmla="*/ 1389413 w 2066307"/>
              <a:gd name="connsiteY47" fmla="*/ 35626 h 1294411"/>
              <a:gd name="connsiteX48" fmla="*/ 1341912 w 2066307"/>
              <a:gd name="connsiteY48" fmla="*/ 47502 h 1294411"/>
              <a:gd name="connsiteX49" fmla="*/ 1306286 w 2066307"/>
              <a:gd name="connsiteY49" fmla="*/ 71252 h 1294411"/>
              <a:gd name="connsiteX50" fmla="*/ 1223159 w 2066307"/>
              <a:gd name="connsiteY50" fmla="*/ 95003 h 1294411"/>
              <a:gd name="connsiteX51" fmla="*/ 1056904 w 2066307"/>
              <a:gd name="connsiteY51" fmla="*/ 166255 h 1294411"/>
              <a:gd name="connsiteX52" fmla="*/ 973777 w 2066307"/>
              <a:gd name="connsiteY52" fmla="*/ 190005 h 129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66307" h="1294411">
                <a:moveTo>
                  <a:pt x="1116281" y="130629"/>
                </a:moveTo>
                <a:cubicBezTo>
                  <a:pt x="946987" y="198344"/>
                  <a:pt x="1095824" y="146598"/>
                  <a:pt x="712520" y="166255"/>
                </a:cubicBezTo>
                <a:cubicBezTo>
                  <a:pt x="672790" y="168292"/>
                  <a:pt x="633351" y="174172"/>
                  <a:pt x="593766" y="178130"/>
                </a:cubicBezTo>
                <a:cubicBezTo>
                  <a:pt x="577932" y="182088"/>
                  <a:pt x="562323" y="187085"/>
                  <a:pt x="546265" y="190005"/>
                </a:cubicBezTo>
                <a:cubicBezTo>
                  <a:pt x="426185" y="211838"/>
                  <a:pt x="500676" y="189369"/>
                  <a:pt x="427512" y="213756"/>
                </a:cubicBezTo>
                <a:cubicBezTo>
                  <a:pt x="415637" y="221673"/>
                  <a:pt x="402850" y="228370"/>
                  <a:pt x="391886" y="237507"/>
                </a:cubicBezTo>
                <a:cubicBezTo>
                  <a:pt x="352488" y="270338"/>
                  <a:pt x="364862" y="274769"/>
                  <a:pt x="320634" y="296883"/>
                </a:cubicBezTo>
                <a:cubicBezTo>
                  <a:pt x="222302" y="346049"/>
                  <a:pt x="351480" y="264445"/>
                  <a:pt x="249382" y="332509"/>
                </a:cubicBezTo>
                <a:cubicBezTo>
                  <a:pt x="245424" y="344384"/>
                  <a:pt x="243586" y="357193"/>
                  <a:pt x="237507" y="368135"/>
                </a:cubicBezTo>
                <a:cubicBezTo>
                  <a:pt x="223644" y="393088"/>
                  <a:pt x="190005" y="439387"/>
                  <a:pt x="190005" y="439387"/>
                </a:cubicBezTo>
                <a:cubicBezTo>
                  <a:pt x="186047" y="451262"/>
                  <a:pt x="184209" y="464071"/>
                  <a:pt x="178130" y="475013"/>
                </a:cubicBezTo>
                <a:cubicBezTo>
                  <a:pt x="164268" y="499966"/>
                  <a:pt x="139655" y="519185"/>
                  <a:pt x="130629" y="546265"/>
                </a:cubicBezTo>
                <a:cubicBezTo>
                  <a:pt x="114241" y="595431"/>
                  <a:pt x="125698" y="571476"/>
                  <a:pt x="95003" y="617517"/>
                </a:cubicBezTo>
                <a:lnTo>
                  <a:pt x="71252" y="688769"/>
                </a:lnTo>
                <a:cubicBezTo>
                  <a:pt x="67294" y="700644"/>
                  <a:pt x="66321" y="713980"/>
                  <a:pt x="59377" y="724395"/>
                </a:cubicBezTo>
                <a:lnTo>
                  <a:pt x="35626" y="760021"/>
                </a:lnTo>
                <a:lnTo>
                  <a:pt x="11876" y="855024"/>
                </a:lnTo>
                <a:lnTo>
                  <a:pt x="0" y="902525"/>
                </a:lnTo>
                <a:cubicBezTo>
                  <a:pt x="2266" y="931981"/>
                  <a:pt x="-1881" y="1041266"/>
                  <a:pt x="23751" y="1092530"/>
                </a:cubicBezTo>
                <a:cubicBezTo>
                  <a:pt x="36226" y="1117480"/>
                  <a:pt x="61640" y="1147069"/>
                  <a:pt x="83128" y="1163782"/>
                </a:cubicBezTo>
                <a:cubicBezTo>
                  <a:pt x="105660" y="1181307"/>
                  <a:pt x="127300" y="1202256"/>
                  <a:pt x="154379" y="1211283"/>
                </a:cubicBezTo>
                <a:cubicBezTo>
                  <a:pt x="205570" y="1228348"/>
                  <a:pt x="218024" y="1233512"/>
                  <a:pt x="285008" y="1246909"/>
                </a:cubicBezTo>
                <a:cubicBezTo>
                  <a:pt x="304800" y="1250868"/>
                  <a:pt x="324357" y="1256281"/>
                  <a:pt x="344385" y="1258785"/>
                </a:cubicBezTo>
                <a:cubicBezTo>
                  <a:pt x="387770" y="1264208"/>
                  <a:pt x="431558" y="1265832"/>
                  <a:pt x="475013" y="1270660"/>
                </a:cubicBezTo>
                <a:cubicBezTo>
                  <a:pt x="538451" y="1277709"/>
                  <a:pt x="665018" y="1294411"/>
                  <a:pt x="665018" y="1294411"/>
                </a:cubicBezTo>
                <a:cubicBezTo>
                  <a:pt x="783771" y="1290452"/>
                  <a:pt x="902664" y="1289512"/>
                  <a:pt x="1021278" y="1282535"/>
                </a:cubicBezTo>
                <a:cubicBezTo>
                  <a:pt x="1037571" y="1281577"/>
                  <a:pt x="1053086" y="1275144"/>
                  <a:pt x="1068779" y="1270660"/>
                </a:cubicBezTo>
                <a:cubicBezTo>
                  <a:pt x="1121592" y="1255571"/>
                  <a:pt x="1090040" y="1259283"/>
                  <a:pt x="1151907" y="1246909"/>
                </a:cubicBezTo>
                <a:cubicBezTo>
                  <a:pt x="1284923" y="1220306"/>
                  <a:pt x="1225880" y="1246455"/>
                  <a:pt x="1436915" y="1211283"/>
                </a:cubicBezTo>
                <a:lnTo>
                  <a:pt x="1508166" y="1199408"/>
                </a:lnTo>
                <a:cubicBezTo>
                  <a:pt x="1547751" y="1183574"/>
                  <a:pt x="1585559" y="1162248"/>
                  <a:pt x="1626920" y="1151907"/>
                </a:cubicBezTo>
                <a:cubicBezTo>
                  <a:pt x="1686565" y="1136995"/>
                  <a:pt x="1658937" y="1145192"/>
                  <a:pt x="1710047" y="1128156"/>
                </a:cubicBezTo>
                <a:cubicBezTo>
                  <a:pt x="1747205" y="1103383"/>
                  <a:pt x="1802185" y="1064602"/>
                  <a:pt x="1840676" y="1056904"/>
                </a:cubicBezTo>
                <a:cubicBezTo>
                  <a:pt x="1912327" y="1042574"/>
                  <a:pt x="1880904" y="1051412"/>
                  <a:pt x="1935678" y="1033153"/>
                </a:cubicBezTo>
                <a:cubicBezTo>
                  <a:pt x="2047480" y="921354"/>
                  <a:pt x="1878825" y="1100626"/>
                  <a:pt x="1995055" y="926276"/>
                </a:cubicBezTo>
                <a:cubicBezTo>
                  <a:pt x="2002972" y="914401"/>
                  <a:pt x="2013009" y="903692"/>
                  <a:pt x="2018805" y="890650"/>
                </a:cubicBezTo>
                <a:cubicBezTo>
                  <a:pt x="2028973" y="867772"/>
                  <a:pt x="2042556" y="819398"/>
                  <a:pt x="2042556" y="819398"/>
                </a:cubicBezTo>
                <a:cubicBezTo>
                  <a:pt x="2054304" y="725409"/>
                  <a:pt x="2066307" y="644243"/>
                  <a:pt x="2066307" y="546265"/>
                </a:cubicBezTo>
                <a:cubicBezTo>
                  <a:pt x="2066307" y="466997"/>
                  <a:pt x="2061014" y="387753"/>
                  <a:pt x="2054431" y="308759"/>
                </a:cubicBezTo>
                <a:cubicBezTo>
                  <a:pt x="2053076" y="292494"/>
                  <a:pt x="2049855" y="275855"/>
                  <a:pt x="2042556" y="261257"/>
                </a:cubicBezTo>
                <a:cubicBezTo>
                  <a:pt x="2010890" y="197924"/>
                  <a:pt x="2006928" y="225629"/>
                  <a:pt x="1959429" y="178130"/>
                </a:cubicBezTo>
                <a:cubicBezTo>
                  <a:pt x="1949337" y="168038"/>
                  <a:pt x="1946642" y="151641"/>
                  <a:pt x="1935678" y="142504"/>
                </a:cubicBezTo>
                <a:cubicBezTo>
                  <a:pt x="1922078" y="131171"/>
                  <a:pt x="1902582" y="129042"/>
                  <a:pt x="1888177" y="118753"/>
                </a:cubicBezTo>
                <a:cubicBezTo>
                  <a:pt x="1874511" y="108992"/>
                  <a:pt x="1865807" y="93439"/>
                  <a:pt x="1852551" y="83128"/>
                </a:cubicBezTo>
                <a:cubicBezTo>
                  <a:pt x="1835857" y="70144"/>
                  <a:pt x="1763861" y="20895"/>
                  <a:pt x="1733798" y="11876"/>
                </a:cubicBezTo>
                <a:cubicBezTo>
                  <a:pt x="1710735" y="4957"/>
                  <a:pt x="1686297" y="3959"/>
                  <a:pt x="1662546" y="0"/>
                </a:cubicBezTo>
                <a:lnTo>
                  <a:pt x="1567543" y="11876"/>
                </a:lnTo>
                <a:cubicBezTo>
                  <a:pt x="1490599" y="20928"/>
                  <a:pt x="1459840" y="21540"/>
                  <a:pt x="1389413" y="35626"/>
                </a:cubicBezTo>
                <a:cubicBezTo>
                  <a:pt x="1373409" y="38827"/>
                  <a:pt x="1357746" y="43543"/>
                  <a:pt x="1341912" y="47502"/>
                </a:cubicBezTo>
                <a:cubicBezTo>
                  <a:pt x="1330037" y="55419"/>
                  <a:pt x="1319051" y="64869"/>
                  <a:pt x="1306286" y="71252"/>
                </a:cubicBezTo>
                <a:cubicBezTo>
                  <a:pt x="1265890" y="91450"/>
                  <a:pt x="1268835" y="75971"/>
                  <a:pt x="1223159" y="95003"/>
                </a:cubicBezTo>
                <a:cubicBezTo>
                  <a:pt x="1151859" y="124711"/>
                  <a:pt x="1129150" y="151806"/>
                  <a:pt x="1056904" y="166255"/>
                </a:cubicBezTo>
                <a:cubicBezTo>
                  <a:pt x="988848" y="179866"/>
                  <a:pt x="1015581" y="169104"/>
                  <a:pt x="973777" y="19000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dirty="0">
              <a:solidFill>
                <a:schemeClr val="tx1"/>
              </a:solidFill>
            </a:endParaRPr>
          </a:p>
        </p:txBody>
      </p:sp>
      <p:sp>
        <p:nvSpPr>
          <p:cNvPr id="5" name="Voľný tvar 4">
            <a:extLst>
              <a:ext uri="{FF2B5EF4-FFF2-40B4-BE49-F238E27FC236}">
                <a16:creationId xmlns:a16="http://schemas.microsoft.com/office/drawing/2014/main" id="{DA1DB1C9-C3FC-C247-8D62-4C3AE8680E10}"/>
              </a:ext>
            </a:extLst>
          </p:cNvPr>
          <p:cNvSpPr/>
          <p:nvPr/>
        </p:nvSpPr>
        <p:spPr>
          <a:xfrm>
            <a:off x="8728364" y="2624447"/>
            <a:ext cx="2660072" cy="1175657"/>
          </a:xfrm>
          <a:custGeom>
            <a:avLst/>
            <a:gdLst>
              <a:gd name="connsiteX0" fmla="*/ 1413163 w 2660072"/>
              <a:gd name="connsiteY0" fmla="*/ 71252 h 1175657"/>
              <a:gd name="connsiteX1" fmla="*/ 1258784 w 2660072"/>
              <a:gd name="connsiteY1" fmla="*/ 59376 h 1175657"/>
              <a:gd name="connsiteX2" fmla="*/ 1223158 w 2660072"/>
              <a:gd name="connsiteY2" fmla="*/ 47501 h 1175657"/>
              <a:gd name="connsiteX3" fmla="*/ 1104405 w 2660072"/>
              <a:gd name="connsiteY3" fmla="*/ 35626 h 1175657"/>
              <a:gd name="connsiteX4" fmla="*/ 1056904 w 2660072"/>
              <a:gd name="connsiteY4" fmla="*/ 23750 h 1175657"/>
              <a:gd name="connsiteX5" fmla="*/ 688768 w 2660072"/>
              <a:gd name="connsiteY5" fmla="*/ 23750 h 1175657"/>
              <a:gd name="connsiteX6" fmla="*/ 522514 w 2660072"/>
              <a:gd name="connsiteY6" fmla="*/ 59376 h 1175657"/>
              <a:gd name="connsiteX7" fmla="*/ 451262 w 2660072"/>
              <a:gd name="connsiteY7" fmla="*/ 83127 h 1175657"/>
              <a:gd name="connsiteX8" fmla="*/ 356259 w 2660072"/>
              <a:gd name="connsiteY8" fmla="*/ 106878 h 1175657"/>
              <a:gd name="connsiteX9" fmla="*/ 308758 w 2660072"/>
              <a:gd name="connsiteY9" fmla="*/ 118753 h 1175657"/>
              <a:gd name="connsiteX10" fmla="*/ 237506 w 2660072"/>
              <a:gd name="connsiteY10" fmla="*/ 142504 h 1175657"/>
              <a:gd name="connsiteX11" fmla="*/ 201880 w 2660072"/>
              <a:gd name="connsiteY11" fmla="*/ 166254 h 1175657"/>
              <a:gd name="connsiteX12" fmla="*/ 178130 w 2660072"/>
              <a:gd name="connsiteY12" fmla="*/ 201880 h 1175657"/>
              <a:gd name="connsiteX13" fmla="*/ 142504 w 2660072"/>
              <a:gd name="connsiteY13" fmla="*/ 237506 h 1175657"/>
              <a:gd name="connsiteX14" fmla="*/ 130628 w 2660072"/>
              <a:gd name="connsiteY14" fmla="*/ 273132 h 1175657"/>
              <a:gd name="connsiteX15" fmla="*/ 95002 w 2660072"/>
              <a:gd name="connsiteY15" fmla="*/ 308758 h 1175657"/>
              <a:gd name="connsiteX16" fmla="*/ 47501 w 2660072"/>
              <a:gd name="connsiteY16" fmla="*/ 380010 h 1175657"/>
              <a:gd name="connsiteX17" fmla="*/ 0 w 2660072"/>
              <a:gd name="connsiteY17" fmla="*/ 486888 h 1175657"/>
              <a:gd name="connsiteX18" fmla="*/ 11875 w 2660072"/>
              <a:gd name="connsiteY18" fmla="*/ 629392 h 1175657"/>
              <a:gd name="connsiteX19" fmla="*/ 23750 w 2660072"/>
              <a:gd name="connsiteY19" fmla="*/ 665018 h 1175657"/>
              <a:gd name="connsiteX20" fmla="*/ 130628 w 2660072"/>
              <a:gd name="connsiteY20" fmla="*/ 748145 h 1175657"/>
              <a:gd name="connsiteX21" fmla="*/ 166254 w 2660072"/>
              <a:gd name="connsiteY21" fmla="*/ 783771 h 1175657"/>
              <a:gd name="connsiteX22" fmla="*/ 285007 w 2660072"/>
              <a:gd name="connsiteY22" fmla="*/ 855023 h 1175657"/>
              <a:gd name="connsiteX23" fmla="*/ 320633 w 2660072"/>
              <a:gd name="connsiteY23" fmla="*/ 866898 h 1175657"/>
              <a:gd name="connsiteX24" fmla="*/ 356259 w 2660072"/>
              <a:gd name="connsiteY24" fmla="*/ 890649 h 1175657"/>
              <a:gd name="connsiteX25" fmla="*/ 391885 w 2660072"/>
              <a:gd name="connsiteY25" fmla="*/ 902524 h 1175657"/>
              <a:gd name="connsiteX26" fmla="*/ 510639 w 2660072"/>
              <a:gd name="connsiteY26" fmla="*/ 961901 h 1175657"/>
              <a:gd name="connsiteX27" fmla="*/ 546265 w 2660072"/>
              <a:gd name="connsiteY27" fmla="*/ 997527 h 1175657"/>
              <a:gd name="connsiteX28" fmla="*/ 593766 w 2660072"/>
              <a:gd name="connsiteY28" fmla="*/ 1009402 h 1175657"/>
              <a:gd name="connsiteX29" fmla="*/ 629392 w 2660072"/>
              <a:gd name="connsiteY29" fmla="*/ 1021278 h 1175657"/>
              <a:gd name="connsiteX30" fmla="*/ 676893 w 2660072"/>
              <a:gd name="connsiteY30" fmla="*/ 1033153 h 1175657"/>
              <a:gd name="connsiteX31" fmla="*/ 748145 w 2660072"/>
              <a:gd name="connsiteY31" fmla="*/ 1056904 h 1175657"/>
              <a:gd name="connsiteX32" fmla="*/ 795646 w 2660072"/>
              <a:gd name="connsiteY32" fmla="*/ 1068779 h 1175657"/>
              <a:gd name="connsiteX33" fmla="*/ 831272 w 2660072"/>
              <a:gd name="connsiteY33" fmla="*/ 1080654 h 1175657"/>
              <a:gd name="connsiteX34" fmla="*/ 1009402 w 2660072"/>
              <a:gd name="connsiteY34" fmla="*/ 1104405 h 1175657"/>
              <a:gd name="connsiteX35" fmla="*/ 1163781 w 2660072"/>
              <a:gd name="connsiteY35" fmla="*/ 1140031 h 1175657"/>
              <a:gd name="connsiteX36" fmla="*/ 1223158 w 2660072"/>
              <a:gd name="connsiteY36" fmla="*/ 1151906 h 1175657"/>
              <a:gd name="connsiteX37" fmla="*/ 1425039 w 2660072"/>
              <a:gd name="connsiteY37" fmla="*/ 1175657 h 1175657"/>
              <a:gd name="connsiteX38" fmla="*/ 2113807 w 2660072"/>
              <a:gd name="connsiteY38" fmla="*/ 1151906 h 1175657"/>
              <a:gd name="connsiteX39" fmla="*/ 2268187 w 2660072"/>
              <a:gd name="connsiteY39" fmla="*/ 1128156 h 1175657"/>
              <a:gd name="connsiteX40" fmla="*/ 2303813 w 2660072"/>
              <a:gd name="connsiteY40" fmla="*/ 1116280 h 1175657"/>
              <a:gd name="connsiteX41" fmla="*/ 2351314 w 2660072"/>
              <a:gd name="connsiteY41" fmla="*/ 1104405 h 1175657"/>
              <a:gd name="connsiteX42" fmla="*/ 2446317 w 2660072"/>
              <a:gd name="connsiteY42" fmla="*/ 1068779 h 1175657"/>
              <a:gd name="connsiteX43" fmla="*/ 2517568 w 2660072"/>
              <a:gd name="connsiteY43" fmla="*/ 1021278 h 1175657"/>
              <a:gd name="connsiteX44" fmla="*/ 2576945 w 2660072"/>
              <a:gd name="connsiteY44" fmla="*/ 938150 h 1175657"/>
              <a:gd name="connsiteX45" fmla="*/ 2636322 w 2660072"/>
              <a:gd name="connsiteY45" fmla="*/ 855023 h 1175657"/>
              <a:gd name="connsiteX46" fmla="*/ 2660072 w 2660072"/>
              <a:gd name="connsiteY46" fmla="*/ 712519 h 1175657"/>
              <a:gd name="connsiteX47" fmla="*/ 2648197 w 2660072"/>
              <a:gd name="connsiteY47" fmla="*/ 558140 h 1175657"/>
              <a:gd name="connsiteX48" fmla="*/ 2636322 w 2660072"/>
              <a:gd name="connsiteY48" fmla="*/ 510639 h 1175657"/>
              <a:gd name="connsiteX49" fmla="*/ 2588820 w 2660072"/>
              <a:gd name="connsiteY49" fmla="*/ 427511 h 1175657"/>
              <a:gd name="connsiteX50" fmla="*/ 2553194 w 2660072"/>
              <a:gd name="connsiteY50" fmla="*/ 403761 h 1175657"/>
              <a:gd name="connsiteX51" fmla="*/ 2517568 w 2660072"/>
              <a:gd name="connsiteY51" fmla="*/ 368135 h 1175657"/>
              <a:gd name="connsiteX52" fmla="*/ 2446317 w 2660072"/>
              <a:gd name="connsiteY52" fmla="*/ 308758 h 1175657"/>
              <a:gd name="connsiteX53" fmla="*/ 2351314 w 2660072"/>
              <a:gd name="connsiteY53" fmla="*/ 237506 h 1175657"/>
              <a:gd name="connsiteX54" fmla="*/ 2315688 w 2660072"/>
              <a:gd name="connsiteY54" fmla="*/ 201880 h 1175657"/>
              <a:gd name="connsiteX55" fmla="*/ 2173184 w 2660072"/>
              <a:gd name="connsiteY55" fmla="*/ 118753 h 1175657"/>
              <a:gd name="connsiteX56" fmla="*/ 2113807 w 2660072"/>
              <a:gd name="connsiteY56" fmla="*/ 95002 h 1175657"/>
              <a:gd name="connsiteX57" fmla="*/ 2042555 w 2660072"/>
              <a:gd name="connsiteY57" fmla="*/ 83127 h 1175657"/>
              <a:gd name="connsiteX58" fmla="*/ 1983179 w 2660072"/>
              <a:gd name="connsiteY58" fmla="*/ 71252 h 1175657"/>
              <a:gd name="connsiteX59" fmla="*/ 1888176 w 2660072"/>
              <a:gd name="connsiteY59" fmla="*/ 59376 h 1175657"/>
              <a:gd name="connsiteX60" fmla="*/ 1520041 w 2660072"/>
              <a:gd name="connsiteY60" fmla="*/ 35626 h 1175657"/>
              <a:gd name="connsiteX61" fmla="*/ 1436914 w 2660072"/>
              <a:gd name="connsiteY61" fmla="*/ 23750 h 1175657"/>
              <a:gd name="connsiteX62" fmla="*/ 1246909 w 2660072"/>
              <a:gd name="connsiteY62" fmla="*/ 0 h 1175657"/>
              <a:gd name="connsiteX63" fmla="*/ 938150 w 2660072"/>
              <a:gd name="connsiteY63" fmla="*/ 11875 h 1175657"/>
              <a:gd name="connsiteX64" fmla="*/ 902524 w 2660072"/>
              <a:gd name="connsiteY64" fmla="*/ 35626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60072" h="1175657">
                <a:moveTo>
                  <a:pt x="1413163" y="71252"/>
                </a:moveTo>
                <a:cubicBezTo>
                  <a:pt x="1361703" y="67293"/>
                  <a:pt x="1309997" y="65778"/>
                  <a:pt x="1258784" y="59376"/>
                </a:cubicBezTo>
                <a:cubicBezTo>
                  <a:pt x="1246363" y="57823"/>
                  <a:pt x="1235530" y="49404"/>
                  <a:pt x="1223158" y="47501"/>
                </a:cubicBezTo>
                <a:cubicBezTo>
                  <a:pt x="1183839" y="41452"/>
                  <a:pt x="1143989" y="39584"/>
                  <a:pt x="1104405" y="35626"/>
                </a:cubicBezTo>
                <a:cubicBezTo>
                  <a:pt x="1088571" y="31667"/>
                  <a:pt x="1073082" y="25907"/>
                  <a:pt x="1056904" y="23750"/>
                </a:cubicBezTo>
                <a:cubicBezTo>
                  <a:pt x="895834" y="2274"/>
                  <a:pt x="882012" y="14088"/>
                  <a:pt x="688768" y="23750"/>
                </a:cubicBezTo>
                <a:cubicBezTo>
                  <a:pt x="628981" y="33715"/>
                  <a:pt x="581684" y="39653"/>
                  <a:pt x="522514" y="59376"/>
                </a:cubicBezTo>
                <a:cubicBezTo>
                  <a:pt x="498763" y="67293"/>
                  <a:pt x="475550" y="77055"/>
                  <a:pt x="451262" y="83127"/>
                </a:cubicBezTo>
                <a:lnTo>
                  <a:pt x="356259" y="106878"/>
                </a:lnTo>
                <a:cubicBezTo>
                  <a:pt x="340425" y="110836"/>
                  <a:pt x="324241" y="113592"/>
                  <a:pt x="308758" y="118753"/>
                </a:cubicBezTo>
                <a:cubicBezTo>
                  <a:pt x="285007" y="126670"/>
                  <a:pt x="258337" y="128617"/>
                  <a:pt x="237506" y="142504"/>
                </a:cubicBezTo>
                <a:lnTo>
                  <a:pt x="201880" y="166254"/>
                </a:lnTo>
                <a:cubicBezTo>
                  <a:pt x="193963" y="178129"/>
                  <a:pt x="187267" y="190916"/>
                  <a:pt x="178130" y="201880"/>
                </a:cubicBezTo>
                <a:cubicBezTo>
                  <a:pt x="167379" y="214782"/>
                  <a:pt x="151820" y="223532"/>
                  <a:pt x="142504" y="237506"/>
                </a:cubicBezTo>
                <a:cubicBezTo>
                  <a:pt x="135560" y="247921"/>
                  <a:pt x="137572" y="262717"/>
                  <a:pt x="130628" y="273132"/>
                </a:cubicBezTo>
                <a:cubicBezTo>
                  <a:pt x="121312" y="287106"/>
                  <a:pt x="105313" y="295501"/>
                  <a:pt x="95002" y="308758"/>
                </a:cubicBezTo>
                <a:cubicBezTo>
                  <a:pt x="77477" y="331290"/>
                  <a:pt x="47501" y="380010"/>
                  <a:pt x="47501" y="380010"/>
                </a:cubicBezTo>
                <a:cubicBezTo>
                  <a:pt x="19237" y="464802"/>
                  <a:pt x="37637" y="430431"/>
                  <a:pt x="0" y="486888"/>
                </a:cubicBezTo>
                <a:cubicBezTo>
                  <a:pt x="3958" y="534389"/>
                  <a:pt x="5575" y="582144"/>
                  <a:pt x="11875" y="629392"/>
                </a:cubicBezTo>
                <a:cubicBezTo>
                  <a:pt x="13529" y="641800"/>
                  <a:pt x="16806" y="654603"/>
                  <a:pt x="23750" y="665018"/>
                </a:cubicBezTo>
                <a:cubicBezTo>
                  <a:pt x="57178" y="715161"/>
                  <a:pt x="83444" y="700961"/>
                  <a:pt x="130628" y="748145"/>
                </a:cubicBezTo>
                <a:cubicBezTo>
                  <a:pt x="142503" y="760020"/>
                  <a:pt x="152997" y="773460"/>
                  <a:pt x="166254" y="783771"/>
                </a:cubicBezTo>
                <a:cubicBezTo>
                  <a:pt x="200786" y="810629"/>
                  <a:pt x="243882" y="837398"/>
                  <a:pt x="285007" y="855023"/>
                </a:cubicBezTo>
                <a:cubicBezTo>
                  <a:pt x="296513" y="859954"/>
                  <a:pt x="308758" y="862940"/>
                  <a:pt x="320633" y="866898"/>
                </a:cubicBezTo>
                <a:cubicBezTo>
                  <a:pt x="332508" y="874815"/>
                  <a:pt x="343493" y="884266"/>
                  <a:pt x="356259" y="890649"/>
                </a:cubicBezTo>
                <a:cubicBezTo>
                  <a:pt x="367455" y="896247"/>
                  <a:pt x="380943" y="896445"/>
                  <a:pt x="391885" y="902524"/>
                </a:cubicBezTo>
                <a:cubicBezTo>
                  <a:pt x="507565" y="966791"/>
                  <a:pt x="417806" y="938694"/>
                  <a:pt x="510639" y="961901"/>
                </a:cubicBezTo>
                <a:cubicBezTo>
                  <a:pt x="522514" y="973776"/>
                  <a:pt x="531683" y="989195"/>
                  <a:pt x="546265" y="997527"/>
                </a:cubicBezTo>
                <a:cubicBezTo>
                  <a:pt x="560436" y="1005624"/>
                  <a:pt x="578073" y="1004918"/>
                  <a:pt x="593766" y="1009402"/>
                </a:cubicBezTo>
                <a:cubicBezTo>
                  <a:pt x="605802" y="1012841"/>
                  <a:pt x="617356" y="1017839"/>
                  <a:pt x="629392" y="1021278"/>
                </a:cubicBezTo>
                <a:cubicBezTo>
                  <a:pt x="645085" y="1025762"/>
                  <a:pt x="661260" y="1028463"/>
                  <a:pt x="676893" y="1033153"/>
                </a:cubicBezTo>
                <a:cubicBezTo>
                  <a:pt x="700873" y="1040347"/>
                  <a:pt x="723857" y="1050832"/>
                  <a:pt x="748145" y="1056904"/>
                </a:cubicBezTo>
                <a:cubicBezTo>
                  <a:pt x="763979" y="1060862"/>
                  <a:pt x="779953" y="1064295"/>
                  <a:pt x="795646" y="1068779"/>
                </a:cubicBezTo>
                <a:cubicBezTo>
                  <a:pt x="807682" y="1072218"/>
                  <a:pt x="818997" y="1078199"/>
                  <a:pt x="831272" y="1080654"/>
                </a:cubicBezTo>
                <a:cubicBezTo>
                  <a:pt x="871279" y="1088655"/>
                  <a:pt x="971811" y="1098622"/>
                  <a:pt x="1009402" y="1104405"/>
                </a:cubicBezTo>
                <a:cubicBezTo>
                  <a:pt x="1086183" y="1116217"/>
                  <a:pt x="1072816" y="1121839"/>
                  <a:pt x="1163781" y="1140031"/>
                </a:cubicBezTo>
                <a:lnTo>
                  <a:pt x="1223158" y="1151906"/>
                </a:lnTo>
                <a:cubicBezTo>
                  <a:pt x="1318484" y="1169238"/>
                  <a:pt x="1305028" y="1164747"/>
                  <a:pt x="1425039" y="1175657"/>
                </a:cubicBezTo>
                <a:cubicBezTo>
                  <a:pt x="1654628" y="1167740"/>
                  <a:pt x="1886390" y="1184393"/>
                  <a:pt x="2113807" y="1151906"/>
                </a:cubicBezTo>
                <a:cubicBezTo>
                  <a:pt x="2220771" y="1136626"/>
                  <a:pt x="2169325" y="1144633"/>
                  <a:pt x="2268187" y="1128156"/>
                </a:cubicBezTo>
                <a:cubicBezTo>
                  <a:pt x="2280062" y="1124197"/>
                  <a:pt x="2291777" y="1119719"/>
                  <a:pt x="2303813" y="1116280"/>
                </a:cubicBezTo>
                <a:cubicBezTo>
                  <a:pt x="2319506" y="1111796"/>
                  <a:pt x="2336032" y="1110136"/>
                  <a:pt x="2351314" y="1104405"/>
                </a:cubicBezTo>
                <a:cubicBezTo>
                  <a:pt x="2475510" y="1057831"/>
                  <a:pt x="2324390" y="1099259"/>
                  <a:pt x="2446317" y="1068779"/>
                </a:cubicBezTo>
                <a:cubicBezTo>
                  <a:pt x="2470067" y="1052945"/>
                  <a:pt x="2501734" y="1045028"/>
                  <a:pt x="2517568" y="1021278"/>
                </a:cubicBezTo>
                <a:cubicBezTo>
                  <a:pt x="2536363" y="993086"/>
                  <a:pt x="2554854" y="963924"/>
                  <a:pt x="2576945" y="938150"/>
                </a:cubicBezTo>
                <a:cubicBezTo>
                  <a:pt x="2634719" y="870747"/>
                  <a:pt x="2594910" y="937846"/>
                  <a:pt x="2636322" y="855023"/>
                </a:cubicBezTo>
                <a:cubicBezTo>
                  <a:pt x="2648829" y="804994"/>
                  <a:pt x="2660072" y="768119"/>
                  <a:pt x="2660072" y="712519"/>
                </a:cubicBezTo>
                <a:cubicBezTo>
                  <a:pt x="2660072" y="660907"/>
                  <a:pt x="2654227" y="609398"/>
                  <a:pt x="2648197" y="558140"/>
                </a:cubicBezTo>
                <a:cubicBezTo>
                  <a:pt x="2646290" y="541931"/>
                  <a:pt x="2640806" y="526332"/>
                  <a:pt x="2636322" y="510639"/>
                </a:cubicBezTo>
                <a:cubicBezTo>
                  <a:pt x="2625453" y="472597"/>
                  <a:pt x="2620468" y="459159"/>
                  <a:pt x="2588820" y="427511"/>
                </a:cubicBezTo>
                <a:cubicBezTo>
                  <a:pt x="2578728" y="417419"/>
                  <a:pt x="2564158" y="412898"/>
                  <a:pt x="2553194" y="403761"/>
                </a:cubicBezTo>
                <a:cubicBezTo>
                  <a:pt x="2540292" y="393010"/>
                  <a:pt x="2530120" y="379293"/>
                  <a:pt x="2517568" y="368135"/>
                </a:cubicBezTo>
                <a:cubicBezTo>
                  <a:pt x="2494461" y="347595"/>
                  <a:pt x="2470627" y="327859"/>
                  <a:pt x="2446317" y="308758"/>
                </a:cubicBezTo>
                <a:cubicBezTo>
                  <a:pt x="2415191" y="284302"/>
                  <a:pt x="2379304" y="265496"/>
                  <a:pt x="2351314" y="237506"/>
                </a:cubicBezTo>
                <a:cubicBezTo>
                  <a:pt x="2339439" y="225631"/>
                  <a:pt x="2328439" y="212810"/>
                  <a:pt x="2315688" y="201880"/>
                </a:cubicBezTo>
                <a:cubicBezTo>
                  <a:pt x="2271415" y="163931"/>
                  <a:pt x="2229447" y="141258"/>
                  <a:pt x="2173184" y="118753"/>
                </a:cubicBezTo>
                <a:cubicBezTo>
                  <a:pt x="2153392" y="110836"/>
                  <a:pt x="2134373" y="100611"/>
                  <a:pt x="2113807" y="95002"/>
                </a:cubicBezTo>
                <a:cubicBezTo>
                  <a:pt x="2090577" y="88667"/>
                  <a:pt x="2066245" y="87434"/>
                  <a:pt x="2042555" y="83127"/>
                </a:cubicBezTo>
                <a:cubicBezTo>
                  <a:pt x="2022697" y="79516"/>
                  <a:pt x="2003128" y="74321"/>
                  <a:pt x="1983179" y="71252"/>
                </a:cubicBezTo>
                <a:cubicBezTo>
                  <a:pt x="1951636" y="66399"/>
                  <a:pt x="1919915" y="62717"/>
                  <a:pt x="1888176" y="59376"/>
                </a:cubicBezTo>
                <a:cubicBezTo>
                  <a:pt x="1733051" y="43047"/>
                  <a:pt x="1702508" y="44749"/>
                  <a:pt x="1520041" y="35626"/>
                </a:cubicBezTo>
                <a:lnTo>
                  <a:pt x="1436914" y="23750"/>
                </a:lnTo>
                <a:cubicBezTo>
                  <a:pt x="1197382" y="-6192"/>
                  <a:pt x="1447383" y="28638"/>
                  <a:pt x="1246909" y="0"/>
                </a:cubicBezTo>
                <a:cubicBezTo>
                  <a:pt x="1143989" y="3958"/>
                  <a:pt x="1040902" y="4789"/>
                  <a:pt x="938150" y="11875"/>
                </a:cubicBezTo>
                <a:cubicBezTo>
                  <a:pt x="898768" y="14591"/>
                  <a:pt x="902524" y="14525"/>
                  <a:pt x="902524" y="3562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128104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EC8955-156C-694C-9EA4-BF6EA48068E1}"/>
              </a:ext>
            </a:extLst>
          </p:cNvPr>
          <p:cNvSpPr>
            <a:spLocks noGrp="1"/>
          </p:cNvSpPr>
          <p:nvPr>
            <p:ph type="title"/>
          </p:nvPr>
        </p:nvSpPr>
        <p:spPr/>
        <p:txBody>
          <a:bodyPr/>
          <a:lstStyle/>
          <a:p>
            <a:r>
              <a:rPr lang="sk-SK" dirty="0"/>
              <a:t>Projekt DIKDA</a:t>
            </a:r>
          </a:p>
        </p:txBody>
      </p:sp>
      <p:graphicFrame>
        <p:nvGraphicFramePr>
          <p:cNvPr id="7" name="Zástupný objekt pre obsah 6">
            <a:extLst>
              <a:ext uri="{FF2B5EF4-FFF2-40B4-BE49-F238E27FC236}">
                <a16:creationId xmlns:a16="http://schemas.microsoft.com/office/drawing/2014/main" id="{9BDE980B-C466-FD42-8B49-BDC1BA3FB0E9}"/>
              </a:ext>
            </a:extLst>
          </p:cNvPr>
          <p:cNvGraphicFramePr>
            <a:graphicFrameLocks noGrp="1"/>
          </p:cNvGraphicFramePr>
          <p:nvPr>
            <p:ph idx="1"/>
            <p:extLst>
              <p:ext uri="{D42A27DB-BD31-4B8C-83A1-F6EECF244321}">
                <p14:modId xmlns:p14="http://schemas.microsoft.com/office/powerpoint/2010/main" val="1537133430"/>
              </p:ext>
            </p:extLst>
          </p:nvPr>
        </p:nvGraphicFramePr>
        <p:xfrm>
          <a:off x="704336" y="1198605"/>
          <a:ext cx="11182864" cy="4490332"/>
        </p:xfrm>
        <a:graphic>
          <a:graphicData uri="http://schemas.openxmlformats.org/drawingml/2006/table">
            <a:tbl>
              <a:tblPr firstRow="1" bandRow="1">
                <a:tableStyleId>{5C22544A-7EE6-4342-B048-85BDC9FD1C3A}</a:tableStyleId>
              </a:tblPr>
              <a:tblGrid>
                <a:gridCol w="1529192">
                  <a:extLst>
                    <a:ext uri="{9D8B030D-6E8A-4147-A177-3AD203B41FA5}">
                      <a16:colId xmlns:a16="http://schemas.microsoft.com/office/drawing/2014/main" val="1865782306"/>
                    </a:ext>
                  </a:extLst>
                </a:gridCol>
                <a:gridCol w="1383671">
                  <a:extLst>
                    <a:ext uri="{9D8B030D-6E8A-4147-A177-3AD203B41FA5}">
                      <a16:colId xmlns:a16="http://schemas.microsoft.com/office/drawing/2014/main" val="1597081952"/>
                    </a:ext>
                  </a:extLst>
                </a:gridCol>
                <a:gridCol w="1808299">
                  <a:extLst>
                    <a:ext uri="{9D8B030D-6E8A-4147-A177-3AD203B41FA5}">
                      <a16:colId xmlns:a16="http://schemas.microsoft.com/office/drawing/2014/main" val="986640923"/>
                    </a:ext>
                  </a:extLst>
                </a:gridCol>
                <a:gridCol w="2261642">
                  <a:extLst>
                    <a:ext uri="{9D8B030D-6E8A-4147-A177-3AD203B41FA5}">
                      <a16:colId xmlns:a16="http://schemas.microsoft.com/office/drawing/2014/main" val="1927793749"/>
                    </a:ext>
                  </a:extLst>
                </a:gridCol>
                <a:gridCol w="2100030">
                  <a:extLst>
                    <a:ext uri="{9D8B030D-6E8A-4147-A177-3AD203B41FA5}">
                      <a16:colId xmlns:a16="http://schemas.microsoft.com/office/drawing/2014/main" val="1884117615"/>
                    </a:ext>
                  </a:extLst>
                </a:gridCol>
                <a:gridCol w="2100030">
                  <a:extLst>
                    <a:ext uri="{9D8B030D-6E8A-4147-A177-3AD203B41FA5}">
                      <a16:colId xmlns:a16="http://schemas.microsoft.com/office/drawing/2014/main" val="417333677"/>
                    </a:ext>
                  </a:extLst>
                </a:gridCol>
              </a:tblGrid>
              <a:tr h="2948634">
                <a:tc>
                  <a:txBody>
                    <a:bodyPr/>
                    <a:lstStyle/>
                    <a:p>
                      <a:r>
                        <a:rPr lang="sk-SK" sz="1400" b="1" i="1" kern="1200" dirty="0">
                          <a:solidFill>
                            <a:schemeClr val="lt1"/>
                          </a:solidFill>
                          <a:effectLst/>
                          <a:latin typeface="+mn-lt"/>
                          <a:ea typeface="+mn-ea"/>
                          <a:cs typeface="+mn-cs"/>
                        </a:rPr>
                        <a:t>Celkový počet tlačených analógových objektov určených na digitalizáciu (kvalifikovaný odhad)</a:t>
                      </a:r>
                      <a:r>
                        <a:rPr lang="sk-SK" sz="1400" dirty="0">
                          <a:effectLst/>
                        </a:rPr>
                        <a:t> </a:t>
                      </a:r>
                      <a:endParaRPr lang="sk-SK" sz="1400" dirty="0"/>
                    </a:p>
                  </a:txBody>
                  <a:tcPr/>
                </a:tc>
                <a:tc>
                  <a:txBody>
                    <a:bodyPr/>
                    <a:lstStyle/>
                    <a:p>
                      <a:r>
                        <a:rPr lang="sk-SK" sz="1400" dirty="0"/>
                        <a:t>Počet vložených</a:t>
                      </a:r>
                    </a:p>
                    <a:p>
                      <a:r>
                        <a:rPr lang="sk-SK" sz="1400" dirty="0"/>
                        <a:t>objektov </a:t>
                      </a:r>
                    </a:p>
                    <a:p>
                      <a:r>
                        <a:rPr lang="sk-SK" sz="1400" dirty="0"/>
                        <a:t>(časti celku)</a:t>
                      </a:r>
                    </a:p>
                  </a:txBody>
                  <a:tcPr/>
                </a:tc>
                <a:tc>
                  <a:txBody>
                    <a:bodyPr/>
                    <a:lstStyle/>
                    <a:p>
                      <a:r>
                        <a:rPr lang="sk-SK" sz="1400" b="1" i="1" kern="1200" dirty="0">
                          <a:solidFill>
                            <a:schemeClr val="lt1"/>
                          </a:solidFill>
                          <a:effectLst/>
                          <a:latin typeface="+mn-lt"/>
                          <a:ea typeface="+mn-ea"/>
                          <a:cs typeface="+mn-cs"/>
                        </a:rPr>
                        <a:t>Spolu:</a:t>
                      </a:r>
                    </a:p>
                    <a:p>
                      <a:r>
                        <a:rPr lang="sk-SK" sz="1400" b="1" i="1" kern="1200" dirty="0">
                          <a:solidFill>
                            <a:schemeClr val="lt1"/>
                          </a:solidFill>
                          <a:effectLst/>
                          <a:latin typeface="+mn-lt"/>
                          <a:ea typeface="+mn-ea"/>
                          <a:cs typeface="+mn-cs"/>
                        </a:rPr>
                        <a:t>Objekty s vlastnou identifikáciou </a:t>
                      </a:r>
                      <a:endParaRPr lang="sk-SK" sz="1400" b="1" kern="1200" dirty="0">
                        <a:solidFill>
                          <a:schemeClr val="lt1"/>
                        </a:solidFill>
                        <a:effectLst/>
                        <a:latin typeface="+mn-lt"/>
                        <a:ea typeface="+mn-ea"/>
                        <a:cs typeface="+mn-cs"/>
                      </a:endParaRPr>
                    </a:p>
                    <a:p>
                      <a:r>
                        <a:rPr lang="sk-SK" sz="1400" b="1" i="1" kern="1200" dirty="0">
                          <a:solidFill>
                            <a:schemeClr val="lt1"/>
                          </a:solidFill>
                          <a:effectLst/>
                          <a:latin typeface="+mn-lt"/>
                          <a:ea typeface="+mn-ea"/>
                          <a:cs typeface="+mn-cs"/>
                        </a:rPr>
                        <a:t>ako súčasti objektov </a:t>
                      </a:r>
                      <a:endParaRPr lang="sk-SK" sz="1400" b="1" kern="1200" dirty="0">
                        <a:solidFill>
                          <a:schemeClr val="lt1"/>
                        </a:solidFill>
                        <a:effectLst/>
                        <a:latin typeface="+mn-lt"/>
                        <a:ea typeface="+mn-ea"/>
                        <a:cs typeface="+mn-cs"/>
                      </a:endParaRPr>
                    </a:p>
                    <a:p>
                      <a:r>
                        <a:rPr lang="sk-SK" sz="1400" b="1" i="1" kern="1200" dirty="0">
                          <a:solidFill>
                            <a:schemeClr val="lt1"/>
                          </a:solidFill>
                          <a:effectLst/>
                          <a:latin typeface="+mn-lt"/>
                          <a:ea typeface="+mn-ea"/>
                          <a:cs typeface="+mn-cs"/>
                        </a:rPr>
                        <a:t>(napr. články z časopisov a zborníkov, jednotka zbierky </a:t>
                      </a:r>
                      <a:r>
                        <a:rPr lang="sk-SK" sz="1400" b="1" i="1" kern="1200" dirty="0" err="1">
                          <a:solidFill>
                            <a:schemeClr val="lt1"/>
                          </a:solidFill>
                          <a:effectLst/>
                          <a:latin typeface="+mn-lt"/>
                          <a:ea typeface="+mn-ea"/>
                          <a:cs typeface="+mn-cs"/>
                        </a:rPr>
                        <a:t>atd</a:t>
                      </a:r>
                      <a:r>
                        <a:rPr lang="sk-SK" sz="1400" b="1" i="1" kern="1200" dirty="0">
                          <a:solidFill>
                            <a:schemeClr val="lt1"/>
                          </a:solidFill>
                          <a:effectLst/>
                          <a:latin typeface="+mn-lt"/>
                          <a:ea typeface="+mn-ea"/>
                          <a:cs typeface="+mn-cs"/>
                        </a:rPr>
                        <a:t>) </a:t>
                      </a:r>
                      <a:endParaRPr lang="sk-SK" sz="1400" b="1" kern="1200" dirty="0">
                        <a:solidFill>
                          <a:schemeClr val="lt1"/>
                        </a:solidFill>
                        <a:effectLst/>
                        <a:latin typeface="+mn-lt"/>
                        <a:ea typeface="+mn-ea"/>
                        <a:cs typeface="+mn-cs"/>
                      </a:endParaRPr>
                    </a:p>
                    <a:p>
                      <a:r>
                        <a:rPr lang="sk-SK" sz="1400" b="1" i="1" kern="1200" dirty="0">
                          <a:solidFill>
                            <a:schemeClr val="lt1"/>
                          </a:solidFill>
                          <a:effectLst/>
                          <a:latin typeface="+mn-lt"/>
                          <a:ea typeface="+mn-ea"/>
                          <a:cs typeface="+mn-cs"/>
                        </a:rPr>
                        <a:t>Objekty sú rezortné i mimorezortné</a:t>
                      </a:r>
                      <a:r>
                        <a:rPr lang="sk-SK" sz="1400" dirty="0">
                          <a:effectLst/>
                        </a:rPr>
                        <a:t> </a:t>
                      </a:r>
                      <a:endParaRPr lang="sk-SK" sz="1400" dirty="0"/>
                    </a:p>
                  </a:txBody>
                  <a:tcPr/>
                </a:tc>
                <a:tc>
                  <a:txBody>
                    <a:bodyPr/>
                    <a:lstStyle/>
                    <a:p>
                      <a:r>
                        <a:rPr lang="sk-SK" sz="1400" dirty="0"/>
                        <a:t>Počet strán</a:t>
                      </a:r>
                    </a:p>
                  </a:txBody>
                  <a:tcPr/>
                </a:tc>
                <a:tc>
                  <a:txBody>
                    <a:bodyPr/>
                    <a:lstStyle/>
                    <a:p>
                      <a:r>
                        <a:rPr lang="sk-SK" sz="1400" dirty="0"/>
                        <a:t>Cena za digitalizovanú stranu podľa pôvodného projektu/</a:t>
                      </a:r>
                    </a:p>
                    <a:p>
                      <a:r>
                        <a:rPr lang="sk-SK" sz="1400" dirty="0"/>
                        <a:t>(bez </a:t>
                      </a:r>
                      <a:r>
                        <a:rPr lang="sk-SK" sz="1400" dirty="0" err="1"/>
                        <a:t>deacidifikácie</a:t>
                      </a:r>
                      <a:endParaRPr lang="sk-SK" sz="1400" dirty="0"/>
                    </a:p>
                    <a:p>
                      <a:r>
                        <a:rPr lang="sk-SK" sz="1400" dirty="0"/>
                        <a:t>-10 000 000)</a:t>
                      </a:r>
                    </a:p>
                    <a:p>
                      <a:endParaRPr lang="sk-SK" sz="1400" dirty="0"/>
                    </a:p>
                  </a:txBody>
                  <a:tcPr/>
                </a:tc>
                <a:tc>
                  <a:txBody>
                    <a:bodyPr/>
                    <a:lstStyle/>
                    <a:p>
                      <a:r>
                        <a:rPr lang="sk-SK" sz="1400" dirty="0"/>
                        <a:t>Cena za digitalizovanú stranu podľa podstatne zmeneného projektu (čerpanie SNK)</a:t>
                      </a:r>
                    </a:p>
                  </a:txBody>
                  <a:tcPr/>
                </a:tc>
                <a:extLst>
                  <a:ext uri="{0D108BD9-81ED-4DB2-BD59-A6C34878D82A}">
                    <a16:rowId xmlns:a16="http://schemas.microsoft.com/office/drawing/2014/main" val="1627129554"/>
                  </a:ext>
                </a:extLst>
              </a:tr>
              <a:tr h="1541698">
                <a:tc>
                  <a:txBody>
                    <a:bodyPr/>
                    <a:lstStyle/>
                    <a:p>
                      <a:r>
                        <a:rPr lang="sk-SK" sz="1800" b="1" kern="1200" dirty="0">
                          <a:solidFill>
                            <a:schemeClr val="dk1"/>
                          </a:solidFill>
                          <a:effectLst/>
                          <a:latin typeface="+mn-lt"/>
                          <a:ea typeface="+mn-ea"/>
                          <a:cs typeface="+mn-cs"/>
                        </a:rPr>
                        <a:t>739 000 titulov</a:t>
                      </a:r>
                      <a:r>
                        <a:rPr lang="sk-SK" dirty="0">
                          <a:effectLst/>
                        </a:rPr>
                        <a:t> </a:t>
                      </a:r>
                      <a:endParaRPr lang="sk-SK" dirty="0"/>
                    </a:p>
                  </a:txBody>
                  <a:tcPr/>
                </a:tc>
                <a:tc>
                  <a:txBody>
                    <a:bodyPr/>
                    <a:lstStyle/>
                    <a:p>
                      <a:r>
                        <a:rPr lang="sk-SK" dirty="0"/>
                        <a:t>700 000 objektov</a:t>
                      </a:r>
                    </a:p>
                    <a:p>
                      <a:r>
                        <a:rPr lang="sk-SK" sz="1600" dirty="0"/>
                        <a:t>(</a:t>
                      </a:r>
                      <a:r>
                        <a:rPr lang="sk-SK" sz="1600" dirty="0" err="1"/>
                        <a:t>embeded</a:t>
                      </a:r>
                      <a:r>
                        <a:rPr lang="sk-SK" sz="1600" dirty="0"/>
                        <a:t>)</a:t>
                      </a:r>
                    </a:p>
                  </a:txBody>
                  <a:tcPr/>
                </a:tc>
                <a:tc>
                  <a:txBody>
                    <a:bodyPr/>
                    <a:lstStyle/>
                    <a:p>
                      <a:r>
                        <a:rPr lang="sk-SK" dirty="0"/>
                        <a:t>1 439 000 objektov</a:t>
                      </a:r>
                    </a:p>
                  </a:txBody>
                  <a:tcPr/>
                </a:tc>
                <a:tc>
                  <a:txBody>
                    <a:bodyPr/>
                    <a:lstStyle/>
                    <a:p>
                      <a:r>
                        <a:rPr lang="sk-SK" dirty="0"/>
                        <a:t>Projekt:</a:t>
                      </a:r>
                    </a:p>
                    <a:p>
                      <a:r>
                        <a:rPr lang="sk-SK" dirty="0"/>
                        <a:t>253 847 750 strán</a:t>
                      </a:r>
                    </a:p>
                    <a:p>
                      <a:endParaRPr lang="sk-SK" dirty="0"/>
                    </a:p>
                    <a:p>
                      <a:r>
                        <a:rPr lang="sk-SK" dirty="0"/>
                        <a:t>SNK len:</a:t>
                      </a:r>
                    </a:p>
                    <a:p>
                      <a:r>
                        <a:rPr lang="sk-SK" b="1" dirty="0"/>
                        <a:t>40 300 000 strán</a:t>
                      </a:r>
                    </a:p>
                  </a:txBody>
                  <a:tcPr/>
                </a:tc>
                <a:tc>
                  <a:txBody>
                    <a:bodyPr/>
                    <a:lstStyle/>
                    <a:p>
                      <a:r>
                        <a:rPr lang="sk-SK" b="1" dirty="0"/>
                        <a:t>0,15 </a:t>
                      </a:r>
                      <a:r>
                        <a:rPr lang="sk-SK" sz="1800" b="1" kern="1200" dirty="0">
                          <a:solidFill>
                            <a:schemeClr val="dk1"/>
                          </a:solidFill>
                          <a:effectLst/>
                          <a:latin typeface="+mn-lt"/>
                          <a:ea typeface="+mn-ea"/>
                          <a:cs typeface="+mn-cs"/>
                        </a:rPr>
                        <a:t> €</a:t>
                      </a:r>
                      <a:r>
                        <a:rPr lang="sk-SK" b="1" dirty="0">
                          <a:effectLst/>
                        </a:rPr>
                        <a:t> </a:t>
                      </a:r>
                      <a:endParaRPr lang="sk-SK" b="1" dirty="0"/>
                    </a:p>
                    <a:p>
                      <a:endParaRPr lang="sk-SK" dirty="0"/>
                    </a:p>
                    <a:p>
                      <a:endParaRPr lang="sk-SK" dirty="0"/>
                    </a:p>
                    <a:p>
                      <a:r>
                        <a:rPr lang="sk-SK" sz="1800" kern="1200" dirty="0">
                          <a:solidFill>
                            <a:schemeClr val="dk1"/>
                          </a:solidFill>
                          <a:effectLst/>
                          <a:latin typeface="+mn-lt"/>
                          <a:ea typeface="+mn-ea"/>
                          <a:cs typeface="+mn-cs"/>
                        </a:rPr>
                        <a:t>(49 667 500,00 €)</a:t>
                      </a:r>
                      <a:r>
                        <a:rPr lang="sk-SK" dirty="0">
                          <a:effectLst/>
                        </a:rPr>
                        <a:t> </a:t>
                      </a:r>
                      <a:r>
                        <a:rPr lang="sk-SK" dirty="0"/>
                        <a:t> </a:t>
                      </a:r>
                    </a:p>
                  </a:txBody>
                  <a:tcPr/>
                </a:tc>
                <a:tc>
                  <a:txBody>
                    <a:bodyPr/>
                    <a:lstStyle/>
                    <a:p>
                      <a:r>
                        <a:rPr lang="sk-SK" b="1" dirty="0">
                          <a:solidFill>
                            <a:schemeClr val="tx1"/>
                          </a:solidFill>
                        </a:rPr>
                        <a:t>1,00 €</a:t>
                      </a:r>
                    </a:p>
                    <a:p>
                      <a:endParaRPr lang="sk-SK" dirty="0"/>
                    </a:p>
                    <a:p>
                      <a:endParaRPr lang="sk-SK" dirty="0"/>
                    </a:p>
                    <a:p>
                      <a:r>
                        <a:rPr lang="sk-SK" dirty="0"/>
                        <a:t>(</a:t>
                      </a:r>
                      <a:r>
                        <a:rPr lang="sk-SK" b="1" dirty="0"/>
                        <a:t>40 282 685 €</a:t>
                      </a:r>
                      <a:r>
                        <a:rPr lang="sk-SK" dirty="0"/>
                        <a:t>)</a:t>
                      </a:r>
                    </a:p>
                  </a:txBody>
                  <a:tcPr/>
                </a:tc>
                <a:extLst>
                  <a:ext uri="{0D108BD9-81ED-4DB2-BD59-A6C34878D82A}">
                    <a16:rowId xmlns:a16="http://schemas.microsoft.com/office/drawing/2014/main" val="2276452520"/>
                  </a:ext>
                </a:extLst>
              </a:tr>
            </a:tbl>
          </a:graphicData>
        </a:graphic>
      </p:graphicFrame>
      <p:sp>
        <p:nvSpPr>
          <p:cNvPr id="3" name="Obdĺžnik 2">
            <a:extLst>
              <a:ext uri="{FF2B5EF4-FFF2-40B4-BE49-F238E27FC236}">
                <a16:creationId xmlns:a16="http://schemas.microsoft.com/office/drawing/2014/main" id="{65076A42-7772-DB45-84AB-3A4C72D29DD7}"/>
              </a:ext>
            </a:extLst>
          </p:cNvPr>
          <p:cNvSpPr/>
          <p:nvPr/>
        </p:nvSpPr>
        <p:spPr>
          <a:xfrm>
            <a:off x="704336" y="5688937"/>
            <a:ext cx="10911014" cy="646331"/>
          </a:xfrm>
          <a:prstGeom prst="rect">
            <a:avLst/>
          </a:prstGeom>
        </p:spPr>
        <p:txBody>
          <a:bodyPr wrap="square">
            <a:spAutoFit/>
          </a:bodyPr>
          <a:lstStyle/>
          <a:p>
            <a:r>
              <a:rPr lang="sk-SK" dirty="0">
                <a:hlinkClick r:id="rId3"/>
              </a:rPr>
              <a:t>https://www.itapa.sk/5751-sk/digitalizacia-pisomneho-kulturneho-dedicstva-v-slovenskej-narodnej-kniznici-narodny-projekt-dikda/</a:t>
            </a:r>
            <a:r>
              <a:rPr lang="sk-SK" dirty="0"/>
              <a:t> Mgr. Ján Kováčik, SNK</a:t>
            </a:r>
          </a:p>
        </p:txBody>
      </p:sp>
    </p:spTree>
    <p:extLst>
      <p:ext uri="{BB962C8B-B14F-4D97-AF65-F5344CB8AC3E}">
        <p14:creationId xmlns:p14="http://schemas.microsoft.com/office/powerpoint/2010/main" val="498372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510D6E-2AE5-6A4F-9876-AB713F378526}"/>
              </a:ext>
            </a:extLst>
          </p:cNvPr>
          <p:cNvSpPr>
            <a:spLocks noGrp="1"/>
          </p:cNvSpPr>
          <p:nvPr>
            <p:ph type="title"/>
          </p:nvPr>
        </p:nvSpPr>
        <p:spPr/>
        <p:txBody>
          <a:bodyPr/>
          <a:lstStyle/>
          <a:p>
            <a:r>
              <a:rPr lang="sk-SK" dirty="0"/>
              <a:t>2. Zdroj DIKDA</a:t>
            </a:r>
          </a:p>
        </p:txBody>
      </p:sp>
      <p:sp>
        <p:nvSpPr>
          <p:cNvPr id="3" name="Zástupný objekt pre obsah 2">
            <a:extLst>
              <a:ext uri="{FF2B5EF4-FFF2-40B4-BE49-F238E27FC236}">
                <a16:creationId xmlns:a16="http://schemas.microsoft.com/office/drawing/2014/main" id="{DAD13637-72C0-5B43-A9EB-67EA5693290F}"/>
              </a:ext>
            </a:extLst>
          </p:cNvPr>
          <p:cNvSpPr>
            <a:spLocks noGrp="1"/>
          </p:cNvSpPr>
          <p:nvPr>
            <p:ph idx="1"/>
          </p:nvPr>
        </p:nvSpPr>
        <p:spPr>
          <a:xfrm>
            <a:off x="2496065" y="1779373"/>
            <a:ext cx="9008547" cy="4534930"/>
          </a:xfrm>
        </p:spPr>
        <p:txBody>
          <a:bodyPr>
            <a:normAutofit fontScale="92500" lnSpcReduction="10000"/>
          </a:bodyPr>
          <a:lstStyle/>
          <a:p>
            <a:r>
              <a:rPr lang="sk-SK" dirty="0"/>
              <a:t>Digitalizované dokumenty z DIKDA </a:t>
            </a:r>
            <a:r>
              <a:rPr lang="sk-SK" dirty="0">
                <a:hlinkClick r:id="rId2"/>
              </a:rPr>
              <a:t>http://dikda.snk.sk/primo_library/libweb/action/search.do</a:t>
            </a:r>
            <a:r>
              <a:rPr lang="sk-SK" dirty="0"/>
              <a:t> </a:t>
            </a:r>
          </a:p>
          <a:p>
            <a:pPr marL="0" indent="0">
              <a:buNone/>
            </a:pPr>
            <a:r>
              <a:rPr lang="sk-SK" b="1" dirty="0"/>
              <a:t>Katalóg digitálnej knižnice</a:t>
            </a:r>
          </a:p>
          <a:p>
            <a:pPr marL="0" indent="0">
              <a:buNone/>
            </a:pPr>
            <a:r>
              <a:rPr lang="sk-SK" dirty="0"/>
              <a:t>  </a:t>
            </a:r>
          </a:p>
          <a:p>
            <a:endParaRPr lang="sk-SK" dirty="0"/>
          </a:p>
          <a:p>
            <a:pPr marL="0" indent="0">
              <a:buNone/>
            </a:pPr>
            <a:endParaRPr lang="sk-SK" dirty="0"/>
          </a:p>
          <a:p>
            <a:endParaRPr lang="sk-SK" dirty="0"/>
          </a:p>
          <a:p>
            <a:pPr marL="0" indent="0">
              <a:buNone/>
            </a:pPr>
            <a:endParaRPr lang="sk-SK" dirty="0"/>
          </a:p>
          <a:p>
            <a:endParaRPr lang="sk-SK" dirty="0"/>
          </a:p>
          <a:p>
            <a:r>
              <a:rPr lang="sk-SK" dirty="0"/>
              <a:t>Napr. Vyhľadávanie „všade“ na SVK BB = </a:t>
            </a:r>
            <a:r>
              <a:rPr lang="sk-SK" b="1" dirty="0"/>
              <a:t>Výsledky 1 až 10 z </a:t>
            </a:r>
            <a:r>
              <a:rPr lang="sk-SK" b="1" u="sng" dirty="0"/>
              <a:t>1 067 záznamov </a:t>
            </a:r>
          </a:p>
          <a:p>
            <a:r>
              <a:rPr lang="sk-SK" b="1" dirty="0"/>
              <a:t>Záznamy nie sú dostupné pre SVK BB. Chceme, aby boli? </a:t>
            </a:r>
          </a:p>
          <a:p>
            <a:r>
              <a:rPr lang="sk-SK" dirty="0"/>
              <a:t>Neobsahuje informáciu z KIS3G, kto každý má exempláre dokumentov</a:t>
            </a:r>
            <a:br>
              <a:rPr lang="sk-SK" dirty="0"/>
            </a:br>
            <a:endParaRPr lang="sk-SK" dirty="0"/>
          </a:p>
          <a:p>
            <a:endParaRPr lang="sk-SK" dirty="0"/>
          </a:p>
        </p:txBody>
      </p:sp>
      <p:graphicFrame>
        <p:nvGraphicFramePr>
          <p:cNvPr id="4" name="Tabuľka 3">
            <a:extLst>
              <a:ext uri="{FF2B5EF4-FFF2-40B4-BE49-F238E27FC236}">
                <a16:creationId xmlns:a16="http://schemas.microsoft.com/office/drawing/2014/main" id="{0D63175F-D3FD-F84A-B633-C222E647C184}"/>
              </a:ext>
            </a:extLst>
          </p:cNvPr>
          <p:cNvGraphicFramePr>
            <a:graphicFrameLocks noGrp="1"/>
          </p:cNvGraphicFramePr>
          <p:nvPr>
            <p:extLst>
              <p:ext uri="{D42A27DB-BD31-4B8C-83A1-F6EECF244321}">
                <p14:modId xmlns:p14="http://schemas.microsoft.com/office/powerpoint/2010/main" val="1835146527"/>
              </p:ext>
            </p:extLst>
          </p:nvPr>
        </p:nvGraphicFramePr>
        <p:xfrm>
          <a:off x="2589212" y="2940908"/>
          <a:ext cx="8230564" cy="1713030"/>
        </p:xfrm>
        <a:graphic>
          <a:graphicData uri="http://schemas.openxmlformats.org/drawingml/2006/table">
            <a:tbl>
              <a:tblPr firstRow="1" bandRow="1">
                <a:tableStyleId>{5C22544A-7EE6-4342-B048-85BDC9FD1C3A}</a:tableStyleId>
              </a:tblPr>
              <a:tblGrid>
                <a:gridCol w="2788392">
                  <a:extLst>
                    <a:ext uri="{9D8B030D-6E8A-4147-A177-3AD203B41FA5}">
                      <a16:colId xmlns:a16="http://schemas.microsoft.com/office/drawing/2014/main" val="2931971091"/>
                    </a:ext>
                  </a:extLst>
                </a:gridCol>
                <a:gridCol w="5442172">
                  <a:extLst>
                    <a:ext uri="{9D8B030D-6E8A-4147-A177-3AD203B41FA5}">
                      <a16:colId xmlns:a16="http://schemas.microsoft.com/office/drawing/2014/main" val="3934515915"/>
                    </a:ext>
                  </a:extLst>
                </a:gridCol>
              </a:tblGrid>
              <a:tr h="423843">
                <a:tc>
                  <a:txBody>
                    <a:bodyPr/>
                    <a:lstStyle/>
                    <a:p>
                      <a:r>
                        <a:rPr lang="sk-SK" dirty="0"/>
                        <a:t>Články</a:t>
                      </a:r>
                    </a:p>
                  </a:txBody>
                  <a:tcPr/>
                </a:tc>
                <a:tc>
                  <a:txBody>
                    <a:bodyPr/>
                    <a:lstStyle/>
                    <a:p>
                      <a:r>
                        <a:rPr lang="sk-SK" dirty="0"/>
                        <a:t>673 015</a:t>
                      </a:r>
                    </a:p>
                  </a:txBody>
                  <a:tcPr/>
                </a:tc>
                <a:extLst>
                  <a:ext uri="{0D108BD9-81ED-4DB2-BD59-A6C34878D82A}">
                    <a16:rowId xmlns:a16="http://schemas.microsoft.com/office/drawing/2014/main" val="560313570"/>
                  </a:ext>
                </a:extLst>
              </a:tr>
              <a:tr h="429729">
                <a:tc>
                  <a:txBody>
                    <a:bodyPr/>
                    <a:lstStyle/>
                    <a:p>
                      <a:r>
                        <a:rPr lang="sk-SK" dirty="0"/>
                        <a:t>Čísla periodík</a:t>
                      </a:r>
                    </a:p>
                  </a:txBody>
                  <a:tcPr/>
                </a:tc>
                <a:tc>
                  <a:txBody>
                    <a:bodyPr/>
                    <a:lstStyle/>
                    <a:p>
                      <a:r>
                        <a:rPr lang="sk-SK" dirty="0"/>
                        <a:t>277 524</a:t>
                      </a:r>
                    </a:p>
                  </a:txBody>
                  <a:tcPr/>
                </a:tc>
                <a:extLst>
                  <a:ext uri="{0D108BD9-81ED-4DB2-BD59-A6C34878D82A}">
                    <a16:rowId xmlns:a16="http://schemas.microsoft.com/office/drawing/2014/main" val="3160167720"/>
                  </a:ext>
                </a:extLst>
              </a:tr>
              <a:tr h="429729">
                <a:tc>
                  <a:txBody>
                    <a:bodyPr/>
                    <a:lstStyle/>
                    <a:p>
                      <a:r>
                        <a:rPr lang="sk-SK" dirty="0"/>
                        <a:t>Knihy</a:t>
                      </a:r>
                    </a:p>
                  </a:txBody>
                  <a:tcPr/>
                </a:tc>
                <a:tc>
                  <a:txBody>
                    <a:bodyPr/>
                    <a:lstStyle/>
                    <a:p>
                      <a:r>
                        <a:rPr lang="sk-SK" dirty="0"/>
                        <a:t>42 550</a:t>
                      </a:r>
                    </a:p>
                  </a:txBody>
                  <a:tcPr/>
                </a:tc>
                <a:extLst>
                  <a:ext uri="{0D108BD9-81ED-4DB2-BD59-A6C34878D82A}">
                    <a16:rowId xmlns:a16="http://schemas.microsoft.com/office/drawing/2014/main" val="4082288363"/>
                  </a:ext>
                </a:extLst>
              </a:tr>
              <a:tr h="429729">
                <a:tc>
                  <a:txBody>
                    <a:bodyPr/>
                    <a:lstStyle/>
                    <a:p>
                      <a:r>
                        <a:rPr lang="sk-SK" dirty="0"/>
                        <a:t>Recenzie</a:t>
                      </a:r>
                    </a:p>
                  </a:txBody>
                  <a:tcPr/>
                </a:tc>
                <a:tc>
                  <a:txBody>
                    <a:bodyPr/>
                    <a:lstStyle/>
                    <a:p>
                      <a:r>
                        <a:rPr lang="sk-SK" dirty="0"/>
                        <a:t>28 943</a:t>
                      </a:r>
                    </a:p>
                  </a:txBody>
                  <a:tcPr/>
                </a:tc>
                <a:extLst>
                  <a:ext uri="{0D108BD9-81ED-4DB2-BD59-A6C34878D82A}">
                    <a16:rowId xmlns:a16="http://schemas.microsoft.com/office/drawing/2014/main" val="3159165653"/>
                  </a:ext>
                </a:extLst>
              </a:tr>
            </a:tbl>
          </a:graphicData>
        </a:graphic>
      </p:graphicFrame>
    </p:spTree>
    <p:extLst>
      <p:ext uri="{BB962C8B-B14F-4D97-AF65-F5344CB8AC3E}">
        <p14:creationId xmlns:p14="http://schemas.microsoft.com/office/powerpoint/2010/main" val="495838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814ABC-0BCE-864C-9623-8C52CF0CFA06}"/>
              </a:ext>
            </a:extLst>
          </p:cNvPr>
          <p:cNvSpPr>
            <a:spLocks noGrp="1"/>
          </p:cNvSpPr>
          <p:nvPr>
            <p:ph type="title"/>
          </p:nvPr>
        </p:nvSpPr>
        <p:spPr>
          <a:xfrm>
            <a:off x="1828800" y="624110"/>
            <a:ext cx="10165277" cy="1280890"/>
          </a:xfrm>
        </p:spPr>
        <p:txBody>
          <a:bodyPr>
            <a:normAutofit fontScale="90000"/>
          </a:bodyPr>
          <a:lstStyle/>
          <a:p>
            <a:r>
              <a:rPr lang="sk-SK" sz="3600" dirty="0"/>
              <a:t>3. KIS3G - Bibliografické záznamy (metadáta) digitalizovaných dokumentov v katalógu Slovenská knižnica (nov. 2018)</a:t>
            </a:r>
            <a:br>
              <a:rPr lang="sk-SK" dirty="0"/>
            </a:br>
            <a:endParaRPr lang="sk-SK" dirty="0"/>
          </a:p>
        </p:txBody>
      </p:sp>
      <p:sp>
        <p:nvSpPr>
          <p:cNvPr id="3" name="Zástupný objekt pre obsah 2">
            <a:extLst>
              <a:ext uri="{FF2B5EF4-FFF2-40B4-BE49-F238E27FC236}">
                <a16:creationId xmlns:a16="http://schemas.microsoft.com/office/drawing/2014/main" id="{50187454-2691-F740-9EBE-8CB04D6F8B4E}"/>
              </a:ext>
            </a:extLst>
          </p:cNvPr>
          <p:cNvSpPr>
            <a:spLocks noGrp="1"/>
          </p:cNvSpPr>
          <p:nvPr>
            <p:ph idx="1"/>
          </p:nvPr>
        </p:nvSpPr>
        <p:spPr>
          <a:xfrm>
            <a:off x="1033153" y="2133600"/>
            <a:ext cx="10471459" cy="3777622"/>
          </a:xfrm>
        </p:spPr>
        <p:txBody>
          <a:bodyPr/>
          <a:lstStyle/>
          <a:p>
            <a:r>
              <a:rPr lang="sk-SK" dirty="0">
                <a:hlinkClick r:id="rId2"/>
              </a:rPr>
              <a:t>https://chamo.kis3g.sk/search/query?theme=system</a:t>
            </a:r>
            <a:endParaRPr lang="sk-SK" dirty="0"/>
          </a:p>
          <a:p>
            <a:r>
              <a:rPr lang="sk-SK" dirty="0"/>
              <a:t>Všetky dokumenty: 4 744 364</a:t>
            </a:r>
          </a:p>
          <a:p>
            <a:r>
              <a:rPr lang="sk-SK" dirty="0"/>
              <a:t>Len digitalizované: 1 328 383</a:t>
            </a:r>
          </a:p>
          <a:p>
            <a:r>
              <a:rPr lang="sk-SK" b="1" dirty="0"/>
              <a:t>Typ zdroja (digitalizované)</a:t>
            </a:r>
            <a:endParaRPr lang="sk-SK" dirty="0"/>
          </a:p>
          <a:p>
            <a:pPr lvl="1"/>
            <a:r>
              <a:rPr lang="sk-SK" dirty="0">
                <a:hlinkClick r:id="rId3"/>
              </a:rPr>
              <a:t>Články z periodík</a:t>
            </a:r>
            <a:r>
              <a:rPr lang="sk-SK" dirty="0"/>
              <a:t> (705 002)</a:t>
            </a:r>
          </a:p>
          <a:p>
            <a:pPr lvl="1"/>
            <a:r>
              <a:rPr lang="sk-SK" dirty="0">
                <a:hlinkClick r:id="rId4"/>
              </a:rPr>
              <a:t>Časopisy</a:t>
            </a:r>
            <a:r>
              <a:rPr lang="sk-SK" dirty="0"/>
              <a:t> (</a:t>
            </a:r>
            <a:r>
              <a:rPr lang="sk-SK" dirty="0">
                <a:solidFill>
                  <a:srgbClr val="FF0000"/>
                </a:solidFill>
              </a:rPr>
              <a:t>355 229</a:t>
            </a:r>
            <a:r>
              <a:rPr lang="sk-SK" dirty="0"/>
              <a:t>)</a:t>
            </a:r>
          </a:p>
          <a:p>
            <a:pPr lvl="1"/>
            <a:r>
              <a:rPr lang="sk-SK" dirty="0">
                <a:hlinkClick r:id="rId5"/>
              </a:rPr>
              <a:t>Monografia</a:t>
            </a:r>
            <a:r>
              <a:rPr lang="sk-SK" dirty="0"/>
              <a:t> (</a:t>
            </a:r>
            <a:r>
              <a:rPr lang="sk-SK" dirty="0">
                <a:solidFill>
                  <a:srgbClr val="FF0000"/>
                </a:solidFill>
              </a:rPr>
              <a:t>152 796</a:t>
            </a:r>
            <a:r>
              <a:rPr lang="sk-SK" dirty="0"/>
              <a:t>)</a:t>
            </a:r>
          </a:p>
          <a:p>
            <a:pPr lvl="1"/>
            <a:r>
              <a:rPr lang="sk-SK" dirty="0">
                <a:hlinkClick r:id="rId6"/>
              </a:rPr>
              <a:t>Články z monografií</a:t>
            </a:r>
            <a:r>
              <a:rPr lang="sk-SK" dirty="0"/>
              <a:t> (115 354)</a:t>
            </a:r>
          </a:p>
          <a:p>
            <a:pPr lvl="1"/>
            <a:r>
              <a:rPr lang="sk-SK" dirty="0">
                <a:hlinkClick r:id="rId7"/>
              </a:rPr>
              <a:t>Dokument s prílohou</a:t>
            </a:r>
            <a:r>
              <a:rPr lang="sk-SK" dirty="0"/>
              <a:t> (2)</a:t>
            </a:r>
          </a:p>
          <a:p>
            <a:endParaRPr lang="sk-SK" dirty="0"/>
          </a:p>
          <a:p>
            <a:endParaRPr lang="sk-SK" dirty="0"/>
          </a:p>
          <a:p>
            <a:endParaRPr lang="sk-SK" dirty="0"/>
          </a:p>
        </p:txBody>
      </p:sp>
    </p:spTree>
    <p:extLst>
      <p:ext uri="{BB962C8B-B14F-4D97-AF65-F5344CB8AC3E}">
        <p14:creationId xmlns:p14="http://schemas.microsoft.com/office/powerpoint/2010/main" val="3213232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51CBEF-4A61-674D-A997-F1079D45A72C}"/>
              </a:ext>
            </a:extLst>
          </p:cNvPr>
          <p:cNvSpPr>
            <a:spLocks noGrp="1"/>
          </p:cNvSpPr>
          <p:nvPr>
            <p:ph type="title"/>
          </p:nvPr>
        </p:nvSpPr>
        <p:spPr/>
        <p:txBody>
          <a:bodyPr/>
          <a:lstStyle/>
          <a:p>
            <a:r>
              <a:rPr lang="sk-SK" dirty="0"/>
              <a:t>SVKBB v KIS3G - Bibliografické záznamy</a:t>
            </a:r>
          </a:p>
        </p:txBody>
      </p:sp>
      <p:sp>
        <p:nvSpPr>
          <p:cNvPr id="3" name="Zástupný objekt pre obsah 2">
            <a:extLst>
              <a:ext uri="{FF2B5EF4-FFF2-40B4-BE49-F238E27FC236}">
                <a16:creationId xmlns:a16="http://schemas.microsoft.com/office/drawing/2014/main" id="{AA328A58-7B30-4146-ABBA-60D37F3B85A6}"/>
              </a:ext>
            </a:extLst>
          </p:cNvPr>
          <p:cNvSpPr>
            <a:spLocks noGrp="1"/>
          </p:cNvSpPr>
          <p:nvPr>
            <p:ph idx="1"/>
          </p:nvPr>
        </p:nvSpPr>
        <p:spPr>
          <a:xfrm>
            <a:off x="2589212" y="2133599"/>
            <a:ext cx="8915400" cy="4457205"/>
          </a:xfrm>
        </p:spPr>
        <p:txBody>
          <a:bodyPr/>
          <a:lstStyle/>
          <a:p>
            <a:r>
              <a:rPr lang="sk-SK" dirty="0">
                <a:hlinkClick r:id="rId2"/>
              </a:rPr>
              <a:t>https://chamo.kis3g.sk/search/query?theme=svkbb</a:t>
            </a:r>
            <a:endParaRPr lang="sk-SK" dirty="0"/>
          </a:p>
          <a:p>
            <a:r>
              <a:rPr lang="sk-SK" dirty="0"/>
              <a:t>Všetky dokumenty: </a:t>
            </a:r>
            <a:r>
              <a:rPr lang="sk-SK" dirty="0">
                <a:solidFill>
                  <a:srgbClr val="FF0000"/>
                </a:solidFill>
              </a:rPr>
              <a:t>405 952</a:t>
            </a:r>
          </a:p>
          <a:p>
            <a:r>
              <a:rPr lang="sk-SK" dirty="0"/>
              <a:t>Len digitalizované:  </a:t>
            </a:r>
            <a:r>
              <a:rPr lang="sk-SK" dirty="0">
                <a:solidFill>
                  <a:srgbClr val="FF0000"/>
                </a:solidFill>
              </a:rPr>
              <a:t>36 875 </a:t>
            </a:r>
            <a:r>
              <a:rPr lang="sk-SK" sz="2400" dirty="0">
                <a:solidFill>
                  <a:srgbClr val="FF0000"/>
                </a:solidFill>
                <a:hlinkClick r:id="rId3"/>
              </a:rPr>
              <a:t>https://chamo.kis3g.sk/search/query?term_99=urn:nbn&amp;theme=svkbb</a:t>
            </a:r>
            <a:endParaRPr lang="sk-SK" dirty="0">
              <a:solidFill>
                <a:srgbClr val="FF0000"/>
              </a:solidFill>
            </a:endParaRPr>
          </a:p>
          <a:p>
            <a:r>
              <a:rPr lang="sk-SK" b="1" dirty="0"/>
              <a:t>Typ zdroja</a:t>
            </a:r>
            <a:endParaRPr lang="sk-SK" dirty="0"/>
          </a:p>
          <a:p>
            <a:pPr lvl="1"/>
            <a:r>
              <a:rPr lang="sk-SK" dirty="0">
                <a:hlinkClick r:id="rId4"/>
              </a:rPr>
              <a:t>Monografia</a:t>
            </a:r>
            <a:r>
              <a:rPr lang="sk-SK" dirty="0"/>
              <a:t> (36874)</a:t>
            </a:r>
          </a:p>
          <a:p>
            <a:pPr lvl="1"/>
            <a:r>
              <a:rPr lang="sk-SK" dirty="0">
                <a:hlinkClick r:id="rId5"/>
              </a:rPr>
              <a:t>Dokument s prílohou</a:t>
            </a:r>
            <a:r>
              <a:rPr lang="sk-SK" dirty="0"/>
              <a:t> (1)</a:t>
            </a:r>
          </a:p>
          <a:p>
            <a:r>
              <a:rPr lang="sk-SK" dirty="0"/>
              <a:t>Ďalšie </a:t>
            </a:r>
            <a:r>
              <a:rPr lang="sk-SK" dirty="0" err="1"/>
              <a:t>fazety</a:t>
            </a:r>
            <a:r>
              <a:rPr lang="sk-SK" dirty="0"/>
              <a:t> obsahujú počty podľa žánrov</a:t>
            </a:r>
          </a:p>
          <a:p>
            <a:r>
              <a:rPr lang="sk-SK" b="1" dirty="0">
                <a:solidFill>
                  <a:srgbClr val="FF0000"/>
                </a:solidFill>
              </a:rPr>
              <a:t>Súborný katalóg periodík v UKB neobsahuje </a:t>
            </a:r>
            <a:r>
              <a:rPr lang="sk-SK" b="1" dirty="0" err="1">
                <a:solidFill>
                  <a:srgbClr val="FF0000"/>
                </a:solidFill>
              </a:rPr>
              <a:t>info</a:t>
            </a:r>
            <a:r>
              <a:rPr lang="sk-SK" b="1" dirty="0">
                <a:solidFill>
                  <a:srgbClr val="FF0000"/>
                </a:solidFill>
              </a:rPr>
              <a:t> o digitalizovaných tituloch, ročníkoch a číslach!!! (</a:t>
            </a:r>
            <a:r>
              <a:rPr lang="sk-SK" b="1">
                <a:solidFill>
                  <a:srgbClr val="FF0000"/>
                </a:solidFill>
              </a:rPr>
              <a:t>SVKBB v katalógu </a:t>
            </a:r>
            <a:r>
              <a:rPr lang="sk-SK"/>
              <a:t>822 periodík)</a:t>
            </a:r>
            <a:endParaRPr lang="sk-SK" b="1" dirty="0">
              <a:solidFill>
                <a:srgbClr val="FF0000"/>
              </a:solidFill>
            </a:endParaRPr>
          </a:p>
          <a:p>
            <a:pPr marL="0" indent="0">
              <a:buNone/>
            </a:pPr>
            <a:endParaRPr lang="sk-SK" dirty="0">
              <a:solidFill>
                <a:srgbClr val="FF0000"/>
              </a:solidFill>
            </a:endParaRPr>
          </a:p>
          <a:p>
            <a:endParaRPr lang="sk-SK" dirty="0"/>
          </a:p>
          <a:p>
            <a:endParaRPr lang="sk-SK" dirty="0"/>
          </a:p>
        </p:txBody>
      </p:sp>
    </p:spTree>
    <p:extLst>
      <p:ext uri="{BB962C8B-B14F-4D97-AF65-F5344CB8AC3E}">
        <p14:creationId xmlns:p14="http://schemas.microsoft.com/office/powerpoint/2010/main" val="3799662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557F04-B20E-AF45-9537-1E8AE312720C}"/>
              </a:ext>
            </a:extLst>
          </p:cNvPr>
          <p:cNvSpPr>
            <a:spLocks noGrp="1"/>
          </p:cNvSpPr>
          <p:nvPr>
            <p:ph type="title"/>
          </p:nvPr>
        </p:nvSpPr>
        <p:spPr>
          <a:xfrm>
            <a:off x="838200" y="95003"/>
            <a:ext cx="10515600" cy="1595685"/>
          </a:xfrm>
        </p:spPr>
        <p:txBody>
          <a:bodyPr>
            <a:normAutofit/>
          </a:bodyPr>
          <a:lstStyle/>
          <a:p>
            <a:pPr>
              <a:lnSpc>
                <a:spcPct val="0"/>
              </a:lnSpc>
            </a:pPr>
            <a:r>
              <a:rPr lang="sk-SK" sz="2800" dirty="0"/>
              <a:t>Bibliografický záznam a exempláre v SVKBB</a:t>
            </a:r>
          </a:p>
        </p:txBody>
      </p:sp>
      <p:pic>
        <p:nvPicPr>
          <p:cNvPr id="5" name="Zástupný objekt pre obsah 4">
            <a:extLst>
              <a:ext uri="{FF2B5EF4-FFF2-40B4-BE49-F238E27FC236}">
                <a16:creationId xmlns:a16="http://schemas.microsoft.com/office/drawing/2014/main" id="{E00DAB3D-FCAE-004F-91A2-66B70F7E473A}"/>
              </a:ext>
            </a:extLst>
          </p:cNvPr>
          <p:cNvPicPr>
            <a:picLocks noGrp="1" noChangeAspect="1"/>
          </p:cNvPicPr>
          <p:nvPr>
            <p:ph idx="1"/>
          </p:nvPr>
        </p:nvPicPr>
        <p:blipFill>
          <a:blip r:embed="rId2"/>
          <a:stretch>
            <a:fillRect/>
          </a:stretch>
        </p:blipFill>
        <p:spPr>
          <a:xfrm>
            <a:off x="315085" y="938151"/>
            <a:ext cx="11560239" cy="5818909"/>
          </a:xfrm>
        </p:spPr>
      </p:pic>
    </p:spTree>
    <p:extLst>
      <p:ext uri="{BB962C8B-B14F-4D97-AF65-F5344CB8AC3E}">
        <p14:creationId xmlns:p14="http://schemas.microsoft.com/office/powerpoint/2010/main" val="795367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E4263A-1A80-3142-9FE7-B95AA2FEFB68}"/>
              </a:ext>
            </a:extLst>
          </p:cNvPr>
          <p:cNvSpPr>
            <a:spLocks noGrp="1"/>
          </p:cNvSpPr>
          <p:nvPr>
            <p:ph type="title"/>
          </p:nvPr>
        </p:nvSpPr>
        <p:spPr/>
        <p:txBody>
          <a:bodyPr/>
          <a:lstStyle/>
          <a:p>
            <a:r>
              <a:rPr lang="sk-SK" dirty="0"/>
              <a:t>Bibliografický záznam MARC SVKBB</a:t>
            </a:r>
          </a:p>
        </p:txBody>
      </p:sp>
      <p:pic>
        <p:nvPicPr>
          <p:cNvPr id="5" name="Zástupný objekt pre obsah 4">
            <a:extLst>
              <a:ext uri="{FF2B5EF4-FFF2-40B4-BE49-F238E27FC236}">
                <a16:creationId xmlns:a16="http://schemas.microsoft.com/office/drawing/2014/main" id="{C898938B-A98F-2D4C-8F55-EDC3CC3D5696}"/>
              </a:ext>
            </a:extLst>
          </p:cNvPr>
          <p:cNvPicPr>
            <a:picLocks noGrp="1" noChangeAspect="1"/>
          </p:cNvPicPr>
          <p:nvPr>
            <p:ph idx="1"/>
          </p:nvPr>
        </p:nvPicPr>
        <p:blipFill>
          <a:blip r:embed="rId2"/>
          <a:stretch>
            <a:fillRect/>
          </a:stretch>
        </p:blipFill>
        <p:spPr>
          <a:xfrm>
            <a:off x="700644" y="1238981"/>
            <a:ext cx="10640291" cy="5467507"/>
          </a:xfrm>
        </p:spPr>
      </p:pic>
    </p:spTree>
    <p:extLst>
      <p:ext uri="{BB962C8B-B14F-4D97-AF65-F5344CB8AC3E}">
        <p14:creationId xmlns:p14="http://schemas.microsoft.com/office/powerpoint/2010/main" val="3941351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F1A8C9-71C7-914F-8508-1C524CD22348}"/>
              </a:ext>
            </a:extLst>
          </p:cNvPr>
          <p:cNvSpPr>
            <a:spLocks noGrp="1"/>
          </p:cNvSpPr>
          <p:nvPr>
            <p:ph type="title"/>
          </p:nvPr>
        </p:nvSpPr>
        <p:spPr/>
        <p:txBody>
          <a:bodyPr/>
          <a:lstStyle/>
          <a:p>
            <a:r>
              <a:rPr lang="sk-SK" dirty="0"/>
              <a:t>Identifikátory DOI (URN) </a:t>
            </a:r>
            <a:br>
              <a:rPr lang="sk-SK" dirty="0"/>
            </a:br>
            <a:r>
              <a:rPr lang="sk-SK" dirty="0"/>
              <a:t>(rozpor so štandardom MARC21)</a:t>
            </a:r>
          </a:p>
        </p:txBody>
      </p:sp>
      <p:sp>
        <p:nvSpPr>
          <p:cNvPr id="3" name="Zástupný objekt pre obsah 2">
            <a:extLst>
              <a:ext uri="{FF2B5EF4-FFF2-40B4-BE49-F238E27FC236}">
                <a16:creationId xmlns:a16="http://schemas.microsoft.com/office/drawing/2014/main" id="{41A6456A-D778-8E48-9710-03DED9A507FE}"/>
              </a:ext>
            </a:extLst>
          </p:cNvPr>
          <p:cNvSpPr>
            <a:spLocks noGrp="1"/>
          </p:cNvSpPr>
          <p:nvPr>
            <p:ph idx="1"/>
          </p:nvPr>
        </p:nvSpPr>
        <p:spPr>
          <a:xfrm>
            <a:off x="838200" y="1690688"/>
            <a:ext cx="10515600" cy="4852615"/>
          </a:xfrm>
        </p:spPr>
        <p:txBody>
          <a:bodyPr>
            <a:normAutofit/>
          </a:bodyPr>
          <a:lstStyle/>
          <a:p>
            <a:r>
              <a:rPr lang="sk-SK" dirty="0"/>
              <a:t>035 $a 401AF511-3B79-47CB-83B9-ECFBD577C21A </a:t>
            </a:r>
          </a:p>
          <a:p>
            <a:r>
              <a:rPr lang="sk-SK" dirty="0"/>
              <a:t>035 $a </a:t>
            </a:r>
            <a:r>
              <a:rPr lang="sk-SK" dirty="0" err="1"/>
              <a:t>urn:nbn:sk:snk-amjxid</a:t>
            </a:r>
            <a:r>
              <a:rPr lang="sk-SK" dirty="0"/>
              <a:t> </a:t>
            </a:r>
          </a:p>
          <a:p>
            <a:r>
              <a:rPr lang="sk-SK" dirty="0"/>
              <a:t>035 $a urn:nbn:sk:snk-am007ztf </a:t>
            </a:r>
          </a:p>
          <a:p>
            <a:r>
              <a:rPr lang="sk-SK" dirty="0"/>
              <a:t>035 $a FA854FF9-05BF-40FF-85AF-3B22D6F6A228 </a:t>
            </a:r>
          </a:p>
          <a:p>
            <a:r>
              <a:rPr lang="sk-SK" dirty="0"/>
              <a:t>035 $a </a:t>
            </a:r>
            <a:r>
              <a:rPr lang="sk-SK" dirty="0" err="1"/>
              <a:t>urn:nbn:sk:snk-amjxic</a:t>
            </a:r>
            <a:r>
              <a:rPr lang="sk-SK" dirty="0"/>
              <a:t> </a:t>
            </a:r>
          </a:p>
          <a:p>
            <a:r>
              <a:rPr lang="sk-SK" dirty="0"/>
              <a:t>035 $a urn:nbn:sk:snk-am0084w9 </a:t>
            </a:r>
          </a:p>
          <a:p>
            <a:r>
              <a:rPr lang="sk-SK" dirty="0"/>
              <a:t>035 $a 4DFAF41C-780E-4229-92A7-AC39C0FC3DDA </a:t>
            </a:r>
          </a:p>
          <a:p>
            <a:r>
              <a:rPr lang="sk-SK" dirty="0"/>
              <a:t>035 $a </a:t>
            </a:r>
            <a:r>
              <a:rPr lang="sk-SK" dirty="0" err="1"/>
              <a:t>urn:nbn:sk:snk-amjxib</a:t>
            </a:r>
            <a:r>
              <a:rPr lang="sk-SK" dirty="0"/>
              <a:t> </a:t>
            </a:r>
          </a:p>
          <a:p>
            <a:r>
              <a:rPr lang="sk-SK" dirty="0"/>
              <a:t>035 $a urn:nbn:sk:snk-am007xvm</a:t>
            </a:r>
          </a:p>
          <a:p>
            <a:endParaRPr lang="sk-SK" dirty="0"/>
          </a:p>
          <a:p>
            <a:endParaRPr lang="sk-SK" dirty="0"/>
          </a:p>
          <a:p>
            <a:endParaRPr lang="sk-SK" dirty="0"/>
          </a:p>
        </p:txBody>
      </p:sp>
    </p:spTree>
    <p:extLst>
      <p:ext uri="{BB962C8B-B14F-4D97-AF65-F5344CB8AC3E}">
        <p14:creationId xmlns:p14="http://schemas.microsoft.com/office/powerpoint/2010/main" val="841561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AC5ADC22-02C1-0249-900C-0AF9E162027B}"/>
              </a:ext>
            </a:extLst>
          </p:cNvPr>
          <p:cNvPicPr>
            <a:picLocks noChangeAspect="1"/>
          </p:cNvPicPr>
          <p:nvPr/>
        </p:nvPicPr>
        <p:blipFill>
          <a:blip r:embed="rId2"/>
          <a:stretch>
            <a:fillRect/>
          </a:stretch>
        </p:blipFill>
        <p:spPr>
          <a:xfrm>
            <a:off x="0" y="1425039"/>
            <a:ext cx="12192000" cy="3467595"/>
          </a:xfrm>
          <a:prstGeom prst="rect">
            <a:avLst/>
          </a:prstGeom>
        </p:spPr>
      </p:pic>
      <p:sp>
        <p:nvSpPr>
          <p:cNvPr id="3" name="Voľný tvar 2">
            <a:extLst>
              <a:ext uri="{FF2B5EF4-FFF2-40B4-BE49-F238E27FC236}">
                <a16:creationId xmlns:a16="http://schemas.microsoft.com/office/drawing/2014/main" id="{6BA36CCB-48C0-2644-B75B-4260476B8F29}"/>
              </a:ext>
            </a:extLst>
          </p:cNvPr>
          <p:cNvSpPr/>
          <p:nvPr/>
        </p:nvSpPr>
        <p:spPr>
          <a:xfrm>
            <a:off x="-180563" y="2624447"/>
            <a:ext cx="2235022" cy="1140031"/>
          </a:xfrm>
          <a:custGeom>
            <a:avLst/>
            <a:gdLst>
              <a:gd name="connsiteX0" fmla="*/ 1736231 w 2235022"/>
              <a:gd name="connsiteY0" fmla="*/ 142504 h 1140031"/>
              <a:gd name="connsiteX1" fmla="*/ 1617477 w 2235022"/>
              <a:gd name="connsiteY1" fmla="*/ 130628 h 1140031"/>
              <a:gd name="connsiteX2" fmla="*/ 1569976 w 2235022"/>
              <a:gd name="connsiteY2" fmla="*/ 118753 h 1140031"/>
              <a:gd name="connsiteX3" fmla="*/ 1474973 w 2235022"/>
              <a:gd name="connsiteY3" fmla="*/ 106878 h 1140031"/>
              <a:gd name="connsiteX4" fmla="*/ 1391846 w 2235022"/>
              <a:gd name="connsiteY4" fmla="*/ 95002 h 1140031"/>
              <a:gd name="connsiteX5" fmla="*/ 1106838 w 2235022"/>
              <a:gd name="connsiteY5" fmla="*/ 83127 h 1140031"/>
              <a:gd name="connsiteX6" fmla="*/ 572449 w 2235022"/>
              <a:gd name="connsiteY6" fmla="*/ 106878 h 1140031"/>
              <a:gd name="connsiteX7" fmla="*/ 453695 w 2235022"/>
              <a:gd name="connsiteY7" fmla="*/ 130628 h 1140031"/>
              <a:gd name="connsiteX8" fmla="*/ 382444 w 2235022"/>
              <a:gd name="connsiteY8" fmla="*/ 166254 h 1140031"/>
              <a:gd name="connsiteX9" fmla="*/ 346818 w 2235022"/>
              <a:gd name="connsiteY9" fmla="*/ 178130 h 1140031"/>
              <a:gd name="connsiteX10" fmla="*/ 239940 w 2235022"/>
              <a:gd name="connsiteY10" fmla="*/ 237506 h 1140031"/>
              <a:gd name="connsiteX11" fmla="*/ 168688 w 2235022"/>
              <a:gd name="connsiteY11" fmla="*/ 308758 h 1140031"/>
              <a:gd name="connsiteX12" fmla="*/ 156812 w 2235022"/>
              <a:gd name="connsiteY12" fmla="*/ 344384 h 1140031"/>
              <a:gd name="connsiteX13" fmla="*/ 121186 w 2235022"/>
              <a:gd name="connsiteY13" fmla="*/ 380010 h 1140031"/>
              <a:gd name="connsiteX14" fmla="*/ 85560 w 2235022"/>
              <a:gd name="connsiteY14" fmla="*/ 451262 h 1140031"/>
              <a:gd name="connsiteX15" fmla="*/ 61810 w 2235022"/>
              <a:gd name="connsiteY15" fmla="*/ 486888 h 1140031"/>
              <a:gd name="connsiteX16" fmla="*/ 38059 w 2235022"/>
              <a:gd name="connsiteY16" fmla="*/ 570015 h 1140031"/>
              <a:gd name="connsiteX17" fmla="*/ 14308 w 2235022"/>
              <a:gd name="connsiteY17" fmla="*/ 641267 h 1140031"/>
              <a:gd name="connsiteX18" fmla="*/ 14308 w 2235022"/>
              <a:gd name="connsiteY18" fmla="*/ 866898 h 1140031"/>
              <a:gd name="connsiteX19" fmla="*/ 38059 w 2235022"/>
              <a:gd name="connsiteY19" fmla="*/ 938150 h 1140031"/>
              <a:gd name="connsiteX20" fmla="*/ 121186 w 2235022"/>
              <a:gd name="connsiteY20" fmla="*/ 1045028 h 1140031"/>
              <a:gd name="connsiteX21" fmla="*/ 156812 w 2235022"/>
              <a:gd name="connsiteY21" fmla="*/ 1056904 h 1140031"/>
              <a:gd name="connsiteX22" fmla="*/ 263690 w 2235022"/>
              <a:gd name="connsiteY22" fmla="*/ 1104405 h 1140031"/>
              <a:gd name="connsiteX23" fmla="*/ 311192 w 2235022"/>
              <a:gd name="connsiteY23" fmla="*/ 1116280 h 1140031"/>
              <a:gd name="connsiteX24" fmla="*/ 346818 w 2235022"/>
              <a:gd name="connsiteY24" fmla="*/ 1128156 h 1140031"/>
              <a:gd name="connsiteX25" fmla="*/ 999960 w 2235022"/>
              <a:gd name="connsiteY25" fmla="*/ 1140031 h 1140031"/>
              <a:gd name="connsiteX26" fmla="*/ 1712480 w 2235022"/>
              <a:gd name="connsiteY26" fmla="*/ 1128156 h 1140031"/>
              <a:gd name="connsiteX27" fmla="*/ 1819358 w 2235022"/>
              <a:gd name="connsiteY27" fmla="*/ 1092530 h 1140031"/>
              <a:gd name="connsiteX28" fmla="*/ 1878734 w 2235022"/>
              <a:gd name="connsiteY28" fmla="*/ 1068779 h 1140031"/>
              <a:gd name="connsiteX29" fmla="*/ 1973737 w 2235022"/>
              <a:gd name="connsiteY29" fmla="*/ 1021278 h 1140031"/>
              <a:gd name="connsiteX30" fmla="*/ 2033114 w 2235022"/>
              <a:gd name="connsiteY30" fmla="*/ 997527 h 1140031"/>
              <a:gd name="connsiteX31" fmla="*/ 2104366 w 2235022"/>
              <a:gd name="connsiteY31" fmla="*/ 926275 h 1140031"/>
              <a:gd name="connsiteX32" fmla="*/ 2151867 w 2235022"/>
              <a:gd name="connsiteY32" fmla="*/ 819397 h 1140031"/>
              <a:gd name="connsiteX33" fmla="*/ 2211244 w 2235022"/>
              <a:gd name="connsiteY33" fmla="*/ 712519 h 1140031"/>
              <a:gd name="connsiteX34" fmla="*/ 2234994 w 2235022"/>
              <a:gd name="connsiteY34" fmla="*/ 629392 h 1140031"/>
              <a:gd name="connsiteX35" fmla="*/ 2187493 w 2235022"/>
              <a:gd name="connsiteY35" fmla="*/ 463137 h 1140031"/>
              <a:gd name="connsiteX36" fmla="*/ 2151867 w 2235022"/>
              <a:gd name="connsiteY36" fmla="*/ 380010 h 1140031"/>
              <a:gd name="connsiteX37" fmla="*/ 2139992 w 2235022"/>
              <a:gd name="connsiteY37" fmla="*/ 320634 h 1140031"/>
              <a:gd name="connsiteX38" fmla="*/ 2092490 w 2235022"/>
              <a:gd name="connsiteY38" fmla="*/ 225631 h 1140031"/>
              <a:gd name="connsiteX39" fmla="*/ 2068740 w 2235022"/>
              <a:gd name="connsiteY39" fmla="*/ 190005 h 1140031"/>
              <a:gd name="connsiteX40" fmla="*/ 2044989 w 2235022"/>
              <a:gd name="connsiteY40" fmla="*/ 130628 h 1140031"/>
              <a:gd name="connsiteX41" fmla="*/ 1938111 w 2235022"/>
              <a:gd name="connsiteY41" fmla="*/ 11875 h 1140031"/>
              <a:gd name="connsiteX42" fmla="*/ 1902485 w 2235022"/>
              <a:gd name="connsiteY42" fmla="*/ 0 h 1140031"/>
              <a:gd name="connsiteX43" fmla="*/ 1843108 w 2235022"/>
              <a:gd name="connsiteY43" fmla="*/ 11875 h 1140031"/>
              <a:gd name="connsiteX44" fmla="*/ 1629353 w 2235022"/>
              <a:gd name="connsiteY44" fmla="*/ 35626 h 1140031"/>
              <a:gd name="connsiteX45" fmla="*/ 1558101 w 2235022"/>
              <a:gd name="connsiteY45" fmla="*/ 59376 h 1140031"/>
              <a:gd name="connsiteX46" fmla="*/ 1522475 w 2235022"/>
              <a:gd name="connsiteY46" fmla="*/ 71252 h 114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235022" h="1140031">
                <a:moveTo>
                  <a:pt x="1736231" y="142504"/>
                </a:moveTo>
                <a:cubicBezTo>
                  <a:pt x="1696646" y="138545"/>
                  <a:pt x="1656859" y="136254"/>
                  <a:pt x="1617477" y="130628"/>
                </a:cubicBezTo>
                <a:cubicBezTo>
                  <a:pt x="1601320" y="128320"/>
                  <a:pt x="1586075" y="121436"/>
                  <a:pt x="1569976" y="118753"/>
                </a:cubicBezTo>
                <a:cubicBezTo>
                  <a:pt x="1538496" y="113506"/>
                  <a:pt x="1506607" y="111096"/>
                  <a:pt x="1474973" y="106878"/>
                </a:cubicBezTo>
                <a:cubicBezTo>
                  <a:pt x="1447228" y="103179"/>
                  <a:pt x="1419778" y="96804"/>
                  <a:pt x="1391846" y="95002"/>
                </a:cubicBezTo>
                <a:cubicBezTo>
                  <a:pt x="1296958" y="88880"/>
                  <a:pt x="1201841" y="87085"/>
                  <a:pt x="1106838" y="83127"/>
                </a:cubicBezTo>
                <a:cubicBezTo>
                  <a:pt x="1019607" y="85619"/>
                  <a:pt x="723443" y="84229"/>
                  <a:pt x="572449" y="106878"/>
                </a:cubicBezTo>
                <a:cubicBezTo>
                  <a:pt x="532527" y="112866"/>
                  <a:pt x="491992" y="117862"/>
                  <a:pt x="453695" y="130628"/>
                </a:cubicBezTo>
                <a:cubicBezTo>
                  <a:pt x="364147" y="160479"/>
                  <a:pt x="474526" y="120212"/>
                  <a:pt x="382444" y="166254"/>
                </a:cubicBezTo>
                <a:cubicBezTo>
                  <a:pt x="371248" y="171852"/>
                  <a:pt x="357760" y="172051"/>
                  <a:pt x="346818" y="178130"/>
                </a:cubicBezTo>
                <a:cubicBezTo>
                  <a:pt x="224322" y="246184"/>
                  <a:pt x="320550" y="210637"/>
                  <a:pt x="239940" y="237506"/>
                </a:cubicBezTo>
                <a:cubicBezTo>
                  <a:pt x="216189" y="261257"/>
                  <a:pt x="179310" y="276893"/>
                  <a:pt x="168688" y="308758"/>
                </a:cubicBezTo>
                <a:cubicBezTo>
                  <a:pt x="164729" y="320633"/>
                  <a:pt x="163756" y="333969"/>
                  <a:pt x="156812" y="344384"/>
                </a:cubicBezTo>
                <a:cubicBezTo>
                  <a:pt x="147496" y="358358"/>
                  <a:pt x="131937" y="367108"/>
                  <a:pt x="121186" y="380010"/>
                </a:cubicBezTo>
                <a:cubicBezTo>
                  <a:pt x="78649" y="431055"/>
                  <a:pt x="112337" y="397708"/>
                  <a:pt x="85560" y="451262"/>
                </a:cubicBezTo>
                <a:cubicBezTo>
                  <a:pt x="79177" y="464027"/>
                  <a:pt x="68193" y="474123"/>
                  <a:pt x="61810" y="486888"/>
                </a:cubicBezTo>
                <a:cubicBezTo>
                  <a:pt x="51830" y="506849"/>
                  <a:pt x="43769" y="550982"/>
                  <a:pt x="38059" y="570015"/>
                </a:cubicBezTo>
                <a:cubicBezTo>
                  <a:pt x="30865" y="593995"/>
                  <a:pt x="14308" y="641267"/>
                  <a:pt x="14308" y="641267"/>
                </a:cubicBezTo>
                <a:cubicBezTo>
                  <a:pt x="-2591" y="742665"/>
                  <a:pt x="-6831" y="733017"/>
                  <a:pt x="14308" y="866898"/>
                </a:cubicBezTo>
                <a:cubicBezTo>
                  <a:pt x="18213" y="891627"/>
                  <a:pt x="30142" y="914399"/>
                  <a:pt x="38059" y="938150"/>
                </a:cubicBezTo>
                <a:cubicBezTo>
                  <a:pt x="53093" y="983252"/>
                  <a:pt x="61106" y="1025000"/>
                  <a:pt x="121186" y="1045028"/>
                </a:cubicBezTo>
                <a:cubicBezTo>
                  <a:pt x="133061" y="1048987"/>
                  <a:pt x="145616" y="1051306"/>
                  <a:pt x="156812" y="1056904"/>
                </a:cubicBezTo>
                <a:cubicBezTo>
                  <a:pt x="234786" y="1095891"/>
                  <a:pt x="141154" y="1073772"/>
                  <a:pt x="263690" y="1104405"/>
                </a:cubicBezTo>
                <a:cubicBezTo>
                  <a:pt x="279524" y="1108363"/>
                  <a:pt x="295499" y="1111796"/>
                  <a:pt x="311192" y="1116280"/>
                </a:cubicBezTo>
                <a:cubicBezTo>
                  <a:pt x="323228" y="1119719"/>
                  <a:pt x="334308" y="1127725"/>
                  <a:pt x="346818" y="1128156"/>
                </a:cubicBezTo>
                <a:cubicBezTo>
                  <a:pt x="564439" y="1135660"/>
                  <a:pt x="782246" y="1136073"/>
                  <a:pt x="999960" y="1140031"/>
                </a:cubicBezTo>
                <a:cubicBezTo>
                  <a:pt x="1237467" y="1136073"/>
                  <a:pt x="1475338" y="1141903"/>
                  <a:pt x="1712480" y="1128156"/>
                </a:cubicBezTo>
                <a:cubicBezTo>
                  <a:pt x="1749970" y="1125983"/>
                  <a:pt x="1784491" y="1106477"/>
                  <a:pt x="1819358" y="1092530"/>
                </a:cubicBezTo>
                <a:cubicBezTo>
                  <a:pt x="1839150" y="1084613"/>
                  <a:pt x="1859379" y="1077712"/>
                  <a:pt x="1878734" y="1068779"/>
                </a:cubicBezTo>
                <a:cubicBezTo>
                  <a:pt x="1910881" y="1053942"/>
                  <a:pt x="1940864" y="1034427"/>
                  <a:pt x="1973737" y="1021278"/>
                </a:cubicBezTo>
                <a:lnTo>
                  <a:pt x="2033114" y="997527"/>
                </a:lnTo>
                <a:cubicBezTo>
                  <a:pt x="2056865" y="973776"/>
                  <a:pt x="2093745" y="958140"/>
                  <a:pt x="2104366" y="926275"/>
                </a:cubicBezTo>
                <a:cubicBezTo>
                  <a:pt x="2132629" y="841483"/>
                  <a:pt x="2114229" y="875854"/>
                  <a:pt x="2151867" y="819397"/>
                </a:cubicBezTo>
                <a:cubicBezTo>
                  <a:pt x="2180929" y="732213"/>
                  <a:pt x="2157915" y="765848"/>
                  <a:pt x="2211244" y="712519"/>
                </a:cubicBezTo>
                <a:cubicBezTo>
                  <a:pt x="2216171" y="697737"/>
                  <a:pt x="2235871" y="641672"/>
                  <a:pt x="2234994" y="629392"/>
                </a:cubicBezTo>
                <a:cubicBezTo>
                  <a:pt x="2226048" y="504147"/>
                  <a:pt x="2221283" y="541980"/>
                  <a:pt x="2187493" y="463137"/>
                </a:cubicBezTo>
                <a:cubicBezTo>
                  <a:pt x="2135077" y="340832"/>
                  <a:pt x="2230633" y="537539"/>
                  <a:pt x="2151867" y="380010"/>
                </a:cubicBezTo>
                <a:cubicBezTo>
                  <a:pt x="2147909" y="360218"/>
                  <a:pt x="2147238" y="339473"/>
                  <a:pt x="2139992" y="320634"/>
                </a:cubicBezTo>
                <a:cubicBezTo>
                  <a:pt x="2127282" y="287588"/>
                  <a:pt x="2112129" y="255090"/>
                  <a:pt x="2092490" y="225631"/>
                </a:cubicBezTo>
                <a:cubicBezTo>
                  <a:pt x="2084573" y="213756"/>
                  <a:pt x="2075123" y="202771"/>
                  <a:pt x="2068740" y="190005"/>
                </a:cubicBezTo>
                <a:cubicBezTo>
                  <a:pt x="2059207" y="170938"/>
                  <a:pt x="2054522" y="149694"/>
                  <a:pt x="2044989" y="130628"/>
                </a:cubicBezTo>
                <a:cubicBezTo>
                  <a:pt x="2026729" y="94108"/>
                  <a:pt x="1956574" y="18029"/>
                  <a:pt x="1938111" y="11875"/>
                </a:cubicBezTo>
                <a:lnTo>
                  <a:pt x="1902485" y="0"/>
                </a:lnTo>
                <a:cubicBezTo>
                  <a:pt x="1882693" y="3958"/>
                  <a:pt x="1863181" y="9762"/>
                  <a:pt x="1843108" y="11875"/>
                </a:cubicBezTo>
                <a:cubicBezTo>
                  <a:pt x="1717462" y="25101"/>
                  <a:pt x="1714043" y="10219"/>
                  <a:pt x="1629353" y="35626"/>
                </a:cubicBezTo>
                <a:cubicBezTo>
                  <a:pt x="1605374" y="42820"/>
                  <a:pt x="1581852" y="51459"/>
                  <a:pt x="1558101" y="59376"/>
                </a:cubicBezTo>
                <a:lnTo>
                  <a:pt x="1522475" y="7125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Voľný tvar 3">
            <a:extLst>
              <a:ext uri="{FF2B5EF4-FFF2-40B4-BE49-F238E27FC236}">
                <a16:creationId xmlns:a16="http://schemas.microsoft.com/office/drawing/2014/main" id="{FDD92C8A-A87F-0E46-ADBF-C618D47A0C86}"/>
              </a:ext>
            </a:extLst>
          </p:cNvPr>
          <p:cNvSpPr/>
          <p:nvPr/>
        </p:nvSpPr>
        <p:spPr>
          <a:xfrm>
            <a:off x="5434533" y="2517569"/>
            <a:ext cx="4898297" cy="1246909"/>
          </a:xfrm>
          <a:custGeom>
            <a:avLst/>
            <a:gdLst>
              <a:gd name="connsiteX0" fmla="*/ 4861373 w 4898297"/>
              <a:gd name="connsiteY0" fmla="*/ 391886 h 1246909"/>
              <a:gd name="connsiteX1" fmla="*/ 4695119 w 4898297"/>
              <a:gd name="connsiteY1" fmla="*/ 380010 h 1246909"/>
              <a:gd name="connsiteX2" fmla="*/ 4433862 w 4898297"/>
              <a:gd name="connsiteY2" fmla="*/ 368135 h 1246909"/>
              <a:gd name="connsiteX3" fmla="*/ 4350735 w 4898297"/>
              <a:gd name="connsiteY3" fmla="*/ 356260 h 1246909"/>
              <a:gd name="connsiteX4" fmla="*/ 3341332 w 4898297"/>
              <a:gd name="connsiteY4" fmla="*/ 344384 h 1246909"/>
              <a:gd name="connsiteX5" fmla="*/ 3210703 w 4898297"/>
              <a:gd name="connsiteY5" fmla="*/ 332509 h 1246909"/>
              <a:gd name="connsiteX6" fmla="*/ 2723815 w 4898297"/>
              <a:gd name="connsiteY6" fmla="*/ 320634 h 1246909"/>
              <a:gd name="connsiteX7" fmla="*/ 2403181 w 4898297"/>
              <a:gd name="connsiteY7" fmla="*/ 296883 h 1246909"/>
              <a:gd name="connsiteX8" fmla="*/ 2296303 w 4898297"/>
              <a:gd name="connsiteY8" fmla="*/ 273132 h 1246909"/>
              <a:gd name="connsiteX9" fmla="*/ 2236927 w 4898297"/>
              <a:gd name="connsiteY9" fmla="*/ 261257 h 1246909"/>
              <a:gd name="connsiteX10" fmla="*/ 2201301 w 4898297"/>
              <a:gd name="connsiteY10" fmla="*/ 249382 h 1246909"/>
              <a:gd name="connsiteX11" fmla="*/ 2130049 w 4898297"/>
              <a:gd name="connsiteY11" fmla="*/ 237506 h 1246909"/>
              <a:gd name="connsiteX12" fmla="*/ 2082548 w 4898297"/>
              <a:gd name="connsiteY12" fmla="*/ 225631 h 1246909"/>
              <a:gd name="connsiteX13" fmla="*/ 2023171 w 4898297"/>
              <a:gd name="connsiteY13" fmla="*/ 213756 h 1246909"/>
              <a:gd name="connsiteX14" fmla="*/ 1987545 w 4898297"/>
              <a:gd name="connsiteY14" fmla="*/ 201880 h 1246909"/>
              <a:gd name="connsiteX15" fmla="*/ 1916293 w 4898297"/>
              <a:gd name="connsiteY15" fmla="*/ 190005 h 1246909"/>
              <a:gd name="connsiteX16" fmla="*/ 1797540 w 4898297"/>
              <a:gd name="connsiteY16" fmla="*/ 166254 h 1246909"/>
              <a:gd name="connsiteX17" fmla="*/ 1678786 w 4898297"/>
              <a:gd name="connsiteY17" fmla="*/ 142504 h 1246909"/>
              <a:gd name="connsiteX18" fmla="*/ 1631285 w 4898297"/>
              <a:gd name="connsiteY18" fmla="*/ 130628 h 1246909"/>
              <a:gd name="connsiteX19" fmla="*/ 1560033 w 4898297"/>
              <a:gd name="connsiteY19" fmla="*/ 118753 h 1246909"/>
              <a:gd name="connsiteX20" fmla="*/ 1512532 w 4898297"/>
              <a:gd name="connsiteY20" fmla="*/ 106878 h 1246909"/>
              <a:gd name="connsiteX21" fmla="*/ 1370028 w 4898297"/>
              <a:gd name="connsiteY21" fmla="*/ 83127 h 1246909"/>
              <a:gd name="connsiteX22" fmla="*/ 1239399 w 4898297"/>
              <a:gd name="connsiteY22" fmla="*/ 59376 h 1246909"/>
              <a:gd name="connsiteX23" fmla="*/ 1108771 w 4898297"/>
              <a:gd name="connsiteY23" fmla="*/ 23750 h 1246909"/>
              <a:gd name="connsiteX24" fmla="*/ 930641 w 4898297"/>
              <a:gd name="connsiteY24" fmla="*/ 0 h 1246909"/>
              <a:gd name="connsiteX25" fmla="*/ 728761 w 4898297"/>
              <a:gd name="connsiteY25" fmla="*/ 11875 h 1246909"/>
              <a:gd name="connsiteX26" fmla="*/ 610007 w 4898297"/>
              <a:gd name="connsiteY26" fmla="*/ 59376 h 1246909"/>
              <a:gd name="connsiteX27" fmla="*/ 562506 w 4898297"/>
              <a:gd name="connsiteY27" fmla="*/ 71252 h 1246909"/>
              <a:gd name="connsiteX28" fmla="*/ 526880 w 4898297"/>
              <a:gd name="connsiteY28" fmla="*/ 83127 h 1246909"/>
              <a:gd name="connsiteX29" fmla="*/ 479379 w 4898297"/>
              <a:gd name="connsiteY29" fmla="*/ 95002 h 1246909"/>
              <a:gd name="connsiteX30" fmla="*/ 396251 w 4898297"/>
              <a:gd name="connsiteY30" fmla="*/ 118753 h 1246909"/>
              <a:gd name="connsiteX31" fmla="*/ 348750 w 4898297"/>
              <a:gd name="connsiteY31" fmla="*/ 142504 h 1246909"/>
              <a:gd name="connsiteX32" fmla="*/ 265623 w 4898297"/>
              <a:gd name="connsiteY32" fmla="*/ 190005 h 1246909"/>
              <a:gd name="connsiteX33" fmla="*/ 182496 w 4898297"/>
              <a:gd name="connsiteY33" fmla="*/ 225631 h 1246909"/>
              <a:gd name="connsiteX34" fmla="*/ 111244 w 4898297"/>
              <a:gd name="connsiteY34" fmla="*/ 273132 h 1246909"/>
              <a:gd name="connsiteX35" fmla="*/ 51867 w 4898297"/>
              <a:gd name="connsiteY35" fmla="*/ 356260 h 1246909"/>
              <a:gd name="connsiteX36" fmla="*/ 28116 w 4898297"/>
              <a:gd name="connsiteY36" fmla="*/ 391886 h 1246909"/>
              <a:gd name="connsiteX37" fmla="*/ 16241 w 4898297"/>
              <a:gd name="connsiteY37" fmla="*/ 641267 h 1246909"/>
              <a:gd name="connsiteX38" fmla="*/ 51867 w 4898297"/>
              <a:gd name="connsiteY38" fmla="*/ 771896 h 1246909"/>
              <a:gd name="connsiteX39" fmla="*/ 63742 w 4898297"/>
              <a:gd name="connsiteY39" fmla="*/ 807522 h 1246909"/>
              <a:gd name="connsiteX40" fmla="*/ 99368 w 4898297"/>
              <a:gd name="connsiteY40" fmla="*/ 855023 h 1246909"/>
              <a:gd name="connsiteX41" fmla="*/ 265623 w 4898297"/>
              <a:gd name="connsiteY41" fmla="*/ 997527 h 1246909"/>
              <a:gd name="connsiteX42" fmla="*/ 360625 w 4898297"/>
              <a:gd name="connsiteY42" fmla="*/ 1045028 h 1246909"/>
              <a:gd name="connsiteX43" fmla="*/ 479379 w 4898297"/>
              <a:gd name="connsiteY43" fmla="*/ 1068779 h 1246909"/>
              <a:gd name="connsiteX44" fmla="*/ 538755 w 4898297"/>
              <a:gd name="connsiteY44" fmla="*/ 1080654 h 1246909"/>
              <a:gd name="connsiteX45" fmla="*/ 574381 w 4898297"/>
              <a:gd name="connsiteY45" fmla="*/ 1092530 h 1246909"/>
              <a:gd name="connsiteX46" fmla="*/ 906890 w 4898297"/>
              <a:gd name="connsiteY46" fmla="*/ 1128156 h 1246909"/>
              <a:gd name="connsiteX47" fmla="*/ 1037519 w 4898297"/>
              <a:gd name="connsiteY47" fmla="*/ 1140031 h 1246909"/>
              <a:gd name="connsiteX48" fmla="*/ 1191898 w 4898297"/>
              <a:gd name="connsiteY48" fmla="*/ 1151906 h 1246909"/>
              <a:gd name="connsiteX49" fmla="*/ 1453155 w 4898297"/>
              <a:gd name="connsiteY49" fmla="*/ 1175657 h 1246909"/>
              <a:gd name="connsiteX50" fmla="*/ 1607535 w 4898297"/>
              <a:gd name="connsiteY50" fmla="*/ 1187532 h 1246909"/>
              <a:gd name="connsiteX51" fmla="*/ 1880667 w 4898297"/>
              <a:gd name="connsiteY51" fmla="*/ 1199408 h 1246909"/>
              <a:gd name="connsiteX52" fmla="*/ 2035046 w 4898297"/>
              <a:gd name="connsiteY52" fmla="*/ 1211283 h 1246909"/>
              <a:gd name="connsiteX53" fmla="*/ 2533810 w 4898297"/>
              <a:gd name="connsiteY53" fmla="*/ 1235034 h 1246909"/>
              <a:gd name="connsiteX54" fmla="*/ 2676314 w 4898297"/>
              <a:gd name="connsiteY54" fmla="*/ 1246909 h 1246909"/>
              <a:gd name="connsiteX55" fmla="*/ 3685716 w 4898297"/>
              <a:gd name="connsiteY55" fmla="*/ 1223158 h 1246909"/>
              <a:gd name="connsiteX56" fmla="*/ 3911348 w 4898297"/>
              <a:gd name="connsiteY56" fmla="*/ 1199408 h 1246909"/>
              <a:gd name="connsiteX57" fmla="*/ 4148854 w 4898297"/>
              <a:gd name="connsiteY57" fmla="*/ 1175657 h 1246909"/>
              <a:gd name="connsiteX58" fmla="*/ 4279483 w 4898297"/>
              <a:gd name="connsiteY58" fmla="*/ 1163782 h 1246909"/>
              <a:gd name="connsiteX59" fmla="*/ 4445737 w 4898297"/>
              <a:gd name="connsiteY59" fmla="*/ 1140031 h 1246909"/>
              <a:gd name="connsiteX60" fmla="*/ 4576366 w 4898297"/>
              <a:gd name="connsiteY60" fmla="*/ 1116280 h 1246909"/>
              <a:gd name="connsiteX61" fmla="*/ 4671368 w 4898297"/>
              <a:gd name="connsiteY61" fmla="*/ 1092530 h 1246909"/>
              <a:gd name="connsiteX62" fmla="*/ 4718870 w 4898297"/>
              <a:gd name="connsiteY62" fmla="*/ 1068779 h 1246909"/>
              <a:gd name="connsiteX63" fmla="*/ 4778246 w 4898297"/>
              <a:gd name="connsiteY63" fmla="*/ 1056904 h 1246909"/>
              <a:gd name="connsiteX64" fmla="*/ 4861373 w 4898297"/>
              <a:gd name="connsiteY64" fmla="*/ 1033153 h 1246909"/>
              <a:gd name="connsiteX65" fmla="*/ 4896999 w 4898297"/>
              <a:gd name="connsiteY65" fmla="*/ 997527 h 1246909"/>
              <a:gd name="connsiteX66" fmla="*/ 4885124 w 4898297"/>
              <a:gd name="connsiteY66" fmla="*/ 926275 h 1246909"/>
              <a:gd name="connsiteX67" fmla="*/ 4849498 w 4898297"/>
              <a:gd name="connsiteY67" fmla="*/ 855023 h 1246909"/>
              <a:gd name="connsiteX68" fmla="*/ 4813872 w 4898297"/>
              <a:gd name="connsiteY68" fmla="*/ 760021 h 1246909"/>
              <a:gd name="connsiteX69" fmla="*/ 4778246 w 4898297"/>
              <a:gd name="connsiteY69" fmla="*/ 724395 h 1246909"/>
              <a:gd name="connsiteX70" fmla="*/ 4754496 w 4898297"/>
              <a:gd name="connsiteY70" fmla="*/ 688769 h 1246909"/>
              <a:gd name="connsiteX71" fmla="*/ 4718870 w 4898297"/>
              <a:gd name="connsiteY71" fmla="*/ 665018 h 1246909"/>
              <a:gd name="connsiteX72" fmla="*/ 4600116 w 4898297"/>
              <a:gd name="connsiteY72" fmla="*/ 558140 h 1246909"/>
              <a:gd name="connsiteX73" fmla="*/ 4576366 w 4898297"/>
              <a:gd name="connsiteY73" fmla="*/ 522514 h 1246909"/>
              <a:gd name="connsiteX74" fmla="*/ 4505114 w 4898297"/>
              <a:gd name="connsiteY74" fmla="*/ 475013 h 1246909"/>
              <a:gd name="connsiteX75" fmla="*/ 4445737 w 4898297"/>
              <a:gd name="connsiteY75" fmla="*/ 439387 h 124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898297" h="1246909">
                <a:moveTo>
                  <a:pt x="4861373" y="391886"/>
                </a:moveTo>
                <a:lnTo>
                  <a:pt x="4695119" y="380010"/>
                </a:lnTo>
                <a:cubicBezTo>
                  <a:pt x="4608078" y="375174"/>
                  <a:pt x="4520831" y="374133"/>
                  <a:pt x="4433862" y="368135"/>
                </a:cubicBezTo>
                <a:cubicBezTo>
                  <a:pt x="4405938" y="366209"/>
                  <a:pt x="4378719" y="356868"/>
                  <a:pt x="4350735" y="356260"/>
                </a:cubicBezTo>
                <a:lnTo>
                  <a:pt x="3341332" y="344384"/>
                </a:lnTo>
                <a:cubicBezTo>
                  <a:pt x="3297789" y="340426"/>
                  <a:pt x="3254393" y="334189"/>
                  <a:pt x="3210703" y="332509"/>
                </a:cubicBezTo>
                <a:cubicBezTo>
                  <a:pt x="3048479" y="326270"/>
                  <a:pt x="2886066" y="326134"/>
                  <a:pt x="2723815" y="320634"/>
                </a:cubicBezTo>
                <a:cubicBezTo>
                  <a:pt x="2627015" y="317353"/>
                  <a:pt x="2504260" y="311323"/>
                  <a:pt x="2403181" y="296883"/>
                </a:cubicBezTo>
                <a:cubicBezTo>
                  <a:pt x="2353029" y="289719"/>
                  <a:pt x="2342986" y="283506"/>
                  <a:pt x="2296303" y="273132"/>
                </a:cubicBezTo>
                <a:cubicBezTo>
                  <a:pt x="2276600" y="268753"/>
                  <a:pt x="2256508" y="266152"/>
                  <a:pt x="2236927" y="261257"/>
                </a:cubicBezTo>
                <a:cubicBezTo>
                  <a:pt x="2224783" y="258221"/>
                  <a:pt x="2213521" y="252097"/>
                  <a:pt x="2201301" y="249382"/>
                </a:cubicBezTo>
                <a:cubicBezTo>
                  <a:pt x="2177796" y="244159"/>
                  <a:pt x="2153660" y="242228"/>
                  <a:pt x="2130049" y="237506"/>
                </a:cubicBezTo>
                <a:cubicBezTo>
                  <a:pt x="2114045" y="234305"/>
                  <a:pt x="2098480" y="229171"/>
                  <a:pt x="2082548" y="225631"/>
                </a:cubicBezTo>
                <a:cubicBezTo>
                  <a:pt x="2062844" y="221253"/>
                  <a:pt x="2042753" y="218651"/>
                  <a:pt x="2023171" y="213756"/>
                </a:cubicBezTo>
                <a:cubicBezTo>
                  <a:pt x="2011027" y="210720"/>
                  <a:pt x="1999765" y="204596"/>
                  <a:pt x="1987545" y="201880"/>
                </a:cubicBezTo>
                <a:cubicBezTo>
                  <a:pt x="1964040" y="196657"/>
                  <a:pt x="1939798" y="195228"/>
                  <a:pt x="1916293" y="190005"/>
                </a:cubicBezTo>
                <a:cubicBezTo>
                  <a:pt x="1767047" y="156840"/>
                  <a:pt x="2087744" y="207714"/>
                  <a:pt x="1797540" y="166254"/>
                </a:cubicBezTo>
                <a:cubicBezTo>
                  <a:pt x="1724372" y="141865"/>
                  <a:pt x="1798875" y="164339"/>
                  <a:pt x="1678786" y="142504"/>
                </a:cubicBezTo>
                <a:cubicBezTo>
                  <a:pt x="1662728" y="139584"/>
                  <a:pt x="1647289" y="133829"/>
                  <a:pt x="1631285" y="130628"/>
                </a:cubicBezTo>
                <a:cubicBezTo>
                  <a:pt x="1607674" y="125906"/>
                  <a:pt x="1583644" y="123475"/>
                  <a:pt x="1560033" y="118753"/>
                </a:cubicBezTo>
                <a:cubicBezTo>
                  <a:pt x="1544029" y="115552"/>
                  <a:pt x="1528573" y="109886"/>
                  <a:pt x="1512532" y="106878"/>
                </a:cubicBezTo>
                <a:cubicBezTo>
                  <a:pt x="1465200" y="98003"/>
                  <a:pt x="1415713" y="98355"/>
                  <a:pt x="1370028" y="83127"/>
                </a:cubicBezTo>
                <a:cubicBezTo>
                  <a:pt x="1304126" y="61160"/>
                  <a:pt x="1346823" y="72805"/>
                  <a:pt x="1239399" y="59376"/>
                </a:cubicBezTo>
                <a:cubicBezTo>
                  <a:pt x="1197462" y="45397"/>
                  <a:pt x="1151623" y="29106"/>
                  <a:pt x="1108771" y="23750"/>
                </a:cubicBezTo>
                <a:cubicBezTo>
                  <a:pt x="985994" y="8403"/>
                  <a:pt x="1045361" y="16388"/>
                  <a:pt x="930641" y="0"/>
                </a:cubicBezTo>
                <a:cubicBezTo>
                  <a:pt x="863348" y="3958"/>
                  <a:pt x="795604" y="3156"/>
                  <a:pt x="728761" y="11875"/>
                </a:cubicBezTo>
                <a:cubicBezTo>
                  <a:pt x="663249" y="20420"/>
                  <a:pt x="663967" y="39141"/>
                  <a:pt x="610007" y="59376"/>
                </a:cubicBezTo>
                <a:cubicBezTo>
                  <a:pt x="594725" y="65107"/>
                  <a:pt x="578199" y="66768"/>
                  <a:pt x="562506" y="71252"/>
                </a:cubicBezTo>
                <a:cubicBezTo>
                  <a:pt x="550470" y="74691"/>
                  <a:pt x="538916" y="79688"/>
                  <a:pt x="526880" y="83127"/>
                </a:cubicBezTo>
                <a:cubicBezTo>
                  <a:pt x="511187" y="87611"/>
                  <a:pt x="495072" y="90518"/>
                  <a:pt x="479379" y="95002"/>
                </a:cubicBezTo>
                <a:cubicBezTo>
                  <a:pt x="360134" y="129073"/>
                  <a:pt x="544736" y="81633"/>
                  <a:pt x="396251" y="118753"/>
                </a:cubicBezTo>
                <a:cubicBezTo>
                  <a:pt x="380417" y="126670"/>
                  <a:pt x="364120" y="133721"/>
                  <a:pt x="348750" y="142504"/>
                </a:cubicBezTo>
                <a:cubicBezTo>
                  <a:pt x="289127" y="176574"/>
                  <a:pt x="337385" y="159250"/>
                  <a:pt x="265623" y="190005"/>
                </a:cubicBezTo>
                <a:cubicBezTo>
                  <a:pt x="208286" y="214578"/>
                  <a:pt x="248146" y="186241"/>
                  <a:pt x="182496" y="225631"/>
                </a:cubicBezTo>
                <a:cubicBezTo>
                  <a:pt x="158019" y="240317"/>
                  <a:pt x="111244" y="273132"/>
                  <a:pt x="111244" y="273132"/>
                </a:cubicBezTo>
                <a:cubicBezTo>
                  <a:pt x="55270" y="357091"/>
                  <a:pt x="125516" y="253151"/>
                  <a:pt x="51867" y="356260"/>
                </a:cubicBezTo>
                <a:cubicBezTo>
                  <a:pt x="43571" y="367874"/>
                  <a:pt x="36033" y="380011"/>
                  <a:pt x="28116" y="391886"/>
                </a:cubicBezTo>
                <a:cubicBezTo>
                  <a:pt x="-12261" y="513019"/>
                  <a:pt x="-2507" y="453781"/>
                  <a:pt x="16241" y="641267"/>
                </a:cubicBezTo>
                <a:cubicBezTo>
                  <a:pt x="21037" y="689228"/>
                  <a:pt x="36603" y="726105"/>
                  <a:pt x="51867" y="771896"/>
                </a:cubicBezTo>
                <a:cubicBezTo>
                  <a:pt x="55825" y="783771"/>
                  <a:pt x="56231" y="797508"/>
                  <a:pt x="63742" y="807522"/>
                </a:cubicBezTo>
                <a:cubicBezTo>
                  <a:pt x="75617" y="823356"/>
                  <a:pt x="85994" y="840433"/>
                  <a:pt x="99368" y="855023"/>
                </a:cubicBezTo>
                <a:cubicBezTo>
                  <a:pt x="148815" y="908965"/>
                  <a:pt x="199009" y="964220"/>
                  <a:pt x="265623" y="997527"/>
                </a:cubicBezTo>
                <a:cubicBezTo>
                  <a:pt x="297290" y="1013361"/>
                  <a:pt x="325907" y="1038084"/>
                  <a:pt x="360625" y="1045028"/>
                </a:cubicBezTo>
                <a:lnTo>
                  <a:pt x="479379" y="1068779"/>
                </a:lnTo>
                <a:cubicBezTo>
                  <a:pt x="499171" y="1072737"/>
                  <a:pt x="519607" y="1074271"/>
                  <a:pt x="538755" y="1080654"/>
                </a:cubicBezTo>
                <a:cubicBezTo>
                  <a:pt x="550630" y="1084613"/>
                  <a:pt x="562054" y="1090355"/>
                  <a:pt x="574381" y="1092530"/>
                </a:cubicBezTo>
                <a:cubicBezTo>
                  <a:pt x="738410" y="1121476"/>
                  <a:pt x="741593" y="1114932"/>
                  <a:pt x="906890" y="1128156"/>
                </a:cubicBezTo>
                <a:cubicBezTo>
                  <a:pt x="950473" y="1131643"/>
                  <a:pt x="993947" y="1136400"/>
                  <a:pt x="1037519" y="1140031"/>
                </a:cubicBezTo>
                <a:lnTo>
                  <a:pt x="1191898" y="1151906"/>
                </a:lnTo>
                <a:cubicBezTo>
                  <a:pt x="1331118" y="1175111"/>
                  <a:pt x="1224957" y="1159920"/>
                  <a:pt x="1453155" y="1175657"/>
                </a:cubicBezTo>
                <a:cubicBezTo>
                  <a:pt x="1504645" y="1179208"/>
                  <a:pt x="1556002" y="1184669"/>
                  <a:pt x="1607535" y="1187532"/>
                </a:cubicBezTo>
                <a:cubicBezTo>
                  <a:pt x="1698525" y="1192587"/>
                  <a:pt x="1789677" y="1194353"/>
                  <a:pt x="1880667" y="1199408"/>
                </a:cubicBezTo>
                <a:cubicBezTo>
                  <a:pt x="1932199" y="1202271"/>
                  <a:pt x="1983549" y="1207850"/>
                  <a:pt x="2035046" y="1211283"/>
                </a:cubicBezTo>
                <a:cubicBezTo>
                  <a:pt x="2247328" y="1225435"/>
                  <a:pt x="2299550" y="1225663"/>
                  <a:pt x="2533810" y="1235034"/>
                </a:cubicBezTo>
                <a:cubicBezTo>
                  <a:pt x="2581311" y="1238992"/>
                  <a:pt x="2628648" y="1246909"/>
                  <a:pt x="2676314" y="1246909"/>
                </a:cubicBezTo>
                <a:cubicBezTo>
                  <a:pt x="3196794" y="1246909"/>
                  <a:pt x="3281306" y="1240742"/>
                  <a:pt x="3685716" y="1223158"/>
                </a:cubicBezTo>
                <a:cubicBezTo>
                  <a:pt x="3809758" y="1198350"/>
                  <a:pt x="3696926" y="1218328"/>
                  <a:pt x="3911348" y="1199408"/>
                </a:cubicBezTo>
                <a:cubicBezTo>
                  <a:pt x="3990604" y="1192415"/>
                  <a:pt x="4069660" y="1183321"/>
                  <a:pt x="4148854" y="1175657"/>
                </a:cubicBezTo>
                <a:cubicBezTo>
                  <a:pt x="4192373" y="1171445"/>
                  <a:pt x="4236028" y="1168611"/>
                  <a:pt x="4279483" y="1163782"/>
                </a:cubicBezTo>
                <a:cubicBezTo>
                  <a:pt x="4449596" y="1144879"/>
                  <a:pt x="4326901" y="1161637"/>
                  <a:pt x="4445737" y="1140031"/>
                </a:cubicBezTo>
                <a:cubicBezTo>
                  <a:pt x="4484576" y="1132970"/>
                  <a:pt x="4537240" y="1126062"/>
                  <a:pt x="4576366" y="1116280"/>
                </a:cubicBezTo>
                <a:cubicBezTo>
                  <a:pt x="4722407" y="1079769"/>
                  <a:pt x="4452556" y="1136292"/>
                  <a:pt x="4671368" y="1092530"/>
                </a:cubicBezTo>
                <a:cubicBezTo>
                  <a:pt x="4687202" y="1084613"/>
                  <a:pt x="4702076" y="1074377"/>
                  <a:pt x="4718870" y="1068779"/>
                </a:cubicBezTo>
                <a:cubicBezTo>
                  <a:pt x="4738018" y="1062396"/>
                  <a:pt x="4758543" y="1061283"/>
                  <a:pt x="4778246" y="1056904"/>
                </a:cubicBezTo>
                <a:cubicBezTo>
                  <a:pt x="4822976" y="1046964"/>
                  <a:pt x="4821704" y="1046376"/>
                  <a:pt x="4861373" y="1033153"/>
                </a:cubicBezTo>
                <a:cubicBezTo>
                  <a:pt x="4873248" y="1021278"/>
                  <a:pt x="4893356" y="1013921"/>
                  <a:pt x="4896999" y="997527"/>
                </a:cubicBezTo>
                <a:cubicBezTo>
                  <a:pt x="4902222" y="974022"/>
                  <a:pt x="4890347" y="949780"/>
                  <a:pt x="4885124" y="926275"/>
                </a:cubicBezTo>
                <a:cubicBezTo>
                  <a:pt x="4876930" y="889400"/>
                  <a:pt x="4870850" y="887051"/>
                  <a:pt x="4849498" y="855023"/>
                </a:cubicBezTo>
                <a:cubicBezTo>
                  <a:pt x="4841602" y="831334"/>
                  <a:pt x="4824017" y="776253"/>
                  <a:pt x="4813872" y="760021"/>
                </a:cubicBezTo>
                <a:cubicBezTo>
                  <a:pt x="4804971" y="745780"/>
                  <a:pt x="4788997" y="737297"/>
                  <a:pt x="4778246" y="724395"/>
                </a:cubicBezTo>
                <a:cubicBezTo>
                  <a:pt x="4769109" y="713431"/>
                  <a:pt x="4764588" y="698861"/>
                  <a:pt x="4754496" y="688769"/>
                </a:cubicBezTo>
                <a:cubicBezTo>
                  <a:pt x="4744404" y="678677"/>
                  <a:pt x="4729537" y="674500"/>
                  <a:pt x="4718870" y="665018"/>
                </a:cubicBezTo>
                <a:cubicBezTo>
                  <a:pt x="4565433" y="528629"/>
                  <a:pt x="4714670" y="644054"/>
                  <a:pt x="4600116" y="558140"/>
                </a:cubicBezTo>
                <a:cubicBezTo>
                  <a:pt x="4592199" y="546265"/>
                  <a:pt x="4587107" y="531912"/>
                  <a:pt x="4576366" y="522514"/>
                </a:cubicBezTo>
                <a:cubicBezTo>
                  <a:pt x="4554884" y="503717"/>
                  <a:pt x="4528865" y="490847"/>
                  <a:pt x="4505114" y="475013"/>
                </a:cubicBezTo>
                <a:cubicBezTo>
                  <a:pt x="4462121" y="446351"/>
                  <a:pt x="4482255" y="457645"/>
                  <a:pt x="4445737" y="4393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12393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7FB55F-D13C-B445-96ED-352550401ADD}"/>
              </a:ext>
            </a:extLst>
          </p:cNvPr>
          <p:cNvSpPr>
            <a:spLocks noGrp="1"/>
          </p:cNvSpPr>
          <p:nvPr>
            <p:ph type="title"/>
          </p:nvPr>
        </p:nvSpPr>
        <p:spPr/>
        <p:txBody>
          <a:bodyPr/>
          <a:lstStyle/>
          <a:p>
            <a:pPr algn="ctr"/>
            <a:r>
              <a:rPr lang="sk-SK" dirty="0"/>
              <a:t>DIGIREP (Digitálny </a:t>
            </a:r>
            <a:r>
              <a:rPr lang="sk-SK" dirty="0" err="1"/>
              <a:t>repozit</a:t>
            </a:r>
            <a:r>
              <a:rPr lang="sk-SK" dirty="0"/>
              <a:t> SVKBB)</a:t>
            </a:r>
          </a:p>
        </p:txBody>
      </p:sp>
      <p:sp>
        <p:nvSpPr>
          <p:cNvPr id="3" name="Zástupný objekt pre obsah 2">
            <a:extLst>
              <a:ext uri="{FF2B5EF4-FFF2-40B4-BE49-F238E27FC236}">
                <a16:creationId xmlns:a16="http://schemas.microsoft.com/office/drawing/2014/main" id="{B893FC78-CDAC-F644-96E8-5EBB1E6037F6}"/>
              </a:ext>
            </a:extLst>
          </p:cNvPr>
          <p:cNvSpPr>
            <a:spLocks noGrp="1"/>
          </p:cNvSpPr>
          <p:nvPr>
            <p:ph idx="1"/>
          </p:nvPr>
        </p:nvSpPr>
        <p:spPr>
          <a:xfrm>
            <a:off x="1757548" y="2133600"/>
            <a:ext cx="9747064" cy="3777622"/>
          </a:xfrm>
        </p:spPr>
        <p:txBody>
          <a:bodyPr>
            <a:normAutofit/>
          </a:bodyPr>
          <a:lstStyle/>
          <a:p>
            <a:r>
              <a:rPr lang="sk-SK" sz="2400" b="1" dirty="0"/>
              <a:t>Digitálny </a:t>
            </a:r>
            <a:r>
              <a:rPr lang="sk-SK" sz="2400" b="1" dirty="0" err="1"/>
              <a:t>repozit</a:t>
            </a:r>
            <a:r>
              <a:rPr lang="sk-SK" sz="2400" b="1" dirty="0"/>
              <a:t> – poslanie „DIGIREP“</a:t>
            </a:r>
            <a:endParaRPr lang="sk-SK" sz="2400" dirty="0"/>
          </a:p>
          <a:p>
            <a:r>
              <a:rPr lang="sk-SK" sz="2400" dirty="0"/>
              <a:t>Služby občanom cez jeden portál!!!</a:t>
            </a:r>
          </a:p>
          <a:p>
            <a:r>
              <a:rPr lang="sk-SK" sz="2400" dirty="0"/>
              <a:t>Poslaním inštitucionálneho úložiska SVKBB „DIGIREP“ je umožniť, aby dokumenty SVKBB boli viditeľné a všeobecne dostupné pre všetkých používateľov služieb SVKBB</a:t>
            </a:r>
          </a:p>
          <a:p>
            <a:r>
              <a:rPr lang="sk-SK" sz="2400" dirty="0"/>
              <a:t>Sprístupňovať dostupný digitálny fond  (licencované, voľné, osirelé, mimo predaja...) v SVKBB a online</a:t>
            </a:r>
          </a:p>
          <a:p>
            <a:r>
              <a:rPr lang="sk-SK" sz="2400" dirty="0"/>
              <a:t>Tvoriť špecifický inštitucionálny digitálny fond SVKBB</a:t>
            </a:r>
          </a:p>
          <a:p>
            <a:endParaRPr lang="sk-SK" dirty="0"/>
          </a:p>
          <a:p>
            <a:pPr marL="0" indent="0">
              <a:buNone/>
            </a:pPr>
            <a:endParaRPr lang="sk-SK" dirty="0"/>
          </a:p>
          <a:p>
            <a:endParaRPr lang="sk-SK" dirty="0"/>
          </a:p>
        </p:txBody>
      </p:sp>
    </p:spTree>
    <p:extLst>
      <p:ext uri="{BB962C8B-B14F-4D97-AF65-F5344CB8AC3E}">
        <p14:creationId xmlns:p14="http://schemas.microsoft.com/office/powerpoint/2010/main" val="3950748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7426FF-C0A5-7D4D-9E42-C43213D9353B}"/>
              </a:ext>
            </a:extLst>
          </p:cNvPr>
          <p:cNvSpPr>
            <a:spLocks noGrp="1"/>
          </p:cNvSpPr>
          <p:nvPr>
            <p:ph type="title"/>
          </p:nvPr>
        </p:nvSpPr>
        <p:spPr/>
        <p:txBody>
          <a:bodyPr/>
          <a:lstStyle/>
          <a:p>
            <a:r>
              <a:rPr lang="sk-SK" dirty="0"/>
              <a:t>Identifikátor v 035</a:t>
            </a:r>
          </a:p>
        </p:txBody>
      </p:sp>
      <p:sp>
        <p:nvSpPr>
          <p:cNvPr id="3" name="Zástupný objekt pre obsah 2">
            <a:extLst>
              <a:ext uri="{FF2B5EF4-FFF2-40B4-BE49-F238E27FC236}">
                <a16:creationId xmlns:a16="http://schemas.microsoft.com/office/drawing/2014/main" id="{CC12EF35-F364-1148-82EC-744ECA99803E}"/>
              </a:ext>
            </a:extLst>
          </p:cNvPr>
          <p:cNvSpPr>
            <a:spLocks noGrp="1"/>
          </p:cNvSpPr>
          <p:nvPr>
            <p:ph idx="1"/>
          </p:nvPr>
        </p:nvSpPr>
        <p:spPr>
          <a:xfrm>
            <a:off x="715488" y="1823138"/>
            <a:ext cx="10515600" cy="4351338"/>
          </a:xfrm>
        </p:spPr>
        <p:txBody>
          <a:bodyPr/>
          <a:lstStyle/>
          <a:p>
            <a:pPr marL="0" indent="0">
              <a:buNone/>
            </a:pPr>
            <a:r>
              <a:rPr lang="sk-SK" dirty="0"/>
              <a:t>Pole 035 je použité v DIKDA nesprávne </a:t>
            </a:r>
          </a:p>
          <a:p>
            <a:pPr marL="0" indent="0">
              <a:buNone/>
            </a:pPr>
            <a:r>
              <a:rPr lang="sk-SK" dirty="0"/>
              <a:t>035 </a:t>
            </a:r>
            <a:r>
              <a:rPr lang="sk-SK" dirty="0" err="1"/>
              <a:t>podpole</a:t>
            </a:r>
            <a:r>
              <a:rPr lang="sk-SK" dirty="0"/>
              <a:t> $a je systémové číslo pre kód inštitúcie a číslo, ak sa záznam preberá z iného systému (napr. konverzia z </a:t>
            </a:r>
            <a:r>
              <a:rPr lang="sk-SK" dirty="0" err="1"/>
              <a:t>Alephu</a:t>
            </a:r>
            <a:r>
              <a:rPr lang="sk-SK" dirty="0"/>
              <a:t>, RL...)</a:t>
            </a:r>
          </a:p>
          <a:p>
            <a:pPr marL="0" indent="0">
              <a:buNone/>
            </a:pPr>
            <a:r>
              <a:rPr lang="sk-SK" dirty="0"/>
              <a:t>Pole 035 sa nemapuje do RDA</a:t>
            </a:r>
          </a:p>
          <a:p>
            <a:pPr marL="0" indent="0">
              <a:buNone/>
            </a:pPr>
            <a:r>
              <a:rPr lang="sk-SK" dirty="0"/>
              <a:t>Identifikátor </a:t>
            </a:r>
            <a:r>
              <a:rPr lang="sk-SK" dirty="0" err="1"/>
              <a:t>urn</a:t>
            </a:r>
            <a:r>
              <a:rPr lang="sk-SK" dirty="0"/>
              <a:t> patrí do 856, ktoré sa mapuje aj do RDA</a:t>
            </a:r>
          </a:p>
          <a:p>
            <a:pPr marL="0" indent="0">
              <a:buNone/>
            </a:pPr>
            <a:r>
              <a:rPr lang="sk-SK" dirty="0"/>
              <a:t>V niektorých záznamoch je správne použité pole 856 </a:t>
            </a:r>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endParaRPr lang="sk-SK" dirty="0"/>
          </a:p>
        </p:txBody>
      </p:sp>
      <p:graphicFrame>
        <p:nvGraphicFramePr>
          <p:cNvPr id="6" name="Tabuľka 5">
            <a:extLst>
              <a:ext uri="{FF2B5EF4-FFF2-40B4-BE49-F238E27FC236}">
                <a16:creationId xmlns:a16="http://schemas.microsoft.com/office/drawing/2014/main" id="{C87C73AB-4B75-CA41-B539-75F167C9B737}"/>
              </a:ext>
            </a:extLst>
          </p:cNvPr>
          <p:cNvGraphicFramePr>
            <a:graphicFrameLocks noGrp="1"/>
          </p:cNvGraphicFramePr>
          <p:nvPr>
            <p:extLst>
              <p:ext uri="{D42A27DB-BD31-4B8C-83A1-F6EECF244321}">
                <p14:modId xmlns:p14="http://schemas.microsoft.com/office/powerpoint/2010/main" val="4009168710"/>
              </p:ext>
            </p:extLst>
          </p:nvPr>
        </p:nvGraphicFramePr>
        <p:xfrm>
          <a:off x="838200" y="4132613"/>
          <a:ext cx="10515600" cy="1253463"/>
        </p:xfrm>
        <a:graphic>
          <a:graphicData uri="http://schemas.openxmlformats.org/drawingml/2006/table">
            <a:tbl>
              <a:tblPr firstRow="1" firstCol="1" bandRow="1">
                <a:tableStyleId>{5C22544A-7EE6-4342-B048-85BDC9FD1C3A}</a:tableStyleId>
              </a:tblPr>
              <a:tblGrid>
                <a:gridCol w="2047504">
                  <a:extLst>
                    <a:ext uri="{9D8B030D-6E8A-4147-A177-3AD203B41FA5}">
                      <a16:colId xmlns:a16="http://schemas.microsoft.com/office/drawing/2014/main" val="521721960"/>
                    </a:ext>
                  </a:extLst>
                </a:gridCol>
                <a:gridCol w="8468096">
                  <a:extLst>
                    <a:ext uri="{9D8B030D-6E8A-4147-A177-3AD203B41FA5}">
                      <a16:colId xmlns:a16="http://schemas.microsoft.com/office/drawing/2014/main" val="2711971648"/>
                    </a:ext>
                  </a:extLst>
                </a:gridCol>
              </a:tblGrid>
              <a:tr h="417821">
                <a:tc>
                  <a:txBody>
                    <a:bodyPr/>
                    <a:lstStyle/>
                    <a:p>
                      <a:pPr>
                        <a:spcAft>
                          <a:spcPts val="0"/>
                        </a:spcAft>
                      </a:pPr>
                      <a:r>
                        <a:rPr lang="sk-SK" sz="1200">
                          <a:effectLst/>
                        </a:rPr>
                        <a:t>Vydavateľ</a:t>
                      </a:r>
                      <a:endParaRPr lang="sk-SK" sz="1200">
                        <a:effectLst/>
                        <a:latin typeface="Calibri" panose="020F0502020204030204" pitchFamily="34" charset="0"/>
                        <a:ea typeface="Calibri" panose="020F0502020204030204" pitchFamily="34" charset="0"/>
                        <a:cs typeface="Times New Roman" panose="02020603050405020304" pitchFamily="18" charset="0"/>
                      </a:endParaRPr>
                    </a:p>
                  </a:txBody>
                  <a:tcPr marL="0" marR="152400" marT="0" marB="0"/>
                </a:tc>
                <a:tc>
                  <a:txBody>
                    <a:bodyPr/>
                    <a:lstStyle/>
                    <a:p>
                      <a:pPr>
                        <a:spcAft>
                          <a:spcPts val="0"/>
                        </a:spcAft>
                      </a:pPr>
                      <a:r>
                        <a:rPr lang="sk-SK" sz="1200">
                          <a:effectLst/>
                        </a:rPr>
                        <a:t>Budapešť : Slovenský denník , 1910-1915</a:t>
                      </a:r>
                      <a:endParaRPr lang="sk-SK"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66967247"/>
                  </a:ext>
                </a:extLst>
              </a:tr>
              <a:tr h="417821">
                <a:tc>
                  <a:txBody>
                    <a:bodyPr/>
                    <a:lstStyle/>
                    <a:p>
                      <a:pPr>
                        <a:spcAft>
                          <a:spcPts val="0"/>
                        </a:spcAft>
                      </a:pPr>
                      <a:r>
                        <a:rPr lang="sk-SK" sz="1200">
                          <a:effectLst/>
                        </a:rPr>
                        <a:t>Fyzický popis</a:t>
                      </a:r>
                      <a:endParaRPr lang="sk-SK" sz="1200">
                        <a:effectLst/>
                        <a:latin typeface="Calibri" panose="020F0502020204030204" pitchFamily="34" charset="0"/>
                        <a:ea typeface="Calibri" panose="020F0502020204030204" pitchFamily="34" charset="0"/>
                        <a:cs typeface="Times New Roman" panose="02020603050405020304" pitchFamily="18" charset="0"/>
                      </a:endParaRPr>
                    </a:p>
                  </a:txBody>
                  <a:tcPr marL="0" marR="152400" marT="0" marB="0"/>
                </a:tc>
                <a:tc>
                  <a:txBody>
                    <a:bodyPr/>
                    <a:lstStyle/>
                    <a:p>
                      <a:pPr>
                        <a:spcAft>
                          <a:spcPts val="0"/>
                        </a:spcAft>
                      </a:pPr>
                      <a:r>
                        <a:rPr lang="sk-SK" sz="1200" dirty="0">
                          <a:effectLst/>
                        </a:rPr>
                        <a:t>6 roč. ; 27 x 38 cm</a:t>
                      </a:r>
                      <a:endParaRPr lang="sk-S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30816048"/>
                  </a:ext>
                </a:extLst>
              </a:tr>
              <a:tr h="417821">
                <a:tc>
                  <a:txBody>
                    <a:bodyPr/>
                    <a:lstStyle/>
                    <a:p>
                      <a:pPr>
                        <a:spcAft>
                          <a:spcPts val="0"/>
                        </a:spcAft>
                      </a:pPr>
                      <a:r>
                        <a:rPr lang="sk-SK" sz="1200">
                          <a:effectLst/>
                        </a:rPr>
                        <a:t>Multimédiá </a:t>
                      </a:r>
                      <a:endParaRPr lang="sk-SK" sz="1200">
                        <a:effectLst/>
                        <a:latin typeface="Calibri" panose="020F0502020204030204" pitchFamily="34" charset="0"/>
                        <a:ea typeface="Calibri" panose="020F0502020204030204" pitchFamily="34" charset="0"/>
                        <a:cs typeface="Times New Roman" panose="02020603050405020304" pitchFamily="18" charset="0"/>
                      </a:endParaRPr>
                    </a:p>
                  </a:txBody>
                  <a:tcPr marL="0" marR="152400" marT="0" marB="0"/>
                </a:tc>
                <a:tc>
                  <a:txBody>
                    <a:bodyPr/>
                    <a:lstStyle/>
                    <a:p>
                      <a:pPr>
                        <a:spcAft>
                          <a:spcPts val="0"/>
                        </a:spcAft>
                      </a:pPr>
                      <a:r>
                        <a:rPr lang="sk-SK" sz="1200" dirty="0">
                          <a:effectLst/>
                          <a:hlinkClick r:id="rId2"/>
                        </a:rPr>
                        <a:t>http://digicontent.snk.sk/content/journals/Slovensky_dennik/</a:t>
                      </a:r>
                      <a:endParaRPr lang="sk-S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83656486"/>
                  </a:ext>
                </a:extLst>
              </a:tr>
            </a:tbl>
          </a:graphicData>
        </a:graphic>
      </p:graphicFrame>
      <p:sp>
        <p:nvSpPr>
          <p:cNvPr id="7" name="Rectangle 2">
            <a:extLst>
              <a:ext uri="{FF2B5EF4-FFF2-40B4-BE49-F238E27FC236}">
                <a16:creationId xmlns:a16="http://schemas.microsoft.com/office/drawing/2014/main" id="{99BBD91A-781E-934A-89EB-87EF989D1828}"/>
              </a:ext>
            </a:extLst>
          </p:cNvPr>
          <p:cNvSpPr>
            <a:spLocks noChangeArrowheads="1"/>
          </p:cNvSpPr>
          <p:nvPr/>
        </p:nvSpPr>
        <p:spPr bwMode="auto">
          <a:xfrm>
            <a:off x="838200" y="5605089"/>
            <a:ext cx="5135088"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sk-SK" altLang="sk-SK" sz="1000" b="0" i="0" u="none" strike="noStrike" cap="none" normalizeH="0" baseline="0" dirty="0">
                <a:ln>
                  <a:noFill/>
                </a:ln>
                <a:solidFill>
                  <a:srgbClr val="444444"/>
                </a:solidFill>
                <a:effectLst/>
                <a:latin typeface="Helvetica" pitchFamily="2" charset="0"/>
                <a:ea typeface="Times New Roman" panose="02020603050405020304" pitchFamily="18" charset="0"/>
                <a:cs typeface="Times New Roman" panose="02020603050405020304" pitchFamily="18" charset="0"/>
              </a:rPr>
              <a:t>Slovenský denn</a:t>
            </a:r>
            <a:r>
              <a:rPr kumimoji="0" lang="sk-SK" altLang="sk-SK" sz="1000" b="0" i="0" u="none" strike="noStrike" cap="none" normalizeH="0" baseline="0" dirty="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í</a:t>
            </a:r>
            <a:r>
              <a:rPr kumimoji="0" lang="sk-SK" altLang="sk-SK" sz="1000" b="0" i="0" u="none" strike="noStrike" cap="none" normalizeH="0" baseline="0" dirty="0">
                <a:ln>
                  <a:noFill/>
                </a:ln>
                <a:solidFill>
                  <a:srgbClr val="444444"/>
                </a:solidFill>
                <a:effectLst/>
                <a:latin typeface="Helvetica" pitchFamily="2" charset="0"/>
                <a:ea typeface="Times New Roman" panose="02020603050405020304" pitchFamily="18" charset="0"/>
                <a:cs typeface="Times New Roman" panose="02020603050405020304" pitchFamily="18" charset="0"/>
              </a:rPr>
              <a:t>k</a:t>
            </a:r>
            <a:endParaRPr kumimoji="0" lang="sk-SK" altLang="sk-SK" sz="1000" b="0" i="0" u="none" strike="noStrike" cap="none" normalizeH="0" baseline="0" dirty="0">
              <a:ln>
                <a:noFill/>
              </a:ln>
              <a:solidFill>
                <a:schemeClr val="tx1"/>
              </a:solidFill>
              <a:effectLst/>
            </a:endParaRPr>
          </a:p>
          <a:p>
            <a:pPr marL="0" marR="0" lvl="0" indent="0" algn="l" defTabSz="914400" rtl="0" eaLnBrk="0" fontAlgn="ctr" latinLnBrk="0" hangingPunct="0">
              <a:lnSpc>
                <a:spcPct val="100000"/>
              </a:lnSpc>
              <a:spcBef>
                <a:spcPct val="0"/>
              </a:spcBef>
              <a:spcAft>
                <a:spcPct val="0"/>
              </a:spcAft>
              <a:buClrTx/>
              <a:buSzTx/>
              <a:buFontTx/>
              <a:buNone/>
              <a:tabLst>
                <a:tab pos="457200" algn="l"/>
              </a:tabLst>
            </a:pPr>
            <a:r>
              <a:rPr kumimoji="0" lang="sk-SK" altLang="sk-SK" sz="900" b="0" i="0" u="none" strike="noStrike" cap="none" normalizeH="0" baseline="0" dirty="0">
                <a:ln>
                  <a:noFill/>
                </a:ln>
                <a:solidFill>
                  <a:srgbClr val="444444"/>
                </a:solidFill>
                <a:effectLst/>
                <a:latin typeface="Verdana" panose="020B0604030504040204" pitchFamily="34" charset="0"/>
                <a:ea typeface="Times New Roman" panose="02020603050405020304" pitchFamily="18" charset="0"/>
                <a:cs typeface="Times New Roman" panose="02020603050405020304" pitchFamily="18" charset="0"/>
              </a:rPr>
              <a:t>Z</a:t>
            </a:r>
            <a:r>
              <a:rPr kumimoji="0" lang="sk-SK" altLang="sk-SK" sz="900" b="0" i="0" u="none" strike="noStrike" cap="none" normalizeH="0" baseline="0" dirty="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sk-SK" altLang="sk-SK" sz="900" b="0" i="0" u="none" strike="noStrike" cap="none" normalizeH="0" baseline="0" dirty="0">
                <a:ln>
                  <a:noFill/>
                </a:ln>
                <a:solidFill>
                  <a:srgbClr val="444444"/>
                </a:solidFill>
                <a:effectLst/>
                <a:latin typeface="Verdana" panose="020B0604030504040204" pitchFamily="34" charset="0"/>
                <a:ea typeface="Times New Roman" panose="02020603050405020304" pitchFamily="18" charset="0"/>
                <a:cs typeface="Times New Roman" panose="02020603050405020304" pitchFamily="18" charset="0"/>
              </a:rPr>
              <a:t>znam 1 z 6</a:t>
            </a:r>
            <a:r>
              <a:rPr kumimoji="0" lang="sk-SK" altLang="sk-SK" sz="900" b="0" i="0" u="none" strike="noStrike" cap="none" normalizeH="0" baseline="0" dirty="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sk-SK" altLang="sk-SK" sz="900" b="0" i="0" u="none" strike="noStrike" cap="none" normalizeH="0" baseline="0" dirty="0">
                <a:ln>
                  <a:noFill/>
                </a:ln>
                <a:solidFill>
                  <a:srgbClr val="444444"/>
                </a:solidFill>
                <a:effectLst/>
                <a:latin typeface="Verdana" panose="020B0604030504040204" pitchFamily="34" charset="0"/>
                <a:ea typeface="Times New Roman" panose="02020603050405020304" pitchFamily="18" charset="0"/>
                <a:cs typeface="Times New Roman" panose="02020603050405020304" pitchFamily="18" charset="0"/>
              </a:rPr>
              <a:t>687</a:t>
            </a:r>
            <a:endParaRPr kumimoji="0" lang="sk-SK" altLang="sk-SK"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sk-SK" altLang="sk-SK"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a:t>
            </a:r>
            <a:r>
              <a:rPr kumimoji="0" lang="sk-SK" altLang="sk-SK"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Marc</a:t>
            </a:r>
            <a:r>
              <a:rPr kumimoji="0" lang="sk-SK" altLang="sk-SK"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je pre multimédiá použité pole 856</a:t>
            </a:r>
            <a:endParaRPr kumimoji="0" lang="sk-SK" altLang="sk-S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2477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C49AD5-99D2-A043-9B93-AF8229A3806A}"/>
              </a:ext>
            </a:extLst>
          </p:cNvPr>
          <p:cNvSpPr>
            <a:spLocks noGrp="1"/>
          </p:cNvSpPr>
          <p:nvPr>
            <p:ph type="title"/>
          </p:nvPr>
        </p:nvSpPr>
        <p:spPr/>
        <p:txBody>
          <a:bodyPr/>
          <a:lstStyle/>
          <a:p>
            <a:r>
              <a:rPr lang="sk-SK" dirty="0"/>
              <a:t>Štandardná identifikácia článkov</a:t>
            </a:r>
          </a:p>
        </p:txBody>
      </p:sp>
      <p:sp>
        <p:nvSpPr>
          <p:cNvPr id="3" name="Zástupný objekt pre obsah 2">
            <a:extLst>
              <a:ext uri="{FF2B5EF4-FFF2-40B4-BE49-F238E27FC236}">
                <a16:creationId xmlns:a16="http://schemas.microsoft.com/office/drawing/2014/main" id="{2005B6E9-A789-D242-8AB3-F5C1FC325C5F}"/>
              </a:ext>
            </a:extLst>
          </p:cNvPr>
          <p:cNvSpPr>
            <a:spLocks noGrp="1"/>
          </p:cNvSpPr>
          <p:nvPr>
            <p:ph idx="1"/>
          </p:nvPr>
        </p:nvSpPr>
        <p:spPr>
          <a:xfrm>
            <a:off x="838200" y="1567543"/>
            <a:ext cx="10515600" cy="4500748"/>
          </a:xfrm>
        </p:spPr>
        <p:txBody>
          <a:bodyPr/>
          <a:lstStyle/>
          <a:p>
            <a:pPr marL="0" indent="0">
              <a:buNone/>
            </a:pPr>
            <a:r>
              <a:rPr lang="sk-SK" dirty="0"/>
              <a:t>DIKDA nepoužíva štandardný identifikátor SICI MARC </a:t>
            </a:r>
          </a:p>
          <a:p>
            <a:pPr marL="0" indent="0">
              <a:buNone/>
            </a:pPr>
            <a:r>
              <a:rPr lang="sk-SK" b="1" u="sng" dirty="0" err="1"/>
              <a:t>Identifikátor</a:t>
            </a:r>
            <a:r>
              <a:rPr lang="sk-SK" b="1" u="sng" dirty="0"/>
              <a:t> </a:t>
            </a:r>
            <a:r>
              <a:rPr lang="sk-SK" b="1" u="sng" dirty="0" err="1"/>
              <a:t>seriálového</a:t>
            </a:r>
            <a:r>
              <a:rPr lang="sk-SK" b="1" u="sng" dirty="0"/>
              <a:t> dokumentu a </a:t>
            </a:r>
            <a:r>
              <a:rPr lang="sk-SK" b="1" u="sng" dirty="0" err="1"/>
              <a:t>článku</a:t>
            </a:r>
            <a:r>
              <a:rPr lang="sk-SK" b="1" u="sng" dirty="0"/>
              <a:t> </a:t>
            </a:r>
            <a:r>
              <a:rPr lang="sk-SK" b="1" i="1" u="sng" dirty="0"/>
              <a:t>(</a:t>
            </a:r>
            <a:r>
              <a:rPr lang="sk-SK" b="1" i="1" u="sng" dirty="0" err="1"/>
              <a:t>Serial</a:t>
            </a:r>
            <a:r>
              <a:rPr lang="sk-SK" b="1" i="1" u="sng" dirty="0"/>
              <a:t> </a:t>
            </a:r>
            <a:r>
              <a:rPr lang="sk-SK" b="1" i="1" u="sng" dirty="0" err="1"/>
              <a:t>Item</a:t>
            </a:r>
            <a:r>
              <a:rPr lang="sk-SK" b="1" i="1" u="sng" dirty="0"/>
              <a:t> and </a:t>
            </a:r>
            <a:r>
              <a:rPr lang="sk-SK" b="1" i="1" u="sng" dirty="0" err="1"/>
              <a:t>Contribution</a:t>
            </a:r>
            <a:r>
              <a:rPr lang="sk-SK" b="1" i="1" u="sng" dirty="0"/>
              <a:t> </a:t>
            </a:r>
            <a:r>
              <a:rPr lang="sk-SK" b="1" i="1" u="sng" dirty="0" err="1"/>
              <a:t>Identifier</a:t>
            </a:r>
            <a:r>
              <a:rPr lang="sk-SK" b="1" i="1" u="sng" dirty="0"/>
              <a:t> (SICI)) </a:t>
            </a:r>
            <a:r>
              <a:rPr lang="sk-SK" b="1" u="sng" dirty="0"/>
              <a:t>(ANSI/NISO </a:t>
            </a:r>
            <a:r>
              <a:rPr lang="sk-SK" dirty="0"/>
              <a:t>Z39.56) </a:t>
            </a:r>
          </a:p>
          <a:p>
            <a:pPr marL="0" indent="0">
              <a:buNone/>
            </a:pPr>
            <a:r>
              <a:rPr lang="sk-SK" dirty="0"/>
              <a:t>Môže byť súčasťou </a:t>
            </a:r>
            <a:r>
              <a:rPr lang="sk-SK" dirty="0" err="1"/>
              <a:t>urn</a:t>
            </a:r>
            <a:endParaRPr lang="sk-SK" dirty="0"/>
          </a:p>
          <a:p>
            <a:pPr marL="0" indent="0">
              <a:buNone/>
            </a:pPr>
            <a:r>
              <a:rPr lang="sk-SK" dirty="0"/>
              <a:t>Obsahuje ID seriálu a ID článku (aj „</a:t>
            </a:r>
            <a:r>
              <a:rPr lang="sk-SK" dirty="0" err="1"/>
              <a:t>incipit</a:t>
            </a:r>
            <a:r>
              <a:rPr lang="sk-SK" dirty="0"/>
              <a:t>“ článku, písmená z názvu)</a:t>
            </a:r>
          </a:p>
          <a:p>
            <a:pPr marL="0" indent="0">
              <a:buNone/>
            </a:pPr>
            <a:endParaRPr lang="sk-SK" dirty="0"/>
          </a:p>
          <a:p>
            <a:pPr marL="0" indent="0">
              <a:buNone/>
            </a:pPr>
            <a:endParaRPr lang="sk-SK" dirty="0"/>
          </a:p>
          <a:p>
            <a:pPr marL="0" indent="0">
              <a:buNone/>
            </a:pPr>
            <a:endParaRPr lang="sk-SK" dirty="0"/>
          </a:p>
          <a:p>
            <a:pPr marL="0" indent="0">
              <a:buNone/>
            </a:pPr>
            <a:endParaRPr lang="sk-SK" dirty="0"/>
          </a:p>
        </p:txBody>
      </p:sp>
      <p:graphicFrame>
        <p:nvGraphicFramePr>
          <p:cNvPr id="4" name="Tabuľka 3">
            <a:extLst>
              <a:ext uri="{FF2B5EF4-FFF2-40B4-BE49-F238E27FC236}">
                <a16:creationId xmlns:a16="http://schemas.microsoft.com/office/drawing/2014/main" id="{FA7DD54F-DEE8-A548-A95F-CE1492275ADB}"/>
              </a:ext>
            </a:extLst>
          </p:cNvPr>
          <p:cNvGraphicFramePr>
            <a:graphicFrameLocks noGrp="1"/>
          </p:cNvGraphicFramePr>
          <p:nvPr>
            <p:extLst>
              <p:ext uri="{D42A27DB-BD31-4B8C-83A1-F6EECF244321}">
                <p14:modId xmlns:p14="http://schemas.microsoft.com/office/powerpoint/2010/main" val="1860987878"/>
              </p:ext>
            </p:extLst>
          </p:nvPr>
        </p:nvGraphicFramePr>
        <p:xfrm>
          <a:off x="838200" y="3954483"/>
          <a:ext cx="10515600" cy="2082358"/>
        </p:xfrm>
        <a:graphic>
          <a:graphicData uri="http://schemas.openxmlformats.org/drawingml/2006/table">
            <a:tbl>
              <a:tblPr firstRow="1" firstCol="1" bandRow="1">
                <a:tableStyleId>{5C22544A-7EE6-4342-B048-85BDC9FD1C3A}</a:tableStyleId>
              </a:tblPr>
              <a:tblGrid>
                <a:gridCol w="919348">
                  <a:extLst>
                    <a:ext uri="{9D8B030D-6E8A-4147-A177-3AD203B41FA5}">
                      <a16:colId xmlns:a16="http://schemas.microsoft.com/office/drawing/2014/main" val="342533385"/>
                    </a:ext>
                  </a:extLst>
                </a:gridCol>
                <a:gridCol w="9596252">
                  <a:extLst>
                    <a:ext uri="{9D8B030D-6E8A-4147-A177-3AD203B41FA5}">
                      <a16:colId xmlns:a16="http://schemas.microsoft.com/office/drawing/2014/main" val="113450601"/>
                    </a:ext>
                  </a:extLst>
                </a:gridCol>
              </a:tblGrid>
              <a:tr h="327196">
                <a:tc>
                  <a:txBody>
                    <a:bodyPr/>
                    <a:lstStyle/>
                    <a:p>
                      <a:pPr>
                        <a:spcAft>
                          <a:spcPts val="1200"/>
                        </a:spcAft>
                      </a:pPr>
                      <a:r>
                        <a:rPr lang="sk-SK" sz="1200">
                          <a:effectLst/>
                        </a:rPr>
                        <a:t> </a:t>
                      </a:r>
                      <a:endParaRPr lang="sk-SK" sz="1200">
                        <a:effectLst/>
                        <a:latin typeface="Calibri" panose="020F0502020204030204" pitchFamily="34" charset="0"/>
                        <a:ea typeface="Calibri" panose="020F0502020204030204" pitchFamily="34" charset="0"/>
                        <a:cs typeface="Times New Roman" panose="02020603050405020304" pitchFamily="18" charset="0"/>
                      </a:endParaRPr>
                    </a:p>
                  </a:txBody>
                  <a:tcPr marL="9525" marR="76200" marT="9525" marB="9525"/>
                </a:tc>
                <a:tc>
                  <a:txBody>
                    <a:bodyPr/>
                    <a:lstStyle/>
                    <a:p>
                      <a:pPr>
                        <a:spcAft>
                          <a:spcPts val="1200"/>
                        </a:spcAft>
                      </a:pPr>
                      <a:r>
                        <a:rPr lang="sk-SK" sz="2400" dirty="0">
                          <a:effectLst/>
                        </a:rPr>
                        <a:t>Zápis SICI v zázname MARC 21:</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76200" marT="9525" marB="9525"/>
                </a:tc>
                <a:extLst>
                  <a:ext uri="{0D108BD9-81ED-4DB2-BD59-A6C34878D82A}">
                    <a16:rowId xmlns:a16="http://schemas.microsoft.com/office/drawing/2014/main" val="4289543426"/>
                  </a:ext>
                </a:extLst>
              </a:tr>
              <a:tr h="463762">
                <a:tc>
                  <a:txBody>
                    <a:bodyPr/>
                    <a:lstStyle/>
                    <a:p>
                      <a:pPr>
                        <a:spcAft>
                          <a:spcPts val="1200"/>
                        </a:spcAft>
                      </a:pPr>
                      <a:r>
                        <a:rPr lang="sk-SK" sz="2400" dirty="0">
                          <a:effectLst/>
                        </a:rPr>
                        <a:t>024</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76200" marT="9525" marB="9525"/>
                </a:tc>
                <a:tc>
                  <a:txBody>
                    <a:bodyPr/>
                    <a:lstStyle/>
                    <a:p>
                      <a:pPr>
                        <a:spcAft>
                          <a:spcPts val="1200"/>
                        </a:spcAft>
                      </a:pPr>
                      <a:r>
                        <a:rPr lang="sk-SK" sz="2400" b="1" u="sng" dirty="0">
                          <a:effectLst/>
                        </a:rPr>
                        <a:t>4</a:t>
                      </a:r>
                      <a:r>
                        <a:rPr lang="sk-SK" sz="2400" dirty="0">
                          <a:effectLst/>
                        </a:rPr>
                        <a:t>#$a8756-2324(198603/04)65:2L.4:QTP:1-P</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76200" marT="9525" marB="9525"/>
                </a:tc>
                <a:extLst>
                  <a:ext uri="{0D108BD9-81ED-4DB2-BD59-A6C34878D82A}">
                    <a16:rowId xmlns:a16="http://schemas.microsoft.com/office/drawing/2014/main" val="3960814137"/>
                  </a:ext>
                </a:extLst>
              </a:tr>
              <a:tr h="1233786">
                <a:tc>
                  <a:txBody>
                    <a:bodyPr/>
                    <a:lstStyle/>
                    <a:p>
                      <a:endParaRPr lang="sk-SK" sz="1200">
                        <a:effectLst/>
                        <a:latin typeface="Calibri" panose="020F0502020204030204" pitchFamily="34" charset="0"/>
                        <a:cs typeface="Times New Roman" panose="02020603050405020304" pitchFamily="18" charset="0"/>
                      </a:endParaRPr>
                    </a:p>
                  </a:txBody>
                  <a:tcPr marL="9525" marR="76200" marT="9525" marB="9525"/>
                </a:tc>
                <a:tc>
                  <a:txBody>
                    <a:bodyPr/>
                    <a:lstStyle/>
                    <a:p>
                      <a:pPr>
                        <a:spcAft>
                          <a:spcPts val="1200"/>
                        </a:spcAft>
                      </a:pPr>
                      <a:r>
                        <a:rPr lang="sk-SK" sz="2400" dirty="0">
                          <a:effectLst/>
                        </a:rPr>
                        <a:t>Príklad zobrazenia v zázname:</a:t>
                      </a:r>
                    </a:p>
                    <a:p>
                      <a:pPr>
                        <a:spcAft>
                          <a:spcPts val="1200"/>
                        </a:spcAft>
                      </a:pPr>
                      <a:r>
                        <a:rPr lang="sk-SK" sz="2400" dirty="0">
                          <a:effectLst/>
                        </a:rPr>
                        <a:t>SICI 8756-2324(198603/04)65:2L.4:QTP:1-P</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76200" marT="9525" marB="9525"/>
                </a:tc>
                <a:extLst>
                  <a:ext uri="{0D108BD9-81ED-4DB2-BD59-A6C34878D82A}">
                    <a16:rowId xmlns:a16="http://schemas.microsoft.com/office/drawing/2014/main" val="202209521"/>
                  </a:ext>
                </a:extLst>
              </a:tr>
            </a:tbl>
          </a:graphicData>
        </a:graphic>
      </p:graphicFrame>
    </p:spTree>
    <p:extLst>
      <p:ext uri="{BB962C8B-B14F-4D97-AF65-F5344CB8AC3E}">
        <p14:creationId xmlns:p14="http://schemas.microsoft.com/office/powerpoint/2010/main" val="150781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D73EBBC6-DA19-604B-89A4-6299C97AF4D6}"/>
              </a:ext>
            </a:extLst>
          </p:cNvPr>
          <p:cNvPicPr>
            <a:picLocks noChangeAspect="1"/>
          </p:cNvPicPr>
          <p:nvPr/>
        </p:nvPicPr>
        <p:blipFill>
          <a:blip r:embed="rId2"/>
          <a:stretch>
            <a:fillRect/>
          </a:stretch>
        </p:blipFill>
        <p:spPr>
          <a:xfrm>
            <a:off x="0" y="905265"/>
            <a:ext cx="12192000" cy="5721166"/>
          </a:xfrm>
          <a:prstGeom prst="rect">
            <a:avLst/>
          </a:prstGeom>
        </p:spPr>
      </p:pic>
    </p:spTree>
    <p:extLst>
      <p:ext uri="{BB962C8B-B14F-4D97-AF65-F5344CB8AC3E}">
        <p14:creationId xmlns:p14="http://schemas.microsoft.com/office/powerpoint/2010/main" val="481596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CFB8B7-CDA0-F947-87B6-EC9677484846}"/>
              </a:ext>
            </a:extLst>
          </p:cNvPr>
          <p:cNvSpPr>
            <a:spLocks noGrp="1"/>
          </p:cNvSpPr>
          <p:nvPr>
            <p:ph type="title"/>
          </p:nvPr>
        </p:nvSpPr>
        <p:spPr>
          <a:xfrm>
            <a:off x="2592925" y="624110"/>
            <a:ext cx="8911687" cy="1018953"/>
          </a:xfrm>
        </p:spPr>
        <p:txBody>
          <a:bodyPr>
            <a:normAutofit fontScale="90000"/>
          </a:bodyPr>
          <a:lstStyle/>
          <a:p>
            <a:br>
              <a:rPr lang="sk-SK" dirty="0"/>
            </a:br>
            <a:r>
              <a:rPr lang="sk-SK" dirty="0"/>
              <a:t>Správne použité pole 856 </a:t>
            </a:r>
            <a:br>
              <a:rPr lang="sk-SK" dirty="0"/>
            </a:br>
            <a:br>
              <a:rPr lang="sk-SK" dirty="0"/>
            </a:br>
            <a:br>
              <a:rPr lang="sk-SK" dirty="0"/>
            </a:br>
            <a:endParaRPr lang="sk-SK" dirty="0"/>
          </a:p>
        </p:txBody>
      </p:sp>
      <p:sp>
        <p:nvSpPr>
          <p:cNvPr id="3" name="Zástupný objekt pre obsah 2">
            <a:extLst>
              <a:ext uri="{FF2B5EF4-FFF2-40B4-BE49-F238E27FC236}">
                <a16:creationId xmlns:a16="http://schemas.microsoft.com/office/drawing/2014/main" id="{D908D54B-4B82-D94B-A8A5-BE936B835C4B}"/>
              </a:ext>
            </a:extLst>
          </p:cNvPr>
          <p:cNvSpPr>
            <a:spLocks noGrp="1"/>
          </p:cNvSpPr>
          <p:nvPr>
            <p:ph idx="1"/>
          </p:nvPr>
        </p:nvSpPr>
        <p:spPr>
          <a:xfrm>
            <a:off x="838200" y="2090057"/>
            <a:ext cx="10515600" cy="4296456"/>
          </a:xfrm>
        </p:spPr>
        <p:txBody>
          <a:bodyPr>
            <a:normAutofit/>
          </a:bodyPr>
          <a:lstStyle/>
          <a:p>
            <a:pPr marL="0" indent="0">
              <a:buNone/>
            </a:pPr>
            <a:r>
              <a:rPr lang="sk-SK" dirty="0"/>
              <a:t>Slovenský denník v KIS3G</a:t>
            </a:r>
          </a:p>
          <a:p>
            <a:pPr fontAlgn="t"/>
            <a:r>
              <a:rPr lang="sk-SK" b="1" dirty="0"/>
              <a:t>Vydavateľ</a:t>
            </a:r>
            <a:r>
              <a:rPr lang="sk-SK" dirty="0"/>
              <a:t>: </a:t>
            </a:r>
            <a:r>
              <a:rPr lang="sk-SK" b="1" dirty="0"/>
              <a:t>Budapešť : Slovenský denník , 1910-1915</a:t>
            </a:r>
            <a:endParaRPr lang="sk-SK" dirty="0"/>
          </a:p>
          <a:p>
            <a:pPr fontAlgn="t"/>
            <a:r>
              <a:rPr lang="sk-SK" b="1" dirty="0"/>
              <a:t>Fyzický popis: </a:t>
            </a:r>
            <a:r>
              <a:rPr lang="sk-SK" dirty="0"/>
              <a:t>6 roč. ; 27 x 38 cm</a:t>
            </a:r>
          </a:p>
          <a:p>
            <a:pPr fontAlgn="t"/>
            <a:r>
              <a:rPr lang="sk-SK" b="1" dirty="0"/>
              <a:t>Multimédiá </a:t>
            </a:r>
            <a:endParaRPr lang="sk-SK" dirty="0"/>
          </a:p>
          <a:p>
            <a:pPr marL="0" indent="0" fontAlgn="t">
              <a:buNone/>
            </a:pPr>
            <a:r>
              <a:rPr lang="sk-SK" dirty="0">
                <a:hlinkClick r:id="rId2"/>
              </a:rPr>
              <a:t>http://digicontent.snk.sk/content/journals/Slovensky_dennik/</a:t>
            </a:r>
            <a:endParaRPr lang="sk-SK" dirty="0"/>
          </a:p>
          <a:p>
            <a:pPr marL="0" indent="0">
              <a:buNone/>
            </a:pPr>
            <a:endParaRPr lang="sk-SK" dirty="0"/>
          </a:p>
          <a:p>
            <a:pPr marL="0" indent="0">
              <a:buNone/>
            </a:pPr>
            <a:r>
              <a:rPr lang="sk-SK" dirty="0"/>
              <a:t>Digitalizované noviny a časopisy by mali byť dostupné v SVKBB</a:t>
            </a:r>
          </a:p>
          <a:p>
            <a:pPr marL="0" indent="0">
              <a:buNone/>
            </a:pPr>
            <a:r>
              <a:rPr lang="sk-SK" dirty="0"/>
              <a:t>Dohoda, vyžiadanie prístupu alebo samotných objektov pre DIGIREP SVKBB</a:t>
            </a:r>
          </a:p>
        </p:txBody>
      </p:sp>
    </p:spTree>
    <p:extLst>
      <p:ext uri="{BB962C8B-B14F-4D97-AF65-F5344CB8AC3E}">
        <p14:creationId xmlns:p14="http://schemas.microsoft.com/office/powerpoint/2010/main" val="822155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5C72A9-4FDC-784F-B12D-F29867DDAAC0}"/>
              </a:ext>
            </a:extLst>
          </p:cNvPr>
          <p:cNvSpPr>
            <a:spLocks noGrp="1"/>
          </p:cNvSpPr>
          <p:nvPr>
            <p:ph type="title"/>
          </p:nvPr>
        </p:nvSpPr>
        <p:spPr/>
        <p:txBody>
          <a:bodyPr/>
          <a:lstStyle/>
          <a:p>
            <a:r>
              <a:rPr lang="sk-SK" dirty="0"/>
              <a:t>Európske smernice transponované v SR</a:t>
            </a:r>
          </a:p>
        </p:txBody>
      </p:sp>
      <p:sp>
        <p:nvSpPr>
          <p:cNvPr id="3" name="Zástupný objekt pre obsah 2">
            <a:extLst>
              <a:ext uri="{FF2B5EF4-FFF2-40B4-BE49-F238E27FC236}">
                <a16:creationId xmlns:a16="http://schemas.microsoft.com/office/drawing/2014/main" id="{E870AE1B-C19F-994A-B30B-FF8445EFEAE5}"/>
              </a:ext>
            </a:extLst>
          </p:cNvPr>
          <p:cNvSpPr>
            <a:spLocks noGrp="1"/>
          </p:cNvSpPr>
          <p:nvPr>
            <p:ph idx="1"/>
          </p:nvPr>
        </p:nvSpPr>
        <p:spPr/>
        <p:txBody>
          <a:bodyPr>
            <a:normAutofit fontScale="92500" lnSpcReduction="10000"/>
          </a:bodyPr>
          <a:lstStyle/>
          <a:p>
            <a:r>
              <a:rPr lang="sk-SK" dirty="0"/>
              <a:t>Smernica 2001/29/ES Európskeho parlamentu a Rady z 22. mája 2001 o zosúladení niektorých aspektov autorských práv a s nimi súvisiacich práv v informačnej spoločnosti </a:t>
            </a:r>
            <a:r>
              <a:rPr lang="sk-SK" dirty="0">
                <a:hlinkClick r:id="rId2"/>
              </a:rPr>
              <a:t>https://eur-lex.europa.eu/legal-content/SK/TXT/?uri=celex:32001L0029</a:t>
            </a:r>
            <a:r>
              <a:rPr lang="sk-SK" dirty="0"/>
              <a:t>. </a:t>
            </a:r>
          </a:p>
          <a:p>
            <a:r>
              <a:rPr lang="sk-SK" u="sng" dirty="0">
                <a:hlinkClick r:id="rId3"/>
              </a:rPr>
              <a:t>Dokumentačný účel má text:</a:t>
            </a:r>
          </a:p>
          <a:p>
            <a:r>
              <a:rPr lang="sk-SK" dirty="0">
                <a:hlinkClick r:id="rId3"/>
              </a:rPr>
              <a:t>Smernica 2001/29/ES o zosúladení niektorých aspektov autorských práv a s nimi súvisiacich práv v informačnej spoločnosti</a:t>
            </a:r>
            <a:endParaRPr lang="sk-SK" dirty="0"/>
          </a:p>
          <a:p>
            <a:r>
              <a:rPr lang="sk-SK" dirty="0"/>
              <a:t>Je jednou z desiatich smerníc vrátane smernice o </a:t>
            </a:r>
            <a:r>
              <a:rPr lang="sk-SK" dirty="0">
                <a:hlinkClick r:id="rId4"/>
              </a:rPr>
              <a:t>vymožiteľnosti práv duševného vlastníctva</a:t>
            </a:r>
            <a:r>
              <a:rPr lang="sk-SK" dirty="0"/>
              <a:t>, smernice o </a:t>
            </a:r>
            <a:r>
              <a:rPr lang="sk-SK" dirty="0">
                <a:hlinkClick r:id="rId5"/>
              </a:rPr>
              <a:t>osirelých dielach</a:t>
            </a:r>
            <a:r>
              <a:rPr lang="sk-SK" dirty="0"/>
              <a:t> a smernice </a:t>
            </a:r>
            <a:r>
              <a:rPr lang="sk-SK" dirty="0" err="1"/>
              <a:t>o</a:t>
            </a:r>
            <a:r>
              <a:rPr lang="sk-SK" dirty="0" err="1">
                <a:hlinkClick r:id="rId6"/>
              </a:rPr>
              <a:t>kolektívnej</a:t>
            </a:r>
            <a:r>
              <a:rPr lang="sk-SK" dirty="0">
                <a:hlinkClick r:id="rId6"/>
              </a:rPr>
              <a:t> správe autorských práv a práv súvisiacich s autorským právom</a:t>
            </a:r>
            <a:r>
              <a:rPr lang="sk-SK" dirty="0"/>
              <a:t>, ktoré spoločne vytvárajú </a:t>
            </a:r>
            <a:r>
              <a:rPr lang="sk-SK" dirty="0">
                <a:hlinkClick r:id="rId7"/>
              </a:rPr>
              <a:t>právne predpisy EÚ o autorských právach</a:t>
            </a:r>
            <a:r>
              <a:rPr lang="sk-SK" dirty="0"/>
              <a:t>.</a:t>
            </a:r>
          </a:p>
          <a:p>
            <a:r>
              <a:rPr lang="sk-SK" dirty="0"/>
              <a:t>Smernica sa uplatňuje od 22. júna 2001. Krajiny EÚ ju mali transponovať do vnútroštátnych právnych predpisov do 22. decembra 2002.</a:t>
            </a:r>
          </a:p>
        </p:txBody>
      </p:sp>
    </p:spTree>
    <p:extLst>
      <p:ext uri="{BB962C8B-B14F-4D97-AF65-F5344CB8AC3E}">
        <p14:creationId xmlns:p14="http://schemas.microsoft.com/office/powerpoint/2010/main" val="2946654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EF369F-EC4C-F645-84A2-AF4D4F852C87}"/>
              </a:ext>
            </a:extLst>
          </p:cNvPr>
          <p:cNvSpPr>
            <a:spLocks noGrp="1"/>
          </p:cNvSpPr>
          <p:nvPr>
            <p:ph type="title"/>
          </p:nvPr>
        </p:nvSpPr>
        <p:spPr/>
        <p:txBody>
          <a:bodyPr/>
          <a:lstStyle/>
          <a:p>
            <a:r>
              <a:rPr lang="sk-SK" dirty="0" err="1"/>
              <a:t>Virtua</a:t>
            </a:r>
            <a:r>
              <a:rPr lang="sk-SK" dirty="0"/>
              <a:t>? Alebo iný systém?</a:t>
            </a:r>
          </a:p>
        </p:txBody>
      </p:sp>
      <p:sp>
        <p:nvSpPr>
          <p:cNvPr id="3" name="Zástupný objekt pre obsah 2">
            <a:extLst>
              <a:ext uri="{FF2B5EF4-FFF2-40B4-BE49-F238E27FC236}">
                <a16:creationId xmlns:a16="http://schemas.microsoft.com/office/drawing/2014/main" id="{DE3F0BE2-AD3E-7E43-B4F1-F6E9F1BC2C8B}"/>
              </a:ext>
            </a:extLst>
          </p:cNvPr>
          <p:cNvSpPr>
            <a:spLocks noGrp="1"/>
          </p:cNvSpPr>
          <p:nvPr>
            <p:ph idx="1"/>
          </p:nvPr>
        </p:nvSpPr>
        <p:spPr>
          <a:xfrm>
            <a:off x="2589212" y="1606378"/>
            <a:ext cx="8915400" cy="4304844"/>
          </a:xfrm>
        </p:spPr>
        <p:txBody>
          <a:bodyPr>
            <a:normAutofit fontScale="92500" lnSpcReduction="10000"/>
          </a:bodyPr>
          <a:lstStyle/>
          <a:p>
            <a:r>
              <a:rPr lang="sk-SK" dirty="0"/>
              <a:t>Alternatívy:</a:t>
            </a:r>
          </a:p>
          <a:p>
            <a:r>
              <a:rPr lang="sk-SK" dirty="0"/>
              <a:t>1. Verejné obstarávanie nového systému, </a:t>
            </a:r>
          </a:p>
          <a:p>
            <a:pPr lvl="1"/>
            <a:r>
              <a:rPr lang="sk-SK" dirty="0"/>
              <a:t>Riziká: niekoľkoročné verejné obstarávanie, chýbajú odborné knihovnícke </a:t>
            </a:r>
            <a:r>
              <a:rPr lang="sk-SK" dirty="0" err="1"/>
              <a:t>kapaciy</a:t>
            </a:r>
            <a:r>
              <a:rPr lang="sk-SK" dirty="0"/>
              <a:t> na funkčné špecifikácie, cena?. Konverzie? Ak sa cena podstatne zvýši pre verejné knižnice, spoločný systém nebude fungovať, rozpadne sa, každý pôjde svojou cestou, podstatne sa zvýšia nároky na verejné financie, noví ľudia, vlastná infraštruktúra pre každú knižnicu </a:t>
            </a:r>
            <a:r>
              <a:rPr lang="sk-SK" dirty="0" err="1"/>
              <a:t>atd</a:t>
            </a:r>
            <a:r>
              <a:rPr lang="sk-SK" dirty="0"/>
              <a:t>...</a:t>
            </a:r>
          </a:p>
          <a:p>
            <a:r>
              <a:rPr lang="sk-SK" dirty="0"/>
              <a:t>2. </a:t>
            </a:r>
            <a:r>
              <a:rPr lang="sk-SK" dirty="0" err="1"/>
              <a:t>Open</a:t>
            </a:r>
            <a:r>
              <a:rPr lang="sk-SK" dirty="0"/>
              <a:t> </a:t>
            </a:r>
            <a:r>
              <a:rPr lang="sk-SK" dirty="0" err="1"/>
              <a:t>source</a:t>
            </a:r>
            <a:r>
              <a:rPr lang="sk-SK" dirty="0"/>
              <a:t>, </a:t>
            </a:r>
          </a:p>
          <a:p>
            <a:pPr lvl="1"/>
            <a:r>
              <a:rPr lang="sk-SK" dirty="0"/>
              <a:t>Riziká: nedostatočné odborné kapacity na administráciu, konverzie, transakcie? prispôsobovanie systému, finančné nároky na </a:t>
            </a:r>
            <a:r>
              <a:rPr lang="sk-SK" dirty="0" err="1"/>
              <a:t>dorábky</a:t>
            </a:r>
            <a:r>
              <a:rPr lang="sk-SK" dirty="0"/>
              <a:t> sa nedajú predvídať, neexistujú odborné argumenty pre </a:t>
            </a:r>
            <a:r>
              <a:rPr lang="sk-SK" dirty="0" err="1"/>
              <a:t>open</a:t>
            </a:r>
            <a:r>
              <a:rPr lang="sk-SK" dirty="0"/>
              <a:t> </a:t>
            </a:r>
            <a:r>
              <a:rPr lang="sk-SK" dirty="0" err="1"/>
              <a:t>source</a:t>
            </a:r>
            <a:r>
              <a:rPr lang="sk-SK" dirty="0"/>
              <a:t> na národnej úrovni, chýbajú funkčné špecifikácie  </a:t>
            </a:r>
          </a:p>
          <a:p>
            <a:r>
              <a:rPr lang="sk-SK" dirty="0"/>
              <a:t>3. Migrácia zo systému </a:t>
            </a:r>
            <a:r>
              <a:rPr lang="sk-SK" dirty="0" err="1"/>
              <a:t>Virtua</a:t>
            </a:r>
            <a:r>
              <a:rPr lang="sk-SK" dirty="0"/>
              <a:t> na systém Sierra ILS.</a:t>
            </a:r>
          </a:p>
          <a:p>
            <a:pPr lvl="1"/>
            <a:r>
              <a:rPr lang="sk-SK" dirty="0"/>
              <a:t>Riziká: zatiaľ nejasné porovnanie funkcionality. Najjednoduchšie a najrýchlejšie riešenie, zachovanie cien, bezplatná migrácia z </a:t>
            </a:r>
            <a:r>
              <a:rPr lang="sk-SK" dirty="0" err="1"/>
              <a:t>Virtui</a:t>
            </a:r>
            <a:r>
              <a:rPr lang="sk-SK" dirty="0"/>
              <a:t> na Sierru – vykoná spoločnosť </a:t>
            </a:r>
            <a:r>
              <a:rPr lang="sk-SK" dirty="0" err="1"/>
              <a:t>Innovative</a:t>
            </a:r>
            <a:r>
              <a:rPr lang="sk-SK" dirty="0"/>
              <a:t> </a:t>
            </a:r>
            <a:r>
              <a:rPr lang="sk-SK" dirty="0" err="1"/>
              <a:t>Interfaces</a:t>
            </a:r>
            <a:r>
              <a:rPr lang="sk-SK" dirty="0"/>
              <a:t> (vlastní aj </a:t>
            </a:r>
            <a:r>
              <a:rPr lang="sk-SK" dirty="0" err="1"/>
              <a:t>Virtuu</a:t>
            </a:r>
            <a:r>
              <a:rPr lang="sk-SK" dirty="0"/>
              <a:t> aj Sierru)</a:t>
            </a:r>
          </a:p>
          <a:p>
            <a:endParaRPr lang="sk-SK" dirty="0"/>
          </a:p>
          <a:p>
            <a:endParaRPr lang="sk-SK" dirty="0"/>
          </a:p>
          <a:p>
            <a:endParaRPr lang="sk-SK" dirty="0"/>
          </a:p>
        </p:txBody>
      </p:sp>
    </p:spTree>
    <p:extLst>
      <p:ext uri="{BB962C8B-B14F-4D97-AF65-F5344CB8AC3E}">
        <p14:creationId xmlns:p14="http://schemas.microsoft.com/office/powerpoint/2010/main" val="49186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13C456-6983-454E-BA95-C330575F2169}"/>
              </a:ext>
            </a:extLst>
          </p:cNvPr>
          <p:cNvSpPr>
            <a:spLocks noGrp="1"/>
          </p:cNvSpPr>
          <p:nvPr>
            <p:ph type="title"/>
          </p:nvPr>
        </p:nvSpPr>
        <p:spPr>
          <a:xfrm>
            <a:off x="1742303" y="624110"/>
            <a:ext cx="9762309" cy="895771"/>
          </a:xfrm>
        </p:spPr>
        <p:txBody>
          <a:bodyPr/>
          <a:lstStyle/>
          <a:p>
            <a:r>
              <a:rPr lang="sk-SK" dirty="0"/>
              <a:t>Sierra </a:t>
            </a:r>
          </a:p>
        </p:txBody>
      </p:sp>
      <p:sp>
        <p:nvSpPr>
          <p:cNvPr id="3" name="Zástupný objekt pre obsah 2">
            <a:extLst>
              <a:ext uri="{FF2B5EF4-FFF2-40B4-BE49-F238E27FC236}">
                <a16:creationId xmlns:a16="http://schemas.microsoft.com/office/drawing/2014/main" id="{BE38FA0C-806A-5D42-A14C-4C13B1A9CCF0}"/>
              </a:ext>
            </a:extLst>
          </p:cNvPr>
          <p:cNvSpPr>
            <a:spLocks noGrp="1"/>
          </p:cNvSpPr>
          <p:nvPr>
            <p:ph idx="1"/>
          </p:nvPr>
        </p:nvSpPr>
        <p:spPr>
          <a:xfrm>
            <a:off x="1742303" y="1519881"/>
            <a:ext cx="9762309" cy="4391341"/>
          </a:xfrm>
        </p:spPr>
        <p:txBody>
          <a:bodyPr/>
          <a:lstStyle/>
          <a:p>
            <a:r>
              <a:rPr lang="sk-SK" dirty="0"/>
              <a:t>Na systém Sierra prešli v r. 2017 knižnice v </a:t>
            </a:r>
            <a:r>
              <a:rPr lang="sk-SK" dirty="0" err="1"/>
              <a:t>Irsku</a:t>
            </a:r>
            <a:r>
              <a:rPr lang="sk-SK" dirty="0"/>
              <a:t>. (po 15 rokoch podobný prístup - ako u nás)</a:t>
            </a:r>
          </a:p>
          <a:p>
            <a:r>
              <a:rPr lang="sk-SK" dirty="0"/>
              <a:t>15 milión jednotiek v 333 knižniciach. </a:t>
            </a:r>
          </a:p>
          <a:p>
            <a:pPr lvl="1"/>
            <a:r>
              <a:rPr lang="sk-SK" dirty="0">
                <a:hlinkClick r:id="rId2"/>
              </a:rPr>
              <a:t>https://www.iii.com/nationwide-public-library-system-ireland-300-locations-now-live-single-innovative-system/</a:t>
            </a:r>
            <a:endParaRPr lang="sk-SK" dirty="0"/>
          </a:p>
          <a:p>
            <a:r>
              <a:rPr lang="sk-SK" dirty="0"/>
              <a:t>Na systém Sierra prešlo 12 knižníc z </a:t>
            </a:r>
            <a:r>
              <a:rPr lang="sk-SK" dirty="0" err="1"/>
              <a:t>Virtui</a:t>
            </a:r>
            <a:r>
              <a:rPr lang="sk-SK" dirty="0"/>
              <a:t> knižnice v Španielsku (Katalánsko)</a:t>
            </a:r>
          </a:p>
          <a:p>
            <a:pPr lvl="1"/>
            <a:r>
              <a:rPr lang="sk-SK" dirty="0">
                <a:hlinkClick r:id="rId3"/>
              </a:rPr>
              <a:t>https://www.iii.com/twenty-library-partners-start-2018-innovative-solutions/</a:t>
            </a:r>
            <a:endParaRPr lang="sk-SK" dirty="0"/>
          </a:p>
          <a:p>
            <a:pPr lvl="1"/>
            <a:endParaRPr lang="sk-SK" dirty="0"/>
          </a:p>
          <a:p>
            <a:r>
              <a:rPr lang="sk-SK" dirty="0"/>
              <a:t>Prechod pod podmienkami:</a:t>
            </a:r>
          </a:p>
          <a:p>
            <a:r>
              <a:rPr lang="sk-SK" dirty="0"/>
              <a:t>Sierra funkčne plne vyhovuje našim knižniciam (dopracovať špecifikácie z KIS3G)</a:t>
            </a:r>
          </a:p>
          <a:p>
            <a:r>
              <a:rPr lang="sk-SK" dirty="0"/>
              <a:t>Cena sa nesmie zvýšiť</a:t>
            </a:r>
          </a:p>
        </p:txBody>
      </p:sp>
    </p:spTree>
    <p:extLst>
      <p:ext uri="{BB962C8B-B14F-4D97-AF65-F5344CB8AC3E}">
        <p14:creationId xmlns:p14="http://schemas.microsoft.com/office/powerpoint/2010/main" val="3185930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3438A4-E430-8149-9897-C8B20699F508}"/>
              </a:ext>
            </a:extLst>
          </p:cNvPr>
          <p:cNvSpPr>
            <a:spLocks noGrp="1"/>
          </p:cNvSpPr>
          <p:nvPr>
            <p:ph type="title"/>
          </p:nvPr>
        </p:nvSpPr>
        <p:spPr/>
        <p:txBody>
          <a:bodyPr/>
          <a:lstStyle/>
          <a:p>
            <a:r>
              <a:rPr lang="sk-SK" dirty="0"/>
              <a:t>Právo šírenia</a:t>
            </a:r>
            <a:br>
              <a:rPr lang="sk-SK" dirty="0"/>
            </a:br>
            <a:endParaRPr lang="sk-SK" dirty="0"/>
          </a:p>
        </p:txBody>
      </p:sp>
      <p:sp>
        <p:nvSpPr>
          <p:cNvPr id="3" name="Zástupný objekt pre obsah 2">
            <a:extLst>
              <a:ext uri="{FF2B5EF4-FFF2-40B4-BE49-F238E27FC236}">
                <a16:creationId xmlns:a16="http://schemas.microsoft.com/office/drawing/2014/main" id="{E8ED374D-5689-704B-A5D7-B6C48F9D4EBE}"/>
              </a:ext>
            </a:extLst>
          </p:cNvPr>
          <p:cNvSpPr>
            <a:spLocks noGrp="1"/>
          </p:cNvSpPr>
          <p:nvPr>
            <p:ph idx="1"/>
          </p:nvPr>
        </p:nvSpPr>
        <p:spPr/>
        <p:txBody>
          <a:bodyPr>
            <a:normAutofit/>
          </a:bodyPr>
          <a:lstStyle/>
          <a:p>
            <a:r>
              <a:rPr lang="sk-SK" dirty="0"/>
              <a:t>1. Členské štáty poskytnú </a:t>
            </a:r>
            <a:r>
              <a:rPr lang="sk-SK" u="sng" dirty="0"/>
              <a:t>autorom</a:t>
            </a:r>
            <a:r>
              <a:rPr lang="sk-SK" dirty="0"/>
              <a:t> vo vzťahu k originálu ich diela alebo k jeho rozmnoženinám </a:t>
            </a:r>
            <a:r>
              <a:rPr lang="sk-SK" u="sng" dirty="0"/>
              <a:t>výlučné právo udeliť súhlas alebo zakázať </a:t>
            </a:r>
            <a:r>
              <a:rPr lang="sk-SK" dirty="0"/>
              <a:t>akúkoľvek formu verejného šírenia predajom alebo iným spôsobom. ...</a:t>
            </a:r>
          </a:p>
          <a:p>
            <a:r>
              <a:rPr lang="sk-SK" dirty="0"/>
              <a:t>(29) Otázka </a:t>
            </a:r>
            <a:r>
              <a:rPr lang="sk-SK" u="sng" dirty="0"/>
              <a:t>zániku práv nevzniká v prípade služieb a najmä on-line služieb</a:t>
            </a:r>
            <a:r>
              <a:rPr lang="sk-SK" dirty="0"/>
              <a:t>. To isté platí aj vo vzťahu k hmotným rozmnoženinám diela alebo iného predmetu ochrany, ktoré vyhotoví používateľ tejto služby so súhlasom nositeľa práv. Preto to isté platí aj pre prenájom a zapožičanie originálu a rozmnoženín diel alebo iných predmetov ochrany, ktoré sú svojou povahou službami. Na rozdiel od CD-</a:t>
            </a:r>
            <a:r>
              <a:rPr lang="sk-SK" dirty="0" err="1"/>
              <a:t>ROMu</a:t>
            </a:r>
            <a:r>
              <a:rPr lang="sk-SK" dirty="0"/>
              <a:t> alebo CD-I, pri ktorých je duševné vlastníctvo obsiahnuté v hmotnom médiu – nosiči, teda v tovare, </a:t>
            </a:r>
            <a:r>
              <a:rPr lang="sk-SK" u="sng" dirty="0"/>
              <a:t>každá on-line služba je v podstate činnosťou, ktorá musí podliehať povoleniu, keď to vyžaduje autorské právo alebo s ním súvisiace práva.</a:t>
            </a:r>
          </a:p>
          <a:p>
            <a:endParaRPr lang="sk-SK" dirty="0"/>
          </a:p>
          <a:p>
            <a:endParaRPr lang="sk-SK" dirty="0"/>
          </a:p>
          <a:p>
            <a:endParaRPr lang="sk-SK" dirty="0"/>
          </a:p>
        </p:txBody>
      </p:sp>
    </p:spTree>
    <p:extLst>
      <p:ext uri="{BB962C8B-B14F-4D97-AF65-F5344CB8AC3E}">
        <p14:creationId xmlns:p14="http://schemas.microsoft.com/office/powerpoint/2010/main" val="1619173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F93309-A2D2-F347-98FF-22BAFAFDBD8F}"/>
              </a:ext>
            </a:extLst>
          </p:cNvPr>
          <p:cNvSpPr>
            <a:spLocks noGrp="1"/>
          </p:cNvSpPr>
          <p:nvPr>
            <p:ph type="title"/>
          </p:nvPr>
        </p:nvSpPr>
        <p:spPr/>
        <p:txBody>
          <a:bodyPr/>
          <a:lstStyle/>
          <a:p>
            <a:r>
              <a:rPr lang="sk-SK" dirty="0"/>
              <a:t>Výnimky</a:t>
            </a:r>
          </a:p>
        </p:txBody>
      </p:sp>
      <p:sp>
        <p:nvSpPr>
          <p:cNvPr id="3" name="Zástupný objekt pre obsah 2">
            <a:extLst>
              <a:ext uri="{FF2B5EF4-FFF2-40B4-BE49-F238E27FC236}">
                <a16:creationId xmlns:a16="http://schemas.microsoft.com/office/drawing/2014/main" id="{778943A2-4217-A647-A414-10D935DD2D84}"/>
              </a:ext>
            </a:extLst>
          </p:cNvPr>
          <p:cNvSpPr>
            <a:spLocks noGrp="1"/>
          </p:cNvSpPr>
          <p:nvPr>
            <p:ph idx="1"/>
          </p:nvPr>
        </p:nvSpPr>
        <p:spPr/>
        <p:txBody>
          <a:bodyPr>
            <a:normAutofit fontScale="85000" lnSpcReduction="10000"/>
          </a:bodyPr>
          <a:lstStyle/>
          <a:p>
            <a:r>
              <a:rPr lang="sk-SK" dirty="0"/>
              <a:t>(32) Táto smernica poskytuje kompletné vymenovanie </a:t>
            </a:r>
            <a:r>
              <a:rPr lang="sk-SK" dirty="0">
                <a:solidFill>
                  <a:srgbClr val="FF0000"/>
                </a:solidFill>
              </a:rPr>
              <a:t>výnimiek</a:t>
            </a:r>
            <a:r>
              <a:rPr lang="sk-SK" dirty="0"/>
              <a:t> ... </a:t>
            </a:r>
          </a:p>
          <a:p>
            <a:r>
              <a:rPr lang="sk-SK" dirty="0"/>
              <a:t>(34) Členským štátom sa dáva možnosť poskytovať niektoré výnimky alebo obmedzenia pre prípady, ako sú </a:t>
            </a:r>
            <a:r>
              <a:rPr lang="sk-SK" dirty="0">
                <a:solidFill>
                  <a:srgbClr val="FF0000"/>
                </a:solidFill>
              </a:rPr>
              <a:t>vzdelávanie a vedecké účely, v prospech verejných inštitúcií, ako sú knižnice a archívy, na spravodajské účely, na citovanie, v prípadoch používania telesne postihnutými ľuďmi,</a:t>
            </a:r>
            <a:r>
              <a:rPr lang="sk-SK" dirty="0"/>
              <a:t> pri používaní v záujme verejnej bezpečnosti a pri používaní v správnych a súdnych konaniach.</a:t>
            </a:r>
          </a:p>
          <a:p>
            <a:r>
              <a:rPr lang="sk-SK" dirty="0"/>
              <a:t>(40) Členské štáty môžu poskytnúť výnimku alebo obmedzenie v prospech niektorých neziskových inštitúcií, ako sú verejne prístupné knižnice a podobné inštitúcie, ako aj archívy. Musia však byť obmedzené na niektoré zvláštne prípady, na ktoré sa vzťahuje právo rozmnožovania. Tieto výnimky alebo obmedzenia sa nesmú vzťahovať na používanie v kontexte on-line doručovania chránených diel alebo iných predmetov ochrany. Táto smernica platí bez toho, aby bola dotknutá možnosť voľby členských štátov odchýliť sa od výlučného práva na verejné vypožičiavanie v súlade s článkom 5 smernice 92/100/EHS. </a:t>
            </a:r>
            <a:r>
              <a:rPr lang="sk-SK" dirty="0">
                <a:solidFill>
                  <a:srgbClr val="FF0000"/>
                </a:solidFill>
              </a:rPr>
              <a:t>Preto je potrebné podporiť osobitné kontrakty alebo licencie, ktoré zvýhodňujú podobné inštitúcie a účel šírenia, ktorému slúžia</a:t>
            </a:r>
            <a:r>
              <a:rPr lang="sk-SK" dirty="0"/>
              <a:t> bez toho, aby sa vytvárala nerovnováha.</a:t>
            </a:r>
          </a:p>
        </p:txBody>
      </p:sp>
    </p:spTree>
    <p:extLst>
      <p:ext uri="{BB962C8B-B14F-4D97-AF65-F5344CB8AC3E}">
        <p14:creationId xmlns:p14="http://schemas.microsoft.com/office/powerpoint/2010/main" val="1837060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D024EC-395C-0E40-AAE2-B47C5E9FE046}"/>
              </a:ext>
            </a:extLst>
          </p:cNvPr>
          <p:cNvSpPr>
            <a:spLocks noGrp="1"/>
          </p:cNvSpPr>
          <p:nvPr>
            <p:ph type="title"/>
          </p:nvPr>
        </p:nvSpPr>
        <p:spPr/>
        <p:txBody>
          <a:bodyPr/>
          <a:lstStyle/>
          <a:p>
            <a:r>
              <a:rPr lang="sk-SK" dirty="0"/>
              <a:t>Výnimky</a:t>
            </a:r>
          </a:p>
        </p:txBody>
      </p:sp>
      <p:sp>
        <p:nvSpPr>
          <p:cNvPr id="3" name="Zástupný objekt pre obsah 2">
            <a:extLst>
              <a:ext uri="{FF2B5EF4-FFF2-40B4-BE49-F238E27FC236}">
                <a16:creationId xmlns:a16="http://schemas.microsoft.com/office/drawing/2014/main" id="{071D167F-E0F9-004D-A976-E37E66192B93}"/>
              </a:ext>
            </a:extLst>
          </p:cNvPr>
          <p:cNvSpPr>
            <a:spLocks noGrp="1"/>
          </p:cNvSpPr>
          <p:nvPr>
            <p:ph idx="1"/>
          </p:nvPr>
        </p:nvSpPr>
        <p:spPr/>
        <p:txBody>
          <a:bodyPr>
            <a:normAutofit fontScale="85000" lnSpcReduction="20000"/>
          </a:bodyPr>
          <a:lstStyle/>
          <a:p>
            <a:pPr marL="0" indent="0">
              <a:buNone/>
            </a:pPr>
            <a:r>
              <a:rPr lang="sk-SK" dirty="0">
                <a:solidFill>
                  <a:srgbClr val="FF0000"/>
                </a:solidFill>
              </a:rPr>
              <a:t>2.</a:t>
            </a:r>
            <a:r>
              <a:rPr lang="sk-SK" dirty="0"/>
              <a:t> Členské štáty môžu zabezpečiť výnimky alebo obmedzenia práva rozmnožovania ustanoveného v článku 2 v nasledujúcich prípadoch:</a:t>
            </a:r>
          </a:p>
          <a:p>
            <a:r>
              <a:rPr lang="sk-SK" dirty="0"/>
              <a:t>...</a:t>
            </a:r>
          </a:p>
          <a:p>
            <a:r>
              <a:rPr lang="sk-SK" dirty="0"/>
              <a:t>c) vo vzťahu k </a:t>
            </a:r>
            <a:r>
              <a:rPr lang="sk-SK" dirty="0">
                <a:solidFill>
                  <a:srgbClr val="FF0000"/>
                </a:solidFill>
              </a:rPr>
              <a:t>osobitným prípadom rozmnožovania uskutočneným verejne prístupnými knižnicami, vzdelávacími inštitúciami alebo múzeami alebo archívmi, ktoré sa neuskutočnia pre priamy alebo nepriamy ekonomický alebo komerčný prospech</a:t>
            </a:r>
            <a:r>
              <a:rPr lang="sk-SK" dirty="0"/>
              <a:t>;</a:t>
            </a:r>
          </a:p>
          <a:p>
            <a:pPr marL="0" indent="0">
              <a:buNone/>
            </a:pPr>
            <a:r>
              <a:rPr lang="sk-SK" dirty="0">
                <a:solidFill>
                  <a:srgbClr val="FF0000"/>
                </a:solidFill>
              </a:rPr>
              <a:t>3.</a:t>
            </a:r>
            <a:r>
              <a:rPr lang="sk-SK" dirty="0"/>
              <a:t> Členské štáty môžu zabezpečiť výnimky alebo obmedzenia práv poskytnutých podľa článkov 2 a 3 v nasledujúcich prípadoch:</a:t>
            </a:r>
          </a:p>
          <a:p>
            <a:r>
              <a:rPr lang="sk-SK" dirty="0"/>
              <a:t>a) použitie na výhradný </a:t>
            </a:r>
            <a:r>
              <a:rPr lang="sk-SK" dirty="0">
                <a:solidFill>
                  <a:srgbClr val="FF0000"/>
                </a:solidFill>
              </a:rPr>
              <a:t>účel ilustrácie pri vyučovaní alebo vedeckom výskume</a:t>
            </a:r>
            <a:r>
              <a:rPr lang="sk-SK" dirty="0"/>
              <a:t>, pokiaľ je označený prameň vrátane mena autora, ak sa nestane, že to nie je možné a v rozsahu, ktorý je oprávnený nekomerčným účelom, o ktorý ide;</a:t>
            </a:r>
          </a:p>
          <a:p>
            <a:r>
              <a:rPr lang="sk-SK" dirty="0"/>
              <a:t>n) použitie na prenos alebo </a:t>
            </a:r>
            <a:r>
              <a:rPr lang="sk-SK" dirty="0">
                <a:solidFill>
                  <a:srgbClr val="FF0000"/>
                </a:solidFill>
              </a:rPr>
              <a:t>sprístupnenie jednotlivým členom verejnosti na účel výskumu alebo súkromného štúdia </a:t>
            </a:r>
            <a:r>
              <a:rPr lang="sk-SK" dirty="0"/>
              <a:t>prostredníctvom na to určených terminálov v priestoroch inštitúcií uvedených v odseku 2 písm. c) diel alebo iných predmetov ochrany, ktoré nepodliehajú nákupným alebo licenčným podmienkam zahrnutým v ich zbierkach;</a:t>
            </a:r>
          </a:p>
          <a:p>
            <a:endParaRPr lang="sk-SK" dirty="0"/>
          </a:p>
        </p:txBody>
      </p:sp>
    </p:spTree>
    <p:extLst>
      <p:ext uri="{BB962C8B-B14F-4D97-AF65-F5344CB8AC3E}">
        <p14:creationId xmlns:p14="http://schemas.microsoft.com/office/powerpoint/2010/main" val="263774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3C3B2B-360B-C64B-BED2-D0DE81B7DEBC}"/>
              </a:ext>
            </a:extLst>
          </p:cNvPr>
          <p:cNvSpPr>
            <a:spLocks noGrp="1"/>
          </p:cNvSpPr>
          <p:nvPr>
            <p:ph type="title"/>
          </p:nvPr>
        </p:nvSpPr>
        <p:spPr>
          <a:xfrm>
            <a:off x="2307918" y="282534"/>
            <a:ext cx="8911687" cy="714993"/>
          </a:xfrm>
        </p:spPr>
        <p:txBody>
          <a:bodyPr>
            <a:normAutofit fontScale="90000"/>
          </a:bodyPr>
          <a:lstStyle/>
          <a:p>
            <a:r>
              <a:rPr lang="sk-SK" b="1" dirty="0"/>
              <a:t>Parciálne funkcie DIGIREP SVKBB </a:t>
            </a:r>
            <a:br>
              <a:rPr lang="sk-SK" b="1" dirty="0"/>
            </a:br>
            <a:endParaRPr lang="sk-SK" dirty="0"/>
          </a:p>
        </p:txBody>
      </p:sp>
      <p:sp>
        <p:nvSpPr>
          <p:cNvPr id="3" name="Zástupný objekt pre obsah 2">
            <a:extLst>
              <a:ext uri="{FF2B5EF4-FFF2-40B4-BE49-F238E27FC236}">
                <a16:creationId xmlns:a16="http://schemas.microsoft.com/office/drawing/2014/main" id="{4E09A093-BD81-FE44-9E14-2B9F4956BE5B}"/>
              </a:ext>
            </a:extLst>
          </p:cNvPr>
          <p:cNvSpPr>
            <a:spLocks noGrp="1"/>
          </p:cNvSpPr>
          <p:nvPr>
            <p:ph idx="1"/>
          </p:nvPr>
        </p:nvSpPr>
        <p:spPr>
          <a:xfrm>
            <a:off x="838200" y="1080655"/>
            <a:ext cx="10515600" cy="5343896"/>
          </a:xfrm>
        </p:spPr>
        <p:txBody>
          <a:bodyPr>
            <a:normAutofit/>
          </a:bodyPr>
          <a:lstStyle/>
          <a:p>
            <a:pPr lvl="0"/>
            <a:r>
              <a:rPr lang="sk-SK" dirty="0"/>
              <a:t>Rozšíriť služby a možnosti </a:t>
            </a:r>
            <a:r>
              <a:rPr lang="sk-SK" b="1" dirty="0"/>
              <a:t>prístupu k dokumentom SVKBB </a:t>
            </a:r>
            <a:r>
              <a:rPr lang="sk-SK" dirty="0"/>
              <a:t>prostredníctvom vyhľadávacích nástrojov, ako sú Google a Trove;</a:t>
            </a:r>
          </a:p>
          <a:p>
            <a:pPr lvl="0"/>
            <a:r>
              <a:rPr lang="sk-SK" dirty="0"/>
              <a:t>Umožniť zamestnancom a </a:t>
            </a:r>
            <a:r>
              <a:rPr lang="sk-SK" dirty="0" err="1"/>
              <a:t>kooperantom</a:t>
            </a:r>
            <a:r>
              <a:rPr lang="sk-SK" dirty="0"/>
              <a:t> SVKBB </a:t>
            </a:r>
            <a:r>
              <a:rPr lang="sk-SK" b="1" dirty="0"/>
              <a:t>ukladať textové, obrazové, zvukové a audiovizuálne dokumenty </a:t>
            </a:r>
            <a:r>
              <a:rPr lang="sk-SK" dirty="0"/>
              <a:t>a zodpovedajúce metadáta a materiály s otvoreným prístupom napr. do systému </a:t>
            </a:r>
            <a:r>
              <a:rPr lang="sk-SK" b="1" dirty="0" err="1"/>
              <a:t>Mediainfo</a:t>
            </a:r>
            <a:r>
              <a:rPr lang="sk-SK" dirty="0"/>
              <a:t> a zobraziť publikačné metriky; </a:t>
            </a:r>
          </a:p>
          <a:p>
            <a:pPr lvl="0"/>
            <a:r>
              <a:rPr lang="sk-SK" b="1" dirty="0"/>
              <a:t>Sprístupňovať</a:t>
            </a:r>
            <a:r>
              <a:rPr lang="sk-SK" dirty="0"/>
              <a:t> dokumenty z </a:t>
            </a:r>
            <a:r>
              <a:rPr lang="sk-SK" dirty="0" err="1"/>
              <a:t>repozitu</a:t>
            </a:r>
            <a:r>
              <a:rPr lang="sk-SK" dirty="0"/>
              <a:t> (napr. CVTI SR) v súlade so zmluvou a s právnymi predpismi; </a:t>
            </a:r>
          </a:p>
          <a:p>
            <a:pPr lvl="0"/>
            <a:r>
              <a:rPr lang="sk-SK" b="1" dirty="0"/>
              <a:t>Udržiavať</a:t>
            </a:r>
            <a:r>
              <a:rPr lang="sk-SK" dirty="0"/>
              <a:t> úplný a presný zoznam všetkých publikácií dokumentov a súborov údajov SVKBB v DIGIREP, ktoré sa používajú v centrálnych systémoch (MKSR, archív UKB, </a:t>
            </a:r>
            <a:r>
              <a:rPr lang="sk-SK" dirty="0" err="1"/>
              <a:t>Slovakiana</a:t>
            </a:r>
            <a:r>
              <a:rPr lang="sk-SK" dirty="0"/>
              <a:t> </a:t>
            </a:r>
            <a:r>
              <a:rPr lang="sk-SK" dirty="0" err="1"/>
              <a:t>atd</a:t>
            </a:r>
            <a:r>
              <a:rPr lang="sk-SK" dirty="0"/>
              <a:t>) </a:t>
            </a:r>
          </a:p>
          <a:p>
            <a:pPr lvl="0"/>
            <a:r>
              <a:rPr lang="sk-SK" b="1" dirty="0"/>
              <a:t>Uľahčiť štatistické výkazníctvo </a:t>
            </a:r>
            <a:r>
              <a:rPr lang="sk-SK" dirty="0"/>
              <a:t>pre organizáciu kolektívnej správy práv (LITA </a:t>
            </a:r>
            <a:r>
              <a:rPr lang="sk-SK" dirty="0" err="1"/>
              <a:t>ai</a:t>
            </a:r>
            <a:r>
              <a:rPr lang="sk-SK" dirty="0"/>
              <a:t>.)</a:t>
            </a:r>
          </a:p>
          <a:p>
            <a:r>
              <a:rPr lang="sk-SK" b="1" dirty="0"/>
              <a:t>Podporiť ukladanie publikácií s otvoreným prístupom</a:t>
            </a:r>
            <a:r>
              <a:rPr lang="sk-SK" dirty="0"/>
              <a:t>, ktoré umožnia globálny prístup k zbierkam SVKBB</a:t>
            </a:r>
          </a:p>
          <a:p>
            <a:pPr lvl="0"/>
            <a:r>
              <a:rPr lang="sk-SK" dirty="0"/>
              <a:t>Alternatíva 1) </a:t>
            </a:r>
            <a:r>
              <a:rPr lang="sk-SK" b="1" dirty="0"/>
              <a:t>Zmluva s CVTI</a:t>
            </a:r>
            <a:r>
              <a:rPr lang="sk-SK" dirty="0"/>
              <a:t>, </a:t>
            </a:r>
          </a:p>
          <a:p>
            <a:pPr lvl="0"/>
            <a:r>
              <a:rPr lang="sk-SK" dirty="0"/>
              <a:t>Alternatíva 2) </a:t>
            </a:r>
            <a:r>
              <a:rPr lang="sk-SK" b="1" dirty="0"/>
              <a:t>Vlastný inštitucionálny DIGIREP s infraštruktúrou SVKBB</a:t>
            </a:r>
          </a:p>
          <a:p>
            <a:endParaRPr lang="sk-SK" dirty="0"/>
          </a:p>
        </p:txBody>
      </p:sp>
    </p:spTree>
    <p:extLst>
      <p:ext uri="{BB962C8B-B14F-4D97-AF65-F5344CB8AC3E}">
        <p14:creationId xmlns:p14="http://schemas.microsoft.com/office/powerpoint/2010/main" val="3812263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941502-7F10-124F-9890-CB6CF5C68381}"/>
              </a:ext>
            </a:extLst>
          </p:cNvPr>
          <p:cNvSpPr>
            <a:spLocks noGrp="1"/>
          </p:cNvSpPr>
          <p:nvPr>
            <p:ph type="title"/>
          </p:nvPr>
        </p:nvSpPr>
        <p:spPr>
          <a:xfrm>
            <a:off x="1569308" y="333632"/>
            <a:ext cx="10379675" cy="889687"/>
          </a:xfrm>
        </p:spPr>
        <p:txBody>
          <a:bodyPr>
            <a:normAutofit/>
          </a:bodyPr>
          <a:lstStyle/>
          <a:p>
            <a:r>
              <a:rPr lang="sk-SK" sz="3200" dirty="0"/>
              <a:t>Sprístupnenie digitálneho obsahu z projektu DIKDA</a:t>
            </a:r>
          </a:p>
        </p:txBody>
      </p:sp>
      <p:sp>
        <p:nvSpPr>
          <p:cNvPr id="3" name="Zástupný objekt pre obsah 2">
            <a:extLst>
              <a:ext uri="{FF2B5EF4-FFF2-40B4-BE49-F238E27FC236}">
                <a16:creationId xmlns:a16="http://schemas.microsoft.com/office/drawing/2014/main" id="{54F019CC-9DAA-1F41-BBED-E07240B7E318}"/>
              </a:ext>
            </a:extLst>
          </p:cNvPr>
          <p:cNvSpPr>
            <a:spLocks noGrp="1"/>
          </p:cNvSpPr>
          <p:nvPr>
            <p:ph idx="1"/>
          </p:nvPr>
        </p:nvSpPr>
        <p:spPr>
          <a:xfrm>
            <a:off x="976184" y="1136822"/>
            <a:ext cx="10626810" cy="5436973"/>
          </a:xfrm>
        </p:spPr>
        <p:txBody>
          <a:bodyPr>
            <a:normAutofit/>
          </a:bodyPr>
          <a:lstStyle/>
          <a:p>
            <a:pPr marL="0" indent="0">
              <a:buNone/>
            </a:pPr>
            <a:r>
              <a:rPr lang="sk-SK" sz="2400" dirty="0"/>
              <a:t>Nasledujúci výber (tabuľky) obsahuje počty digitalizovaných jednotiek v katalógu KIS3G</a:t>
            </a:r>
          </a:p>
          <a:p>
            <a:r>
              <a:rPr lang="sk-SK" sz="2400" dirty="0"/>
              <a:t>Žiadame, aby SNK sprístupnila digitálny obsah jednotiek, ktoré majú vo svojich zbierkach partneri </a:t>
            </a:r>
          </a:p>
          <a:p>
            <a:r>
              <a:rPr lang="sk-SK" sz="2400" dirty="0"/>
              <a:t>1. pre partnerské knižnice KIS3G</a:t>
            </a:r>
          </a:p>
          <a:p>
            <a:r>
              <a:rPr lang="sk-SK" sz="2400" dirty="0"/>
              <a:t>2: pre všetky knižnice a organizácie, ktoré o to požiadajú </a:t>
            </a:r>
          </a:p>
          <a:p>
            <a:r>
              <a:rPr lang="sk-SK" sz="2400" dirty="0"/>
              <a:t>Sprístupnenie digitálneho obsahu umožní zlepšiť knižničné služby verejnosti</a:t>
            </a:r>
          </a:p>
          <a:p>
            <a:r>
              <a:rPr lang="sk-SK" sz="2400" dirty="0"/>
              <a:t>Sprístupnenie v súlade s právnymi predpismi výlučne v priestoroch knižníc</a:t>
            </a:r>
          </a:p>
          <a:p>
            <a:r>
              <a:rPr lang="sk-SK" sz="2400" dirty="0"/>
              <a:t>SNK poskytne register voľných a osirelých diel, ktoré je možné sprístupniť verejnosti online bezplatne</a:t>
            </a:r>
          </a:p>
          <a:p>
            <a:endParaRPr lang="sk-SK" sz="2400" dirty="0"/>
          </a:p>
          <a:p>
            <a:endParaRPr lang="sk-SK" sz="2400" dirty="0"/>
          </a:p>
          <a:p>
            <a:endParaRPr lang="sk-SK" sz="2400" dirty="0"/>
          </a:p>
          <a:p>
            <a:pPr marL="0" indent="0">
              <a:buNone/>
            </a:pPr>
            <a:endParaRPr lang="sk-SK" dirty="0"/>
          </a:p>
          <a:p>
            <a:pPr marL="0" indent="0">
              <a:buNone/>
            </a:pPr>
            <a:endParaRPr lang="sk-SK" dirty="0"/>
          </a:p>
        </p:txBody>
      </p:sp>
    </p:spTree>
    <p:extLst>
      <p:ext uri="{BB962C8B-B14F-4D97-AF65-F5344CB8AC3E}">
        <p14:creationId xmlns:p14="http://schemas.microsoft.com/office/powerpoint/2010/main" val="1135724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ACCB24-654C-C64E-84B1-FCD8F7E2DCE1}"/>
              </a:ext>
            </a:extLst>
          </p:cNvPr>
          <p:cNvSpPr>
            <a:spLocks noGrp="1"/>
          </p:cNvSpPr>
          <p:nvPr>
            <p:ph type="title"/>
          </p:nvPr>
        </p:nvSpPr>
        <p:spPr>
          <a:xfrm>
            <a:off x="688769" y="200025"/>
            <a:ext cx="11369881" cy="1704975"/>
          </a:xfrm>
        </p:spPr>
        <p:txBody>
          <a:bodyPr>
            <a:normAutofit fontScale="90000"/>
          </a:bodyPr>
          <a:lstStyle/>
          <a:p>
            <a:pPr lvl="0" defTabSz="914400" eaLnBrk="0" fontAlgn="base" hangingPunct="0">
              <a:spcAft>
                <a:spcPct val="0"/>
              </a:spcAft>
            </a:pPr>
            <a:r>
              <a:rPr lang="sk-SK" altLang="zh-CN" b="1" dirty="0">
                <a:solidFill>
                  <a:schemeClr val="tx1"/>
                </a:solidFill>
                <a:latin typeface="Times New Roman" panose="02020603050405020304" pitchFamily="18" charset="0"/>
                <a:ea typeface="Times New Roman" panose="02020603050405020304" pitchFamily="18" charset="0"/>
              </a:rPr>
              <a:t>Počty záznamov a exemplárov v katalógu Slovenská knižnica a</a:t>
            </a:r>
            <a:br>
              <a:rPr lang="sk-SK" altLang="zh-CN" sz="2400" dirty="0">
                <a:solidFill>
                  <a:schemeClr val="tx1"/>
                </a:solidFill>
              </a:rPr>
            </a:br>
            <a:r>
              <a:rPr lang="sk-SK" altLang="zh-CN" b="1" dirty="0">
                <a:solidFill>
                  <a:schemeClr val="tx1"/>
                </a:solidFill>
                <a:latin typeface="Times New Roman" panose="02020603050405020304" pitchFamily="18" charset="0"/>
                <a:ea typeface="Times New Roman" panose="02020603050405020304" pitchFamily="18" charset="0"/>
              </a:rPr>
              <a:t>počty digitalizovaných exemplárov v partnerských organizáciách stav (výber) 04. 12. 2018</a:t>
            </a:r>
            <a:br>
              <a:rPr lang="sk-SK" altLang="zh-CN" sz="2400" dirty="0">
                <a:solidFill>
                  <a:schemeClr val="tx1"/>
                </a:solidFill>
              </a:rPr>
            </a:br>
            <a:endParaRPr lang="sk-SK" dirty="0"/>
          </a:p>
        </p:txBody>
      </p:sp>
      <p:sp>
        <p:nvSpPr>
          <p:cNvPr id="5" name="Rectangle 1">
            <a:extLst>
              <a:ext uri="{FF2B5EF4-FFF2-40B4-BE49-F238E27FC236}">
                <a16:creationId xmlns:a16="http://schemas.microsoft.com/office/drawing/2014/main" id="{5B2F390B-3809-554E-8F72-8BD4E00735EE}"/>
              </a:ext>
            </a:extLst>
          </p:cNvPr>
          <p:cNvSpPr>
            <a:spLocks noChangeArrowheads="1"/>
          </p:cNvSpPr>
          <p:nvPr/>
        </p:nvSpPr>
        <p:spPr bwMode="auto">
          <a:xfrm>
            <a:off x="757658" y="2034272"/>
            <a:ext cx="171112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k-SK" altLang="zh-CN" sz="1800" b="0" i="0" u="none" strike="noStrike" cap="none" normalizeH="0" baseline="0" dirty="0">
                <a:ln>
                  <a:noFill/>
                </a:ln>
                <a:solidFill>
                  <a:schemeClr val="tx1"/>
                </a:solidFill>
                <a:effectLst/>
                <a:latin typeface="Arial" panose="020B0604020202020204" pitchFamily="34" charset="0"/>
              </a:rPr>
            </a:br>
            <a:endParaRPr kumimoji="0" lang="sk-SK" altLang="zh-CN"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1DA359F2-8F69-5C40-9693-A1170EE35C5A}"/>
              </a:ext>
            </a:extLst>
          </p:cNvPr>
          <p:cNvSpPr>
            <a:spLocks noChangeArrowheads="1"/>
          </p:cNvSpPr>
          <p:nvPr/>
        </p:nvSpPr>
        <p:spPr bwMode="auto">
          <a:xfrm>
            <a:off x="757658" y="2684075"/>
            <a:ext cx="171112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zh-CN" sz="1000" b="0" i="0" u="none" strike="noStrike" cap="none" normalizeH="0" baseline="30000" dirty="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hlinkClick r:id="rId2"/>
              </a:rPr>
              <a:t>[i]</a:t>
            </a:r>
            <a:r>
              <a:rPr kumimoji="0" lang="sk-SK" altLang="zh-CN"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rPr>
              <a:t>	</a:t>
            </a:r>
            <a:endParaRPr kumimoji="0" lang="sk-SK" altLang="zh-CN"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Zástupný objekt pre obsah 9">
            <a:extLst>
              <a:ext uri="{FF2B5EF4-FFF2-40B4-BE49-F238E27FC236}">
                <a16:creationId xmlns:a16="http://schemas.microsoft.com/office/drawing/2014/main" id="{9FE07901-35EA-D94A-84F1-4FEC05DBB79D}"/>
              </a:ext>
            </a:extLst>
          </p:cNvPr>
          <p:cNvGraphicFramePr>
            <a:graphicFrameLocks noGrp="1"/>
          </p:cNvGraphicFramePr>
          <p:nvPr>
            <p:ph idx="1"/>
            <p:extLst>
              <p:ext uri="{D42A27DB-BD31-4B8C-83A1-F6EECF244321}">
                <p14:modId xmlns:p14="http://schemas.microsoft.com/office/powerpoint/2010/main" val="216890908"/>
              </p:ext>
            </p:extLst>
          </p:nvPr>
        </p:nvGraphicFramePr>
        <p:xfrm>
          <a:off x="688769" y="2034270"/>
          <a:ext cx="11020300" cy="3847546"/>
        </p:xfrm>
        <a:graphic>
          <a:graphicData uri="http://schemas.openxmlformats.org/drawingml/2006/table">
            <a:tbl>
              <a:tblPr firstRow="1" bandRow="1">
                <a:tableStyleId>{5C22544A-7EE6-4342-B048-85BDC9FD1C3A}</a:tableStyleId>
              </a:tblPr>
              <a:tblGrid>
                <a:gridCol w="4525782">
                  <a:extLst>
                    <a:ext uri="{9D8B030D-6E8A-4147-A177-3AD203B41FA5}">
                      <a16:colId xmlns:a16="http://schemas.microsoft.com/office/drawing/2014/main" val="2335526947"/>
                    </a:ext>
                  </a:extLst>
                </a:gridCol>
                <a:gridCol w="1387621">
                  <a:extLst>
                    <a:ext uri="{9D8B030D-6E8A-4147-A177-3AD203B41FA5}">
                      <a16:colId xmlns:a16="http://schemas.microsoft.com/office/drawing/2014/main" val="358202149"/>
                    </a:ext>
                  </a:extLst>
                </a:gridCol>
                <a:gridCol w="5106897">
                  <a:extLst>
                    <a:ext uri="{9D8B030D-6E8A-4147-A177-3AD203B41FA5}">
                      <a16:colId xmlns:a16="http://schemas.microsoft.com/office/drawing/2014/main" val="2580219053"/>
                    </a:ext>
                  </a:extLst>
                </a:gridCol>
              </a:tblGrid>
              <a:tr h="454146">
                <a:tc>
                  <a:txBody>
                    <a:bodyPr/>
                    <a:lstStyle/>
                    <a:p>
                      <a:pPr>
                        <a:spcAft>
                          <a:spcPts val="0"/>
                        </a:spcAft>
                      </a:pPr>
                      <a:r>
                        <a:rPr lang="sk-SK" sz="1600" b="1">
                          <a:effectLst/>
                          <a:latin typeface="Times New Roman" panose="02020603050405020304" pitchFamily="18" charset="0"/>
                          <a:ea typeface="Times New Roman" panose="02020603050405020304" pitchFamily="18" charset="0"/>
                        </a:rPr>
                        <a:t>KIS3G – Portál Slovenská knižnica</a:t>
                      </a:r>
                      <a:endParaRPr lang="sk-SK" sz="16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spcAft>
                          <a:spcPts val="0"/>
                        </a:spcAft>
                      </a:pPr>
                      <a:r>
                        <a:rPr lang="sk-SK" sz="1600" b="1">
                          <a:solidFill>
                            <a:schemeClr val="bg1"/>
                          </a:solidFill>
                          <a:effectLst/>
                          <a:latin typeface="Times New Roman" panose="02020603050405020304" pitchFamily="18" charset="0"/>
                          <a:ea typeface="Times New Roman" panose="02020603050405020304" pitchFamily="18" charset="0"/>
                        </a:rPr>
                        <a:t>4 746 136</a:t>
                      </a:r>
                      <a:endParaRPr lang="sk-SK" sz="1600">
                        <a:solidFill>
                          <a:schemeClr val="bg1"/>
                        </a:solidFill>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sk-SK" sz="1600" b="1" dirty="0">
                          <a:solidFill>
                            <a:schemeClr val="bg1"/>
                          </a:solidFill>
                          <a:effectLst/>
                          <a:latin typeface="Times New Roman" panose="02020603050405020304" pitchFamily="18" charset="0"/>
                          <a:ea typeface="Times New Roman" panose="02020603050405020304" pitchFamily="18" charset="0"/>
                        </a:rPr>
                        <a:t>1 330 962 tzv.  objektov</a:t>
                      </a:r>
                      <a:endParaRPr lang="sk-SK" sz="1600" dirty="0">
                        <a:solidFill>
                          <a:schemeClr val="bg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2313085264"/>
                  </a:ext>
                </a:extLst>
              </a:tr>
              <a:tr h="754014">
                <a:tc>
                  <a:txBody>
                    <a:bodyPr/>
                    <a:lstStyle/>
                    <a:p>
                      <a:pPr>
                        <a:spcAft>
                          <a:spcPts val="0"/>
                        </a:spcAft>
                      </a:pPr>
                      <a:r>
                        <a:rPr lang="sk-SK" sz="1800" b="1" dirty="0">
                          <a:effectLst/>
                          <a:latin typeface="Times New Roman" panose="02020603050405020304" pitchFamily="18" charset="0"/>
                          <a:ea typeface="Times New Roman" panose="02020603050405020304" pitchFamily="18" charset="0"/>
                          <a:cs typeface="Times New Roman" panose="02020603050405020304" pitchFamily="18" charset="0"/>
                        </a:rPr>
                        <a:t>Martin – Slovenská národná knižnica </a:t>
                      </a:r>
                      <a:endParaRPr lang="sk-SK"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k-SK" sz="1800" b="1" dirty="0">
                          <a:solidFill>
                            <a:srgbClr val="000000"/>
                          </a:solidFill>
                          <a:effectLst/>
                          <a:latin typeface="Times New Roman" panose="02020603050405020304" pitchFamily="18" charset="0"/>
                          <a:ea typeface="Times New Roman" panose="02020603050405020304" pitchFamily="18" charset="0"/>
                        </a:rPr>
                        <a:t>593 010 </a:t>
                      </a:r>
                      <a:endParaRPr lang="sk-SK"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k-SK" sz="1800" b="1" dirty="0">
                          <a:solidFill>
                            <a:schemeClr val="tx1"/>
                          </a:solidFill>
                          <a:effectLst/>
                          <a:latin typeface="Times New Roman" panose="02020603050405020304" pitchFamily="18" charset="0"/>
                          <a:ea typeface="Times New Roman" panose="02020603050405020304" pitchFamily="18" charset="0"/>
                        </a:rPr>
                        <a:t>154 998 (čiastočne dostupné v katalógu DIKDA)</a:t>
                      </a:r>
                      <a:endParaRPr lang="sk-SK" sz="1800" dirty="0">
                        <a:solidFill>
                          <a:schemeClr val="tx1"/>
                        </a:solidFill>
                        <a:effectLst/>
                        <a:latin typeface="Times New Roman" panose="02020603050405020304" pitchFamily="18" charset="0"/>
                        <a:ea typeface="Times New Roman" panose="02020603050405020304" pitchFamily="18" charset="0"/>
                      </a:endParaRPr>
                    </a:p>
                    <a:p>
                      <a:pPr algn="ctr">
                        <a:spcAft>
                          <a:spcPts val="0"/>
                        </a:spcAft>
                      </a:pPr>
                      <a:r>
                        <a:rPr lang="sk-SK" sz="1800" b="1" dirty="0">
                          <a:solidFill>
                            <a:schemeClr val="tx1"/>
                          </a:solidFill>
                          <a:effectLst/>
                          <a:latin typeface="Times New Roman" panose="02020603050405020304" pitchFamily="18" charset="0"/>
                          <a:ea typeface="Times New Roman" panose="02020603050405020304" pitchFamily="18" charset="0"/>
                        </a:rPr>
                        <a:t> </a:t>
                      </a:r>
                      <a:endParaRPr lang="sk-SK" sz="1800" dirty="0">
                        <a:solidFill>
                          <a:schemeClr val="tx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3195677652"/>
                  </a:ext>
                </a:extLst>
              </a:tr>
              <a:tr h="754014">
                <a:tc>
                  <a:txBody>
                    <a:bodyPr/>
                    <a:lstStyle/>
                    <a:p>
                      <a:pPr>
                        <a:spcAft>
                          <a:spcPts val="0"/>
                        </a:spcAft>
                      </a:pPr>
                      <a:r>
                        <a:rPr lang="sk-SK" sz="1800" b="1" dirty="0">
                          <a:effectLst/>
                          <a:latin typeface="Times New Roman" panose="02020603050405020304" pitchFamily="18" charset="0"/>
                          <a:ea typeface="Times New Roman" panose="02020603050405020304" pitchFamily="18" charset="0"/>
                          <a:cs typeface="Times New Roman" panose="02020603050405020304" pitchFamily="18" charset="0"/>
                        </a:rPr>
                        <a:t>Bratislava – Univerzitná knižnica</a:t>
                      </a:r>
                      <a:endParaRPr lang="sk-SK"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k-SK" sz="1800" b="1" dirty="0">
                          <a:effectLst/>
                          <a:latin typeface="Times New Roman" panose="02020603050405020304" pitchFamily="18" charset="0"/>
                          <a:ea typeface="Times New Roman" panose="02020603050405020304" pitchFamily="18" charset="0"/>
                        </a:rPr>
                        <a:t>619 561</a:t>
                      </a:r>
                      <a:endParaRPr lang="sk-SK"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sk-SK" sz="1800" b="1" dirty="0">
                          <a:solidFill>
                            <a:schemeClr val="tx1"/>
                          </a:solidFill>
                          <a:effectLst/>
                          <a:latin typeface="Times New Roman" panose="02020603050405020304" pitchFamily="18" charset="0"/>
                          <a:ea typeface="Times New Roman" panose="02020603050405020304" pitchFamily="18" charset="0"/>
                        </a:rPr>
                        <a:t>Samostatné DB, </a:t>
                      </a:r>
                      <a:r>
                        <a:rPr lang="sk-SK" sz="1800" b="1" dirty="0" err="1">
                          <a:solidFill>
                            <a:schemeClr val="tx1"/>
                          </a:solidFill>
                          <a:effectLst/>
                          <a:latin typeface="Times New Roman" panose="02020603050405020304" pitchFamily="18" charset="0"/>
                          <a:ea typeface="Times New Roman" panose="02020603050405020304" pitchFamily="18" charset="0"/>
                        </a:rPr>
                        <a:t>súb</a:t>
                      </a:r>
                      <a:r>
                        <a:rPr lang="sk-SK" sz="1800" b="1" dirty="0">
                          <a:solidFill>
                            <a:schemeClr val="tx1"/>
                          </a:solidFill>
                          <a:effectLst/>
                          <a:latin typeface="Times New Roman" panose="02020603050405020304" pitchFamily="18" charset="0"/>
                          <a:ea typeface="Times New Roman" panose="02020603050405020304" pitchFamily="18" charset="0"/>
                        </a:rPr>
                        <a:t>. kat. periodík neprepojený s DIKDA (odhadujem prekrytie 100 000 </a:t>
                      </a:r>
                      <a:r>
                        <a:rPr lang="sk-SK" sz="1800" b="1" dirty="0" err="1">
                          <a:solidFill>
                            <a:schemeClr val="tx1"/>
                          </a:solidFill>
                          <a:effectLst/>
                          <a:latin typeface="Times New Roman" panose="02020603050405020304" pitchFamily="18" charset="0"/>
                          <a:ea typeface="Times New Roman" panose="02020603050405020304" pitchFamily="18" charset="0"/>
                        </a:rPr>
                        <a:t>jd</a:t>
                      </a:r>
                      <a:r>
                        <a:rPr lang="sk-SK" sz="1800" b="1" dirty="0">
                          <a:solidFill>
                            <a:schemeClr val="tx1"/>
                          </a:solidFill>
                          <a:effectLst/>
                          <a:latin typeface="Times New Roman" panose="02020603050405020304" pitchFamily="18" charset="0"/>
                          <a:ea typeface="Times New Roman" panose="02020603050405020304" pitchFamily="18" charset="0"/>
                        </a:rPr>
                        <a:t>)</a:t>
                      </a:r>
                      <a:endParaRPr lang="sk-SK" sz="1800" dirty="0">
                        <a:solidFill>
                          <a:schemeClr val="tx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2356486208"/>
                  </a:ext>
                </a:extLst>
              </a:tr>
              <a:tr h="522934">
                <a:tc>
                  <a:txBody>
                    <a:bodyPr/>
                    <a:lstStyle/>
                    <a:p>
                      <a:pPr>
                        <a:spcAft>
                          <a:spcPts val="0"/>
                        </a:spcAft>
                      </a:pPr>
                      <a:r>
                        <a:rPr lang="sk-SK" sz="1800" b="1" dirty="0">
                          <a:effectLst/>
                          <a:latin typeface="Times New Roman" panose="02020603050405020304" pitchFamily="18" charset="0"/>
                          <a:ea typeface="Times New Roman" panose="02020603050405020304" pitchFamily="18" charset="0"/>
                          <a:cs typeface="Times New Roman" panose="02020603050405020304" pitchFamily="18" charset="0"/>
                        </a:rPr>
                        <a:t>Bratislava – Ústredná knižnica SAV</a:t>
                      </a:r>
                      <a:endParaRPr lang="sk-SK"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k-SK" sz="1800" b="1" dirty="0">
                          <a:effectLst/>
                          <a:latin typeface="Times New Roman" panose="02020603050405020304" pitchFamily="18" charset="0"/>
                          <a:ea typeface="Times New Roman" panose="02020603050405020304" pitchFamily="18" charset="0"/>
                        </a:rPr>
                        <a:t>267 716</a:t>
                      </a:r>
                      <a:endParaRPr lang="sk-SK"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sk-SK" sz="1800" b="1" dirty="0">
                          <a:solidFill>
                            <a:schemeClr val="tx1"/>
                          </a:solidFill>
                          <a:effectLst/>
                          <a:latin typeface="Times New Roman" panose="02020603050405020304" pitchFamily="18" charset="0"/>
                          <a:ea typeface="Times New Roman" panose="02020603050405020304" pitchFamily="18" charset="0"/>
                        </a:rPr>
                        <a:t>30 993</a:t>
                      </a:r>
                      <a:endParaRPr lang="sk-SK" sz="1800" dirty="0">
                        <a:solidFill>
                          <a:schemeClr val="tx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2821924560"/>
                  </a:ext>
                </a:extLst>
              </a:tr>
              <a:tr h="454146">
                <a:tc>
                  <a:txBody>
                    <a:bodyPr/>
                    <a:lstStyle/>
                    <a:p>
                      <a:pPr>
                        <a:spcAft>
                          <a:spcPts val="0"/>
                        </a:spcAft>
                      </a:pPr>
                      <a:r>
                        <a:rPr lang="sk-SK" sz="1800" b="1" dirty="0">
                          <a:effectLst/>
                          <a:latin typeface="Times New Roman" panose="02020603050405020304" pitchFamily="18" charset="0"/>
                          <a:ea typeface="Times New Roman" panose="02020603050405020304" pitchFamily="18" charset="0"/>
                          <a:cs typeface="Times New Roman" panose="02020603050405020304" pitchFamily="18" charset="0"/>
                        </a:rPr>
                        <a:t>Prešov – Štátna vedecká knižnica</a:t>
                      </a:r>
                      <a:endParaRPr lang="sk-SK"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k-SK" sz="1800" b="1" dirty="0">
                          <a:effectLst/>
                          <a:latin typeface="Times New Roman" panose="02020603050405020304" pitchFamily="18" charset="0"/>
                          <a:ea typeface="Times New Roman" panose="02020603050405020304" pitchFamily="18" charset="0"/>
                        </a:rPr>
                        <a:t>406 277</a:t>
                      </a:r>
                      <a:endParaRPr lang="sk-SK" sz="18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sk-SK" sz="1800" b="1" dirty="0">
                          <a:solidFill>
                            <a:schemeClr val="tx1"/>
                          </a:solidFill>
                          <a:effectLst/>
                          <a:latin typeface="Times New Roman" panose="02020603050405020304" pitchFamily="18" charset="0"/>
                          <a:ea typeface="Times New Roman" panose="02020603050405020304" pitchFamily="18" charset="0"/>
                        </a:rPr>
                        <a:t>49 763</a:t>
                      </a:r>
                      <a:endParaRPr lang="sk-SK" sz="1800" dirty="0">
                        <a:solidFill>
                          <a:schemeClr val="tx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2334018546"/>
                  </a:ext>
                </a:extLst>
              </a:tr>
              <a:tr h="454146">
                <a:tc>
                  <a:txBody>
                    <a:bodyPr/>
                    <a:lstStyle/>
                    <a:p>
                      <a:pPr>
                        <a:spcAft>
                          <a:spcPts val="0"/>
                        </a:spcAft>
                      </a:pPr>
                      <a:r>
                        <a:rPr lang="sk-SK" sz="1800" b="1" dirty="0">
                          <a:effectLst/>
                          <a:latin typeface="Times New Roman" panose="02020603050405020304" pitchFamily="18" charset="0"/>
                          <a:ea typeface="Times New Roman" panose="02020603050405020304" pitchFamily="18" charset="0"/>
                          <a:cs typeface="Times New Roman" panose="02020603050405020304" pitchFamily="18" charset="0"/>
                        </a:rPr>
                        <a:t>Banská Bystrica – Štátna vedecká knižnica</a:t>
                      </a:r>
                      <a:endParaRPr lang="sk-SK"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sk-SK" sz="1800" b="1" dirty="0">
                          <a:solidFill>
                            <a:srgbClr val="000000"/>
                          </a:solidFill>
                          <a:effectLst/>
                          <a:latin typeface="Times New Roman" panose="02020603050405020304" pitchFamily="18" charset="0"/>
                          <a:ea typeface="Times New Roman" panose="02020603050405020304" pitchFamily="18" charset="0"/>
                        </a:rPr>
                        <a:t>406 277</a:t>
                      </a:r>
                      <a:endParaRPr lang="sk-SK"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k-SK" sz="1800" b="1" dirty="0">
                          <a:solidFill>
                            <a:schemeClr val="tx1"/>
                          </a:solidFill>
                          <a:effectLst/>
                          <a:latin typeface="Times New Roman" panose="02020603050405020304" pitchFamily="18" charset="0"/>
                          <a:ea typeface="Times New Roman" panose="02020603050405020304" pitchFamily="18" charset="0"/>
                        </a:rPr>
                        <a:t>38 092</a:t>
                      </a:r>
                      <a:endParaRPr lang="sk-SK"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22200311"/>
                  </a:ext>
                </a:extLst>
              </a:tr>
              <a:tr h="454146">
                <a:tc>
                  <a:txBody>
                    <a:bodyPr/>
                    <a:lstStyle/>
                    <a:p>
                      <a:pPr>
                        <a:spcAft>
                          <a:spcPts val="0"/>
                        </a:spcAft>
                      </a:pPr>
                      <a:r>
                        <a:rPr lang="sk-SK" sz="1800" b="1" dirty="0">
                          <a:effectLst/>
                          <a:latin typeface="Times New Roman" panose="02020603050405020304" pitchFamily="18" charset="0"/>
                          <a:ea typeface="Times New Roman" panose="02020603050405020304" pitchFamily="18" charset="0"/>
                        </a:rPr>
                        <a:t>Bratislava – Slovenské národné múzeum</a:t>
                      </a:r>
                      <a:endParaRPr lang="sk-SK" sz="18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sk-SK" sz="1800" b="1">
                          <a:effectLst/>
                          <a:latin typeface="Times New Roman" panose="02020603050405020304" pitchFamily="18" charset="0"/>
                          <a:ea typeface="Times New Roman" panose="02020603050405020304" pitchFamily="18" charset="0"/>
                        </a:rPr>
                        <a:t>38 267</a:t>
                      </a:r>
                      <a:endParaRPr lang="sk-SK" sz="18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sk-SK" sz="1800" b="1" dirty="0">
                          <a:solidFill>
                            <a:schemeClr val="tx1"/>
                          </a:solidFill>
                          <a:effectLst/>
                          <a:latin typeface="Times New Roman" panose="02020603050405020304" pitchFamily="18" charset="0"/>
                          <a:ea typeface="Times New Roman" panose="02020603050405020304" pitchFamily="18" charset="0"/>
                        </a:rPr>
                        <a:t>2 738</a:t>
                      </a:r>
                      <a:endParaRPr lang="sk-SK" sz="1800" dirty="0">
                        <a:solidFill>
                          <a:schemeClr val="tx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1039592712"/>
                  </a:ext>
                </a:extLst>
              </a:tr>
            </a:tbl>
          </a:graphicData>
        </a:graphic>
      </p:graphicFrame>
    </p:spTree>
    <p:extLst>
      <p:ext uri="{BB962C8B-B14F-4D97-AF65-F5344CB8AC3E}">
        <p14:creationId xmlns:p14="http://schemas.microsoft.com/office/powerpoint/2010/main" val="2059896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3449F6-D7B4-1A41-BE39-75A635D4885A}"/>
              </a:ext>
            </a:extLst>
          </p:cNvPr>
          <p:cNvSpPr>
            <a:spLocks noGrp="1"/>
          </p:cNvSpPr>
          <p:nvPr>
            <p:ph type="title"/>
          </p:nvPr>
        </p:nvSpPr>
        <p:spPr>
          <a:xfrm>
            <a:off x="736270" y="529107"/>
            <a:ext cx="10970223" cy="1280890"/>
          </a:xfrm>
        </p:spPr>
        <p:txBody>
          <a:bodyPr>
            <a:normAutofit/>
          </a:bodyPr>
          <a:lstStyle/>
          <a:p>
            <a:r>
              <a:rPr lang="sk-SK" altLang="zh-CN" sz="2400" b="1" dirty="0">
                <a:solidFill>
                  <a:schemeClr val="tx1"/>
                </a:solidFill>
                <a:latin typeface="Times New Roman" panose="02020603050405020304" pitchFamily="18" charset="0"/>
                <a:ea typeface="Times New Roman" panose="02020603050405020304" pitchFamily="18" charset="0"/>
              </a:rPr>
              <a:t>Počty záznamov a exemplárov v katalógu Slovenská knižnica a</a:t>
            </a:r>
            <a:br>
              <a:rPr lang="sk-SK" altLang="zh-CN" sz="2400" dirty="0">
                <a:solidFill>
                  <a:schemeClr val="tx1"/>
                </a:solidFill>
              </a:rPr>
            </a:br>
            <a:r>
              <a:rPr lang="sk-SK" altLang="zh-CN" sz="2400" b="1" dirty="0">
                <a:solidFill>
                  <a:schemeClr val="tx1"/>
                </a:solidFill>
                <a:latin typeface="Times New Roman" panose="02020603050405020304" pitchFamily="18" charset="0"/>
                <a:ea typeface="Times New Roman" panose="02020603050405020304" pitchFamily="18" charset="0"/>
              </a:rPr>
              <a:t>počty digitalizovaných exemplárov v partnerských organizáciách stav (výber) </a:t>
            </a:r>
            <a:br>
              <a:rPr lang="sk-SK" altLang="zh-CN" sz="2400" b="1" dirty="0">
                <a:solidFill>
                  <a:schemeClr val="tx1"/>
                </a:solidFill>
                <a:latin typeface="Times New Roman" panose="02020603050405020304" pitchFamily="18" charset="0"/>
                <a:ea typeface="Times New Roman" panose="02020603050405020304" pitchFamily="18" charset="0"/>
              </a:rPr>
            </a:br>
            <a:r>
              <a:rPr lang="sk-SK" altLang="zh-CN" sz="2400" b="1" dirty="0">
                <a:solidFill>
                  <a:schemeClr val="tx1"/>
                </a:solidFill>
                <a:latin typeface="Times New Roman" panose="02020603050405020304" pitchFamily="18" charset="0"/>
                <a:ea typeface="Times New Roman" panose="02020603050405020304" pitchFamily="18" charset="0"/>
              </a:rPr>
              <a:t>04. 12. 2018</a:t>
            </a:r>
            <a:endParaRPr lang="sk-SK" sz="2400" dirty="0"/>
          </a:p>
        </p:txBody>
      </p:sp>
      <p:graphicFrame>
        <p:nvGraphicFramePr>
          <p:cNvPr id="4" name="Zástupný objekt pre obsah 3">
            <a:extLst>
              <a:ext uri="{FF2B5EF4-FFF2-40B4-BE49-F238E27FC236}">
                <a16:creationId xmlns:a16="http://schemas.microsoft.com/office/drawing/2014/main" id="{C9B74D02-00EE-CB4F-B86F-8F391EF47E83}"/>
              </a:ext>
            </a:extLst>
          </p:cNvPr>
          <p:cNvGraphicFramePr>
            <a:graphicFrameLocks noGrp="1"/>
          </p:cNvGraphicFramePr>
          <p:nvPr>
            <p:ph idx="1"/>
            <p:extLst>
              <p:ext uri="{D42A27DB-BD31-4B8C-83A1-F6EECF244321}">
                <p14:modId xmlns:p14="http://schemas.microsoft.com/office/powerpoint/2010/main" val="860085429"/>
              </p:ext>
            </p:extLst>
          </p:nvPr>
        </p:nvGraphicFramePr>
        <p:xfrm>
          <a:off x="736270" y="1650671"/>
          <a:ext cx="10224173" cy="5009625"/>
        </p:xfrm>
        <a:graphic>
          <a:graphicData uri="http://schemas.openxmlformats.org/drawingml/2006/table">
            <a:tbl>
              <a:tblPr firstRow="1" bandRow="1">
                <a:tableStyleId>{5C22544A-7EE6-4342-B048-85BDC9FD1C3A}</a:tableStyleId>
              </a:tblPr>
              <a:tblGrid>
                <a:gridCol w="4910768">
                  <a:extLst>
                    <a:ext uri="{9D8B030D-6E8A-4147-A177-3AD203B41FA5}">
                      <a16:colId xmlns:a16="http://schemas.microsoft.com/office/drawing/2014/main" val="2239910599"/>
                    </a:ext>
                  </a:extLst>
                </a:gridCol>
                <a:gridCol w="2557848">
                  <a:extLst>
                    <a:ext uri="{9D8B030D-6E8A-4147-A177-3AD203B41FA5}">
                      <a16:colId xmlns:a16="http://schemas.microsoft.com/office/drawing/2014/main" val="269612083"/>
                    </a:ext>
                  </a:extLst>
                </a:gridCol>
                <a:gridCol w="2755557">
                  <a:extLst>
                    <a:ext uri="{9D8B030D-6E8A-4147-A177-3AD203B41FA5}">
                      <a16:colId xmlns:a16="http://schemas.microsoft.com/office/drawing/2014/main" val="3224010485"/>
                    </a:ext>
                  </a:extLst>
                </a:gridCol>
              </a:tblGrid>
              <a:tr h="459432">
                <a:tc>
                  <a:txBody>
                    <a:bodyPr/>
                    <a:lstStyle/>
                    <a:p>
                      <a:pPr>
                        <a:spcAft>
                          <a:spcPts val="0"/>
                        </a:spcAft>
                      </a:pPr>
                      <a:r>
                        <a:rPr lang="sk-SK" sz="1600" b="1" dirty="0">
                          <a:effectLst/>
                          <a:latin typeface="Times New Roman" panose="02020603050405020304" pitchFamily="18" charset="0"/>
                          <a:ea typeface="Times New Roman" panose="02020603050405020304" pitchFamily="18" charset="0"/>
                        </a:rPr>
                        <a:t>Levoča – Slovenská knižnica Mateja </a:t>
                      </a:r>
                      <a:r>
                        <a:rPr lang="sk-SK" sz="1600" b="1" dirty="0" err="1">
                          <a:effectLst/>
                          <a:latin typeface="Times New Roman" panose="02020603050405020304" pitchFamily="18" charset="0"/>
                          <a:ea typeface="Times New Roman" panose="02020603050405020304" pitchFamily="18" charset="0"/>
                        </a:rPr>
                        <a:t>Hrebendu</a:t>
                      </a:r>
                      <a:endParaRPr lang="sk-SK" sz="16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spcAft>
                          <a:spcPts val="0"/>
                        </a:spcAft>
                      </a:pPr>
                      <a:r>
                        <a:rPr lang="sk-SK" sz="1600" b="1">
                          <a:solidFill>
                            <a:schemeClr val="bg1"/>
                          </a:solidFill>
                          <a:effectLst/>
                          <a:latin typeface="Times New Roman" panose="02020603050405020304" pitchFamily="18" charset="0"/>
                          <a:ea typeface="Times New Roman" panose="02020603050405020304" pitchFamily="18" charset="0"/>
                        </a:rPr>
                        <a:t>24 157</a:t>
                      </a:r>
                      <a:endParaRPr lang="sk-SK" sz="1600">
                        <a:solidFill>
                          <a:schemeClr val="bg1"/>
                        </a:solidFill>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sk-SK" sz="1600" b="1" dirty="0">
                          <a:solidFill>
                            <a:schemeClr val="bg1"/>
                          </a:solidFill>
                          <a:effectLst/>
                          <a:latin typeface="Times New Roman" panose="02020603050405020304" pitchFamily="18" charset="0"/>
                          <a:ea typeface="Times New Roman" panose="02020603050405020304" pitchFamily="18" charset="0"/>
                        </a:rPr>
                        <a:t>543</a:t>
                      </a:r>
                      <a:endParaRPr lang="sk-SK" sz="1600" dirty="0">
                        <a:solidFill>
                          <a:schemeClr val="bg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1209837393"/>
                  </a:ext>
                </a:extLst>
              </a:tr>
              <a:tr h="345106">
                <a:tc>
                  <a:txBody>
                    <a:bodyPr/>
                    <a:lstStyle/>
                    <a:p>
                      <a:pPr>
                        <a:spcAft>
                          <a:spcPts val="0"/>
                        </a:spcAft>
                      </a:pPr>
                      <a:r>
                        <a:rPr lang="sk-SK" sz="1600" b="1" dirty="0">
                          <a:effectLst/>
                          <a:latin typeface="Times New Roman" panose="02020603050405020304" pitchFamily="18" charset="0"/>
                          <a:ea typeface="Times New Roman" panose="02020603050405020304" pitchFamily="18" charset="0"/>
                        </a:rPr>
                        <a:t>Ružomberok – Katolícka univerzita</a:t>
                      </a:r>
                      <a:endParaRPr lang="sk-SK" sz="16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spcAft>
                          <a:spcPts val="0"/>
                        </a:spcAft>
                      </a:pPr>
                      <a:r>
                        <a:rPr lang="sk-SK" sz="1600" b="1">
                          <a:effectLst/>
                          <a:latin typeface="Times New Roman" panose="02020603050405020304" pitchFamily="18" charset="0"/>
                          <a:ea typeface="Times New Roman" panose="02020603050405020304" pitchFamily="18" charset="0"/>
                        </a:rPr>
                        <a:t>95 383</a:t>
                      </a:r>
                      <a:endParaRPr lang="sk-SK" sz="1600">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sk-SK" sz="1600" b="1" dirty="0">
                          <a:solidFill>
                            <a:schemeClr val="tx1"/>
                          </a:solidFill>
                          <a:effectLst/>
                          <a:latin typeface="Times New Roman" panose="02020603050405020304" pitchFamily="18" charset="0"/>
                          <a:ea typeface="Times New Roman" panose="02020603050405020304" pitchFamily="18" charset="0"/>
                        </a:rPr>
                        <a:t>12 679</a:t>
                      </a:r>
                      <a:endParaRPr lang="sk-SK" sz="1600" dirty="0">
                        <a:solidFill>
                          <a:schemeClr val="tx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1742402581"/>
                  </a:ext>
                </a:extLst>
              </a:tr>
              <a:tr h="459432">
                <a:tc>
                  <a:txBody>
                    <a:bodyPr/>
                    <a:lstStyle/>
                    <a:p>
                      <a:pPr>
                        <a:spcAft>
                          <a:spcPts val="0"/>
                        </a:spcAft>
                      </a:pPr>
                      <a:r>
                        <a:rPr lang="sk-SK" sz="1600" b="1" dirty="0">
                          <a:effectLst/>
                          <a:latin typeface="Times New Roman" panose="02020603050405020304" pitchFamily="18" charset="0"/>
                          <a:ea typeface="Times New Roman" panose="02020603050405020304" pitchFamily="18" charset="0"/>
                        </a:rPr>
                        <a:t>Komárno – Knižnica </a:t>
                      </a:r>
                      <a:r>
                        <a:rPr lang="sk-SK" sz="1600" b="1" dirty="0" err="1">
                          <a:effectLst/>
                          <a:latin typeface="Times New Roman" panose="02020603050405020304" pitchFamily="18" charset="0"/>
                          <a:ea typeface="Times New Roman" panose="02020603050405020304" pitchFamily="18" charset="0"/>
                        </a:rPr>
                        <a:t>Józsefa</a:t>
                      </a:r>
                      <a:r>
                        <a:rPr lang="sk-SK" sz="1600" b="1" dirty="0">
                          <a:effectLst/>
                          <a:latin typeface="Times New Roman" panose="02020603050405020304" pitchFamily="18" charset="0"/>
                          <a:ea typeface="Times New Roman" panose="02020603050405020304" pitchFamily="18" charset="0"/>
                        </a:rPr>
                        <a:t> </a:t>
                      </a:r>
                      <a:r>
                        <a:rPr lang="sk-SK" sz="1600" b="1" dirty="0" err="1">
                          <a:effectLst/>
                          <a:latin typeface="Times New Roman" panose="02020603050405020304" pitchFamily="18" charset="0"/>
                          <a:ea typeface="Times New Roman" panose="02020603050405020304" pitchFamily="18" charset="0"/>
                        </a:rPr>
                        <a:t>Szinnyeiho</a:t>
                      </a:r>
                      <a:endParaRPr lang="sk-SK" sz="16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spcAft>
                          <a:spcPts val="0"/>
                        </a:spcAft>
                      </a:pPr>
                      <a:r>
                        <a:rPr lang="sk-SK" sz="1600" b="1">
                          <a:effectLst/>
                          <a:latin typeface="Times New Roman" panose="02020603050405020304" pitchFamily="18" charset="0"/>
                          <a:ea typeface="Times New Roman" panose="02020603050405020304" pitchFamily="18" charset="0"/>
                        </a:rPr>
                        <a:t> </a:t>
                      </a:r>
                      <a:endParaRPr lang="sk-SK" sz="1600">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sk-SK" sz="1600" b="1" dirty="0">
                          <a:solidFill>
                            <a:schemeClr val="tx1"/>
                          </a:solidFill>
                          <a:effectLst/>
                          <a:latin typeface="Times New Roman" panose="02020603050405020304" pitchFamily="18" charset="0"/>
                          <a:ea typeface="Times New Roman" panose="02020603050405020304" pitchFamily="18" charset="0"/>
                        </a:rPr>
                        <a:t> </a:t>
                      </a:r>
                      <a:endParaRPr lang="sk-SK" sz="1600" dirty="0">
                        <a:solidFill>
                          <a:schemeClr val="tx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258367540"/>
                  </a:ext>
                </a:extLst>
              </a:tr>
              <a:tr h="345106">
                <a:tc>
                  <a:txBody>
                    <a:bodyPr/>
                    <a:lstStyle/>
                    <a:p>
                      <a:pPr>
                        <a:spcAft>
                          <a:spcPts val="0"/>
                        </a:spcAft>
                      </a:pPr>
                      <a:r>
                        <a:rPr lang="sk-SK" sz="1600" b="1" dirty="0">
                          <a:effectLst/>
                          <a:latin typeface="Times New Roman" panose="02020603050405020304" pitchFamily="18" charset="0"/>
                          <a:ea typeface="Times New Roman" panose="02020603050405020304" pitchFamily="18" charset="0"/>
                        </a:rPr>
                        <a:t>Galanta – Galantská knižnica</a:t>
                      </a:r>
                      <a:endParaRPr lang="sk-SK" sz="16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spcAft>
                          <a:spcPts val="0"/>
                        </a:spcAft>
                      </a:pPr>
                      <a:r>
                        <a:rPr lang="sk-SK" sz="1600" b="1">
                          <a:effectLst/>
                          <a:latin typeface="Times New Roman" panose="02020603050405020304" pitchFamily="18" charset="0"/>
                          <a:ea typeface="Times New Roman" panose="02020603050405020304" pitchFamily="18" charset="0"/>
                        </a:rPr>
                        <a:t>52 536</a:t>
                      </a:r>
                      <a:endParaRPr lang="sk-SK" sz="1600">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sk-SK" sz="1600" b="1" dirty="0">
                          <a:solidFill>
                            <a:schemeClr val="tx1"/>
                          </a:solidFill>
                          <a:effectLst/>
                          <a:latin typeface="Times New Roman" panose="02020603050405020304" pitchFamily="18" charset="0"/>
                          <a:ea typeface="Times New Roman" panose="02020603050405020304" pitchFamily="18" charset="0"/>
                        </a:rPr>
                        <a:t>10 686</a:t>
                      </a:r>
                      <a:endParaRPr lang="sk-SK" sz="1600" dirty="0">
                        <a:solidFill>
                          <a:schemeClr val="tx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3285169578"/>
                  </a:ext>
                </a:extLst>
              </a:tr>
              <a:tr h="459432">
                <a:tc>
                  <a:txBody>
                    <a:bodyPr/>
                    <a:lstStyle/>
                    <a:p>
                      <a:pPr>
                        <a:spcAft>
                          <a:spcPts val="0"/>
                        </a:spcAft>
                      </a:pPr>
                      <a:r>
                        <a:rPr lang="sk-SK" sz="1600" b="1" dirty="0">
                          <a:effectLst/>
                          <a:latin typeface="Times New Roman" panose="02020603050405020304" pitchFamily="18" charset="0"/>
                          <a:ea typeface="Times New Roman" panose="02020603050405020304" pitchFamily="18" charset="0"/>
                        </a:rPr>
                        <a:t>Bardejov – Okresná knižnica D. </a:t>
                      </a:r>
                      <a:r>
                        <a:rPr lang="sk-SK" sz="1600" b="1" dirty="0" err="1">
                          <a:effectLst/>
                          <a:latin typeface="Times New Roman" panose="02020603050405020304" pitchFamily="18" charset="0"/>
                          <a:ea typeface="Times New Roman" panose="02020603050405020304" pitchFamily="18" charset="0"/>
                        </a:rPr>
                        <a:t>Gutgesela</a:t>
                      </a:r>
                      <a:endParaRPr lang="sk-SK" sz="16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spcAft>
                          <a:spcPts val="0"/>
                        </a:spcAft>
                      </a:pPr>
                      <a:r>
                        <a:rPr lang="sk-SK" sz="1600" b="1">
                          <a:effectLst/>
                          <a:latin typeface="Times New Roman" panose="02020603050405020304" pitchFamily="18" charset="0"/>
                          <a:ea typeface="Times New Roman" panose="02020603050405020304" pitchFamily="18" charset="0"/>
                        </a:rPr>
                        <a:t>51 404</a:t>
                      </a:r>
                      <a:endParaRPr lang="sk-SK" sz="1600">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sk-SK" sz="1600" b="1" dirty="0">
                          <a:solidFill>
                            <a:schemeClr val="tx1"/>
                          </a:solidFill>
                          <a:effectLst/>
                          <a:latin typeface="Times New Roman" panose="02020603050405020304" pitchFamily="18" charset="0"/>
                          <a:ea typeface="Times New Roman" panose="02020603050405020304" pitchFamily="18" charset="0"/>
                        </a:rPr>
                        <a:t>9 469</a:t>
                      </a:r>
                      <a:endParaRPr lang="sk-SK" sz="1600" dirty="0">
                        <a:solidFill>
                          <a:schemeClr val="tx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2523972763"/>
                  </a:ext>
                </a:extLst>
              </a:tr>
              <a:tr h="459432">
                <a:tc>
                  <a:txBody>
                    <a:bodyPr/>
                    <a:lstStyle/>
                    <a:p>
                      <a:pPr>
                        <a:spcAft>
                          <a:spcPts val="0"/>
                        </a:spcAft>
                      </a:pPr>
                      <a:r>
                        <a:rPr lang="sk-SK" sz="1600" b="1" dirty="0">
                          <a:effectLst/>
                          <a:latin typeface="Times New Roman" panose="02020603050405020304" pitchFamily="18" charset="0"/>
                          <a:ea typeface="Times New Roman" panose="02020603050405020304" pitchFamily="18" charset="0"/>
                        </a:rPr>
                        <a:t>Stará Ľubovňa – Ľubovnianska knižnica</a:t>
                      </a:r>
                      <a:endParaRPr lang="sk-SK" sz="16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spcAft>
                          <a:spcPts val="0"/>
                        </a:spcAft>
                      </a:pPr>
                      <a:r>
                        <a:rPr lang="sk-SK" sz="1600" b="1">
                          <a:effectLst/>
                          <a:latin typeface="Times New Roman" panose="02020603050405020304" pitchFamily="18" charset="0"/>
                          <a:ea typeface="Times New Roman" panose="02020603050405020304" pitchFamily="18" charset="0"/>
                        </a:rPr>
                        <a:t>56 753</a:t>
                      </a:r>
                      <a:endParaRPr lang="sk-SK" sz="1600">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sk-SK" sz="1600" b="1" dirty="0">
                          <a:solidFill>
                            <a:schemeClr val="tx1"/>
                          </a:solidFill>
                          <a:effectLst/>
                          <a:latin typeface="Times New Roman" panose="02020603050405020304" pitchFamily="18" charset="0"/>
                          <a:ea typeface="Times New Roman" panose="02020603050405020304" pitchFamily="18" charset="0"/>
                        </a:rPr>
                        <a:t>12 241</a:t>
                      </a:r>
                      <a:endParaRPr lang="sk-SK" sz="1600" dirty="0">
                        <a:solidFill>
                          <a:schemeClr val="tx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834915643"/>
                  </a:ext>
                </a:extLst>
              </a:tr>
              <a:tr h="459432">
                <a:tc>
                  <a:txBody>
                    <a:bodyPr/>
                    <a:lstStyle/>
                    <a:p>
                      <a:pPr>
                        <a:spcAft>
                          <a:spcPts val="0"/>
                        </a:spcAft>
                      </a:pPr>
                      <a:r>
                        <a:rPr lang="sk-SK" sz="1600" b="1" dirty="0">
                          <a:effectLst/>
                          <a:latin typeface="Times New Roman" panose="02020603050405020304" pitchFamily="18" charset="0"/>
                          <a:ea typeface="Times New Roman" panose="02020603050405020304" pitchFamily="18" charset="0"/>
                        </a:rPr>
                        <a:t>Prešov – Knižnica P. O. Hviezdoslava</a:t>
                      </a:r>
                      <a:endParaRPr lang="sk-SK" sz="16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spcAft>
                          <a:spcPts val="0"/>
                        </a:spcAft>
                      </a:pPr>
                      <a:r>
                        <a:rPr lang="sk-SK" sz="1600" b="1">
                          <a:effectLst/>
                          <a:latin typeface="Times New Roman" panose="02020603050405020304" pitchFamily="18" charset="0"/>
                          <a:ea typeface="Times New Roman" panose="02020603050405020304" pitchFamily="18" charset="0"/>
                        </a:rPr>
                        <a:t>81 934</a:t>
                      </a:r>
                      <a:endParaRPr lang="sk-SK" sz="1600">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sk-SK" sz="1600" b="1" dirty="0">
                          <a:solidFill>
                            <a:schemeClr val="tx1"/>
                          </a:solidFill>
                          <a:effectLst/>
                          <a:latin typeface="Times New Roman" panose="02020603050405020304" pitchFamily="18" charset="0"/>
                          <a:ea typeface="Times New Roman" panose="02020603050405020304" pitchFamily="18" charset="0"/>
                        </a:rPr>
                        <a:t>15 821</a:t>
                      </a:r>
                      <a:endParaRPr lang="sk-SK" sz="1600" dirty="0">
                        <a:solidFill>
                          <a:schemeClr val="tx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3492538422"/>
                  </a:ext>
                </a:extLst>
              </a:tr>
              <a:tr h="459432">
                <a:tc>
                  <a:txBody>
                    <a:bodyPr/>
                    <a:lstStyle/>
                    <a:p>
                      <a:pPr>
                        <a:spcAft>
                          <a:spcPts val="0"/>
                        </a:spcAft>
                      </a:pPr>
                      <a:r>
                        <a:rPr lang="sk-SK" sz="1600" b="1" dirty="0">
                          <a:effectLst/>
                          <a:latin typeface="Times New Roman" panose="02020603050405020304" pitchFamily="18" charset="0"/>
                          <a:ea typeface="Times New Roman" panose="02020603050405020304" pitchFamily="18" charset="0"/>
                        </a:rPr>
                        <a:t>Michalovce – Zemplínska knižnica G. </a:t>
                      </a:r>
                      <a:r>
                        <a:rPr lang="sk-SK" sz="1600" b="1" dirty="0" err="1">
                          <a:effectLst/>
                          <a:latin typeface="Times New Roman" panose="02020603050405020304" pitchFamily="18" charset="0"/>
                          <a:ea typeface="Times New Roman" panose="02020603050405020304" pitchFamily="18" charset="0"/>
                        </a:rPr>
                        <a:t>Zvonického</a:t>
                      </a:r>
                      <a:endParaRPr lang="sk-SK" sz="16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spcAft>
                          <a:spcPts val="0"/>
                        </a:spcAft>
                      </a:pPr>
                      <a:r>
                        <a:rPr lang="sk-SK" sz="1600" b="1">
                          <a:effectLst/>
                          <a:latin typeface="Times New Roman" panose="02020603050405020304" pitchFamily="18" charset="0"/>
                          <a:ea typeface="Times New Roman" panose="02020603050405020304" pitchFamily="18" charset="0"/>
                        </a:rPr>
                        <a:t>55 184</a:t>
                      </a:r>
                      <a:endParaRPr lang="sk-SK" sz="1600">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sk-SK" sz="1600" b="1" dirty="0">
                          <a:solidFill>
                            <a:schemeClr val="tx1"/>
                          </a:solidFill>
                          <a:effectLst/>
                          <a:latin typeface="Times New Roman" panose="02020603050405020304" pitchFamily="18" charset="0"/>
                          <a:ea typeface="Times New Roman" panose="02020603050405020304" pitchFamily="18" charset="0"/>
                        </a:rPr>
                        <a:t>10 616</a:t>
                      </a:r>
                      <a:endParaRPr lang="sk-SK" sz="1600" dirty="0">
                        <a:solidFill>
                          <a:schemeClr val="tx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50770356"/>
                  </a:ext>
                </a:extLst>
              </a:tr>
              <a:tr h="459432">
                <a:tc>
                  <a:txBody>
                    <a:bodyPr/>
                    <a:lstStyle/>
                    <a:p>
                      <a:pPr>
                        <a:spcAft>
                          <a:spcPts val="0"/>
                        </a:spcAft>
                      </a:pPr>
                      <a:r>
                        <a:rPr lang="sk-SK" sz="1600" b="1" dirty="0">
                          <a:effectLst/>
                          <a:latin typeface="Times New Roman" panose="02020603050405020304" pitchFamily="18" charset="0"/>
                          <a:ea typeface="Times New Roman" panose="02020603050405020304" pitchFamily="18" charset="0"/>
                        </a:rPr>
                        <a:t>Vranov nad Topľou – </a:t>
                      </a:r>
                      <a:r>
                        <a:rPr lang="sk-SK" sz="1600" b="1" dirty="0" err="1">
                          <a:effectLst/>
                          <a:latin typeface="Times New Roman" panose="02020603050405020304" pitchFamily="18" charset="0"/>
                          <a:ea typeface="Times New Roman" panose="02020603050405020304" pitchFamily="18" charset="0"/>
                        </a:rPr>
                        <a:t>Hornozemplínska</a:t>
                      </a:r>
                      <a:r>
                        <a:rPr lang="sk-SK" sz="1600" b="1" dirty="0">
                          <a:effectLst/>
                          <a:latin typeface="Times New Roman" panose="02020603050405020304" pitchFamily="18" charset="0"/>
                          <a:ea typeface="Times New Roman" panose="02020603050405020304" pitchFamily="18" charset="0"/>
                        </a:rPr>
                        <a:t> knižnica</a:t>
                      </a:r>
                      <a:endParaRPr lang="sk-SK" sz="16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spcAft>
                          <a:spcPts val="0"/>
                        </a:spcAft>
                      </a:pPr>
                      <a:r>
                        <a:rPr lang="sk-SK" sz="1600" b="1">
                          <a:effectLst/>
                          <a:latin typeface="Times New Roman" panose="02020603050405020304" pitchFamily="18" charset="0"/>
                          <a:ea typeface="Times New Roman" panose="02020603050405020304" pitchFamily="18" charset="0"/>
                        </a:rPr>
                        <a:t>57 270</a:t>
                      </a:r>
                      <a:endParaRPr lang="sk-SK" sz="1600">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sk-SK" sz="1600" b="1" dirty="0">
                          <a:solidFill>
                            <a:schemeClr val="tx1"/>
                          </a:solidFill>
                          <a:effectLst/>
                          <a:latin typeface="Times New Roman" panose="02020603050405020304" pitchFamily="18" charset="0"/>
                          <a:ea typeface="Times New Roman" panose="02020603050405020304" pitchFamily="18" charset="0"/>
                        </a:rPr>
                        <a:t>14 590</a:t>
                      </a:r>
                      <a:endParaRPr lang="sk-SK" sz="1600" dirty="0">
                        <a:solidFill>
                          <a:schemeClr val="tx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3761512036"/>
                  </a:ext>
                </a:extLst>
              </a:tr>
              <a:tr h="758283">
                <a:tc>
                  <a:txBody>
                    <a:bodyPr/>
                    <a:lstStyle/>
                    <a:p>
                      <a:pPr>
                        <a:spcAft>
                          <a:spcPts val="0"/>
                        </a:spcAft>
                      </a:pPr>
                      <a:r>
                        <a:rPr lang="sk-SK" sz="1600" b="1" dirty="0">
                          <a:effectLst/>
                          <a:latin typeface="Times New Roman" panose="02020603050405020304" pitchFamily="18" charset="0"/>
                          <a:ea typeface="Times New Roman" panose="02020603050405020304" pitchFamily="18" charset="0"/>
                        </a:rPr>
                        <a:t>Senica – Záhorská knižnica</a:t>
                      </a:r>
                      <a:endParaRPr lang="sk-SK" sz="16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spcAft>
                          <a:spcPts val="0"/>
                        </a:spcAft>
                      </a:pPr>
                      <a:r>
                        <a:rPr lang="sk-SK" sz="1600" b="1" dirty="0">
                          <a:effectLst/>
                          <a:latin typeface="Times New Roman" panose="02020603050405020304" pitchFamily="18" charset="0"/>
                          <a:ea typeface="Times New Roman" panose="02020603050405020304" pitchFamily="18" charset="0"/>
                        </a:rPr>
                        <a:t>66 601</a:t>
                      </a:r>
                      <a:endParaRPr lang="sk-SK" sz="16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sk-SK" sz="1600" b="1" dirty="0">
                          <a:solidFill>
                            <a:schemeClr val="tx1"/>
                          </a:solidFill>
                          <a:effectLst/>
                          <a:latin typeface="Times New Roman" panose="02020603050405020304" pitchFamily="18" charset="0"/>
                          <a:ea typeface="Times New Roman" panose="02020603050405020304" pitchFamily="18" charset="0"/>
                        </a:rPr>
                        <a:t>10 636</a:t>
                      </a:r>
                      <a:endParaRPr lang="sk-SK" sz="1600" dirty="0">
                        <a:solidFill>
                          <a:schemeClr val="tx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4184759964"/>
                  </a:ext>
                </a:extLst>
              </a:tr>
              <a:tr h="345106">
                <a:tc>
                  <a:txBody>
                    <a:bodyPr/>
                    <a:lstStyle/>
                    <a:p>
                      <a:pPr>
                        <a:spcAft>
                          <a:spcPts val="0"/>
                        </a:spcAft>
                      </a:pPr>
                      <a:r>
                        <a:rPr lang="sk-SK" sz="1600" b="1" dirty="0">
                          <a:effectLst/>
                          <a:latin typeface="Times New Roman" panose="02020603050405020304" pitchFamily="18" charset="0"/>
                          <a:ea typeface="Times New Roman" panose="02020603050405020304" pitchFamily="18" charset="0"/>
                        </a:rPr>
                        <a:t>Humenné – Vihorlatská knižnica</a:t>
                      </a:r>
                      <a:endParaRPr lang="sk-SK" sz="16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spcAft>
                          <a:spcPts val="0"/>
                        </a:spcAft>
                      </a:pPr>
                      <a:r>
                        <a:rPr lang="sk-SK" sz="1600" b="1" dirty="0">
                          <a:effectLst/>
                          <a:latin typeface="Times New Roman" panose="02020603050405020304" pitchFamily="18" charset="0"/>
                          <a:ea typeface="Times New Roman" panose="02020603050405020304" pitchFamily="18" charset="0"/>
                        </a:rPr>
                        <a:t>70 208</a:t>
                      </a:r>
                      <a:endParaRPr lang="sk-SK" sz="16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sk-SK" sz="1600" b="1" dirty="0">
                          <a:solidFill>
                            <a:schemeClr val="tx1"/>
                          </a:solidFill>
                          <a:effectLst/>
                          <a:latin typeface="Times New Roman" panose="02020603050405020304" pitchFamily="18" charset="0"/>
                          <a:ea typeface="Times New Roman" panose="02020603050405020304" pitchFamily="18" charset="0"/>
                        </a:rPr>
                        <a:t>14 061</a:t>
                      </a:r>
                      <a:endParaRPr lang="sk-SK" sz="1600" dirty="0">
                        <a:solidFill>
                          <a:schemeClr val="tx1"/>
                        </a:solidFill>
                        <a:effectLst/>
                        <a:latin typeface="Courier New" panose="02070309020205020404" pitchFamily="49" charset="0"/>
                        <a:ea typeface="Times New Roman" panose="02020603050405020304" pitchFamily="18" charset="0"/>
                      </a:endParaRPr>
                    </a:p>
                  </a:txBody>
                  <a:tcPr marL="68580" marR="68580" marT="0" marB="0"/>
                </a:tc>
                <a:extLst>
                  <a:ext uri="{0D108BD9-81ED-4DB2-BD59-A6C34878D82A}">
                    <a16:rowId xmlns:a16="http://schemas.microsoft.com/office/drawing/2014/main" val="15543189"/>
                  </a:ext>
                </a:extLst>
              </a:tr>
            </a:tbl>
          </a:graphicData>
        </a:graphic>
      </p:graphicFrame>
    </p:spTree>
    <p:extLst>
      <p:ext uri="{BB962C8B-B14F-4D97-AF65-F5344CB8AC3E}">
        <p14:creationId xmlns:p14="http://schemas.microsoft.com/office/powerpoint/2010/main" val="1309164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B142DB-A626-8F4D-AB1A-85783B14F09A}"/>
              </a:ext>
            </a:extLst>
          </p:cNvPr>
          <p:cNvSpPr>
            <a:spLocks noGrp="1"/>
          </p:cNvSpPr>
          <p:nvPr>
            <p:ph type="title"/>
          </p:nvPr>
        </p:nvSpPr>
        <p:spPr>
          <a:xfrm>
            <a:off x="469557" y="290478"/>
            <a:ext cx="11035055" cy="1280890"/>
          </a:xfrm>
        </p:spPr>
        <p:txBody>
          <a:bodyPr>
            <a:normAutofit/>
          </a:bodyPr>
          <a:lstStyle/>
          <a:p>
            <a:r>
              <a:rPr lang="sk-SK" altLang="zh-CN" sz="2400" b="1" dirty="0">
                <a:solidFill>
                  <a:schemeClr val="tx1"/>
                </a:solidFill>
                <a:latin typeface="Times New Roman" panose="02020603050405020304" pitchFamily="18" charset="0"/>
                <a:ea typeface="Times New Roman" panose="02020603050405020304" pitchFamily="18" charset="0"/>
              </a:rPr>
              <a:t>Počty záznamov a exemplárov v katalógu Slovenská knižnica a</a:t>
            </a:r>
            <a:br>
              <a:rPr lang="sk-SK" altLang="zh-CN" sz="2400" dirty="0">
                <a:solidFill>
                  <a:schemeClr val="tx1"/>
                </a:solidFill>
              </a:rPr>
            </a:br>
            <a:r>
              <a:rPr lang="sk-SK" altLang="zh-CN" sz="2400" b="1" dirty="0">
                <a:solidFill>
                  <a:schemeClr val="tx1"/>
                </a:solidFill>
                <a:latin typeface="Times New Roman" panose="02020603050405020304" pitchFamily="18" charset="0"/>
                <a:ea typeface="Times New Roman" panose="02020603050405020304" pitchFamily="18" charset="0"/>
              </a:rPr>
              <a:t>počty digitalizovaných exemplárov v partnerských organizáciách stav (výber) </a:t>
            </a:r>
            <a:br>
              <a:rPr lang="sk-SK" altLang="zh-CN" sz="2400" b="1" dirty="0">
                <a:solidFill>
                  <a:schemeClr val="tx1"/>
                </a:solidFill>
                <a:latin typeface="Times New Roman" panose="02020603050405020304" pitchFamily="18" charset="0"/>
                <a:ea typeface="Times New Roman" panose="02020603050405020304" pitchFamily="18" charset="0"/>
              </a:rPr>
            </a:br>
            <a:r>
              <a:rPr lang="sk-SK" altLang="zh-CN" sz="2400" b="1" dirty="0">
                <a:solidFill>
                  <a:schemeClr val="tx1"/>
                </a:solidFill>
                <a:latin typeface="Times New Roman" panose="02020603050405020304" pitchFamily="18" charset="0"/>
                <a:ea typeface="Times New Roman" panose="02020603050405020304" pitchFamily="18" charset="0"/>
              </a:rPr>
              <a:t>04. 12. 2018</a:t>
            </a:r>
            <a:endParaRPr lang="sk-SK" sz="2400" dirty="0"/>
          </a:p>
        </p:txBody>
      </p:sp>
      <p:graphicFrame>
        <p:nvGraphicFramePr>
          <p:cNvPr id="4" name="Zástupný objekt pre obsah 3">
            <a:extLst>
              <a:ext uri="{FF2B5EF4-FFF2-40B4-BE49-F238E27FC236}">
                <a16:creationId xmlns:a16="http://schemas.microsoft.com/office/drawing/2014/main" id="{615D14C4-EC29-084D-83B2-5196C8591714}"/>
              </a:ext>
            </a:extLst>
          </p:cNvPr>
          <p:cNvGraphicFramePr>
            <a:graphicFrameLocks noGrp="1"/>
          </p:cNvGraphicFramePr>
          <p:nvPr>
            <p:ph idx="1"/>
            <p:extLst>
              <p:ext uri="{D42A27DB-BD31-4B8C-83A1-F6EECF244321}">
                <p14:modId xmlns:p14="http://schemas.microsoft.com/office/powerpoint/2010/main" val="4179430407"/>
              </p:ext>
            </p:extLst>
          </p:nvPr>
        </p:nvGraphicFramePr>
        <p:xfrm>
          <a:off x="469557" y="1692876"/>
          <a:ext cx="11035055" cy="4794417"/>
        </p:xfrm>
        <a:graphic>
          <a:graphicData uri="http://schemas.openxmlformats.org/drawingml/2006/table">
            <a:tbl>
              <a:tblPr>
                <a:tableStyleId>{5C22544A-7EE6-4342-B048-85BDC9FD1C3A}</a:tableStyleId>
              </a:tblPr>
              <a:tblGrid>
                <a:gridCol w="7920681">
                  <a:extLst>
                    <a:ext uri="{9D8B030D-6E8A-4147-A177-3AD203B41FA5}">
                      <a16:colId xmlns:a16="http://schemas.microsoft.com/office/drawing/2014/main" val="1020310737"/>
                    </a:ext>
                  </a:extLst>
                </a:gridCol>
                <a:gridCol w="1285103">
                  <a:extLst>
                    <a:ext uri="{9D8B030D-6E8A-4147-A177-3AD203B41FA5}">
                      <a16:colId xmlns:a16="http://schemas.microsoft.com/office/drawing/2014/main" val="1411401735"/>
                    </a:ext>
                  </a:extLst>
                </a:gridCol>
                <a:gridCol w="1829271">
                  <a:extLst>
                    <a:ext uri="{9D8B030D-6E8A-4147-A177-3AD203B41FA5}">
                      <a16:colId xmlns:a16="http://schemas.microsoft.com/office/drawing/2014/main" val="3963092146"/>
                    </a:ext>
                  </a:extLst>
                </a:gridCol>
              </a:tblGrid>
              <a:tr h="532713">
                <a:tc>
                  <a:txBody>
                    <a:bodyPr/>
                    <a:lstStyle/>
                    <a:p>
                      <a:pPr>
                        <a:spcAft>
                          <a:spcPts val="0"/>
                        </a:spcAft>
                      </a:pPr>
                      <a:r>
                        <a:rPr lang="sk-SK" sz="2000" dirty="0">
                          <a:effectLst/>
                          <a:latin typeface="Times New Roman" panose="02020603050405020304" pitchFamily="18" charset="0"/>
                          <a:cs typeface="Times New Roman" panose="02020603050405020304" pitchFamily="18" charset="0"/>
                        </a:rPr>
                        <a:t>Banská Bystrica - Akadémia umení v Banskej Bystrici</a:t>
                      </a:r>
                      <a:endParaRPr lang="sk-SK"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sk-SK" sz="2000">
                          <a:effectLst/>
                          <a:latin typeface="Times New Roman" panose="02020603050405020304" pitchFamily="18" charset="0"/>
                          <a:cs typeface="Times New Roman" panose="02020603050405020304" pitchFamily="18" charset="0"/>
                        </a:rPr>
                        <a:t>16 597</a:t>
                      </a:r>
                      <a:endParaRPr lang="sk-SK"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k-SK" sz="2000">
                          <a:effectLst/>
                          <a:latin typeface="Times New Roman" panose="02020603050405020304" pitchFamily="18" charset="0"/>
                          <a:cs typeface="Times New Roman" panose="02020603050405020304" pitchFamily="18" charset="0"/>
                        </a:rPr>
                        <a:t>1 310</a:t>
                      </a:r>
                      <a:endParaRPr lang="sk-SK"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5798741"/>
                  </a:ext>
                </a:extLst>
              </a:tr>
              <a:tr h="532713">
                <a:tc>
                  <a:txBody>
                    <a:bodyPr/>
                    <a:lstStyle/>
                    <a:p>
                      <a:pPr>
                        <a:spcAft>
                          <a:spcPts val="0"/>
                        </a:spcAft>
                      </a:pPr>
                      <a:r>
                        <a:rPr lang="sk-SK" sz="2000" dirty="0">
                          <a:effectLst/>
                          <a:latin typeface="Times New Roman" panose="02020603050405020304" pitchFamily="18" charset="0"/>
                          <a:cs typeface="Times New Roman" panose="02020603050405020304" pitchFamily="18" charset="0"/>
                        </a:rPr>
                        <a:t>Topoľčany – Tríbečská knižnica</a:t>
                      </a:r>
                      <a:endParaRPr lang="sk-SK"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sk-SK" sz="2000">
                          <a:effectLst/>
                          <a:latin typeface="Times New Roman" panose="02020603050405020304" pitchFamily="18" charset="0"/>
                          <a:cs typeface="Times New Roman" panose="02020603050405020304" pitchFamily="18" charset="0"/>
                        </a:rPr>
                        <a:t>52 383</a:t>
                      </a:r>
                      <a:endParaRPr lang="sk-SK"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k-SK" sz="2000">
                          <a:effectLst/>
                          <a:latin typeface="Times New Roman" panose="02020603050405020304" pitchFamily="18" charset="0"/>
                          <a:cs typeface="Times New Roman" panose="02020603050405020304" pitchFamily="18" charset="0"/>
                        </a:rPr>
                        <a:t>13 504</a:t>
                      </a:r>
                      <a:endParaRPr lang="sk-SK"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670679"/>
                  </a:ext>
                </a:extLst>
              </a:tr>
              <a:tr h="532713">
                <a:tc>
                  <a:txBody>
                    <a:bodyPr/>
                    <a:lstStyle/>
                    <a:p>
                      <a:pPr>
                        <a:spcAft>
                          <a:spcPts val="0"/>
                        </a:spcAft>
                      </a:pPr>
                      <a:r>
                        <a:rPr lang="sk-SK" sz="2000" dirty="0">
                          <a:effectLst/>
                          <a:latin typeface="Times New Roman" panose="02020603050405020304" pitchFamily="18" charset="0"/>
                          <a:cs typeface="Times New Roman" panose="02020603050405020304" pitchFamily="18" charset="0"/>
                        </a:rPr>
                        <a:t>Bratislava – Slovenské národné múzeum</a:t>
                      </a:r>
                      <a:endParaRPr lang="sk-SK"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sk-SK" sz="2000">
                          <a:effectLst/>
                          <a:latin typeface="Times New Roman" panose="02020603050405020304" pitchFamily="18" charset="0"/>
                          <a:cs typeface="Times New Roman" panose="02020603050405020304" pitchFamily="18" charset="0"/>
                        </a:rPr>
                        <a:t>38 267</a:t>
                      </a:r>
                      <a:endParaRPr lang="sk-SK"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k-SK" sz="2000">
                          <a:effectLst/>
                          <a:latin typeface="Times New Roman" panose="02020603050405020304" pitchFamily="18" charset="0"/>
                          <a:cs typeface="Times New Roman" panose="02020603050405020304" pitchFamily="18" charset="0"/>
                        </a:rPr>
                        <a:t>2 738</a:t>
                      </a:r>
                      <a:endParaRPr lang="sk-SK"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5769970"/>
                  </a:ext>
                </a:extLst>
              </a:tr>
              <a:tr h="532713">
                <a:tc>
                  <a:txBody>
                    <a:bodyPr/>
                    <a:lstStyle/>
                    <a:p>
                      <a:pPr>
                        <a:spcAft>
                          <a:spcPts val="0"/>
                        </a:spcAft>
                      </a:pPr>
                      <a:r>
                        <a:rPr lang="sk-SK" sz="2000" dirty="0">
                          <a:effectLst/>
                          <a:latin typeface="Times New Roman" panose="02020603050405020304" pitchFamily="18" charset="0"/>
                          <a:cs typeface="Times New Roman" panose="02020603050405020304" pitchFamily="18" charset="0"/>
                        </a:rPr>
                        <a:t>Svidník – </a:t>
                      </a:r>
                      <a:r>
                        <a:rPr lang="sk-SK" sz="2000" dirty="0" err="1">
                          <a:effectLst/>
                          <a:latin typeface="Times New Roman" panose="02020603050405020304" pitchFamily="18" charset="0"/>
                          <a:cs typeface="Times New Roman" panose="02020603050405020304" pitchFamily="18" charset="0"/>
                        </a:rPr>
                        <a:t>Podduklianska</a:t>
                      </a:r>
                      <a:r>
                        <a:rPr lang="sk-SK" sz="2000" dirty="0">
                          <a:effectLst/>
                          <a:latin typeface="Times New Roman" panose="02020603050405020304" pitchFamily="18" charset="0"/>
                          <a:cs typeface="Times New Roman" panose="02020603050405020304" pitchFamily="18" charset="0"/>
                        </a:rPr>
                        <a:t> knižnica</a:t>
                      </a:r>
                      <a:endParaRPr lang="sk-SK"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sk-SK" sz="2000">
                          <a:effectLst/>
                          <a:latin typeface="Times New Roman" panose="02020603050405020304" pitchFamily="18" charset="0"/>
                          <a:cs typeface="Times New Roman" panose="02020603050405020304" pitchFamily="18" charset="0"/>
                        </a:rPr>
                        <a:t>53 290</a:t>
                      </a:r>
                      <a:endParaRPr lang="sk-SK"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k-SK" sz="2000">
                          <a:effectLst/>
                          <a:latin typeface="Times New Roman" panose="02020603050405020304" pitchFamily="18" charset="0"/>
                          <a:cs typeface="Times New Roman" panose="02020603050405020304" pitchFamily="18" charset="0"/>
                        </a:rPr>
                        <a:t>10 800</a:t>
                      </a:r>
                      <a:endParaRPr lang="sk-SK"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9068285"/>
                  </a:ext>
                </a:extLst>
              </a:tr>
              <a:tr h="532713">
                <a:tc>
                  <a:txBody>
                    <a:bodyPr/>
                    <a:lstStyle/>
                    <a:p>
                      <a:pPr>
                        <a:spcAft>
                          <a:spcPts val="0"/>
                        </a:spcAft>
                      </a:pPr>
                      <a:r>
                        <a:rPr lang="sk-SK" sz="2000" dirty="0">
                          <a:effectLst/>
                          <a:latin typeface="Times New Roman" panose="02020603050405020304" pitchFamily="18" charset="0"/>
                          <a:cs typeface="Times New Roman" panose="02020603050405020304" pitchFamily="18" charset="0"/>
                        </a:rPr>
                        <a:t>Poprad – Podtatranská knižnica</a:t>
                      </a:r>
                      <a:endParaRPr lang="sk-SK"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sk-SK" sz="2000">
                          <a:effectLst/>
                          <a:latin typeface="Times New Roman" panose="02020603050405020304" pitchFamily="18" charset="0"/>
                          <a:cs typeface="Times New Roman" panose="02020603050405020304" pitchFamily="18" charset="0"/>
                        </a:rPr>
                        <a:t>89 393</a:t>
                      </a:r>
                      <a:endParaRPr lang="sk-SK"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k-SK" sz="2000">
                          <a:effectLst/>
                          <a:latin typeface="Times New Roman" panose="02020603050405020304" pitchFamily="18" charset="0"/>
                          <a:cs typeface="Times New Roman" panose="02020603050405020304" pitchFamily="18" charset="0"/>
                        </a:rPr>
                        <a:t>13 706</a:t>
                      </a:r>
                      <a:endParaRPr lang="sk-SK"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08754066"/>
                  </a:ext>
                </a:extLst>
              </a:tr>
              <a:tr h="532713">
                <a:tc>
                  <a:txBody>
                    <a:bodyPr/>
                    <a:lstStyle/>
                    <a:p>
                      <a:pPr>
                        <a:spcAft>
                          <a:spcPts val="0"/>
                        </a:spcAft>
                      </a:pPr>
                      <a:r>
                        <a:rPr lang="sk-SK" sz="2000" dirty="0">
                          <a:effectLst/>
                          <a:latin typeface="Times New Roman" panose="02020603050405020304" pitchFamily="18" charset="0"/>
                          <a:cs typeface="Times New Roman" panose="02020603050405020304" pitchFamily="18" charset="0"/>
                        </a:rPr>
                        <a:t>Dunajská Streda – </a:t>
                      </a:r>
                      <a:r>
                        <a:rPr lang="sk-SK" sz="2000" dirty="0" err="1">
                          <a:effectLst/>
                          <a:latin typeface="Times New Roman" panose="02020603050405020304" pitchFamily="18" charset="0"/>
                          <a:cs typeface="Times New Roman" panose="02020603050405020304" pitchFamily="18" charset="0"/>
                        </a:rPr>
                        <a:t>Žitnoostrovná</a:t>
                      </a:r>
                      <a:r>
                        <a:rPr lang="sk-SK" sz="2000" dirty="0">
                          <a:effectLst/>
                          <a:latin typeface="Times New Roman" panose="02020603050405020304" pitchFamily="18" charset="0"/>
                          <a:cs typeface="Times New Roman" panose="02020603050405020304" pitchFamily="18" charset="0"/>
                        </a:rPr>
                        <a:t> knižnica</a:t>
                      </a:r>
                      <a:endParaRPr lang="sk-SK"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k-SK" sz="2000">
                          <a:effectLst/>
                          <a:latin typeface="Times New Roman" panose="02020603050405020304" pitchFamily="18" charset="0"/>
                          <a:cs typeface="Times New Roman" panose="02020603050405020304" pitchFamily="18" charset="0"/>
                        </a:rPr>
                        <a:t>75 093</a:t>
                      </a:r>
                      <a:endParaRPr lang="sk-SK"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k-SK" sz="2000">
                          <a:effectLst/>
                          <a:latin typeface="Times New Roman" panose="02020603050405020304" pitchFamily="18" charset="0"/>
                          <a:cs typeface="Times New Roman" panose="02020603050405020304" pitchFamily="18" charset="0"/>
                        </a:rPr>
                        <a:t>3 732</a:t>
                      </a:r>
                      <a:endParaRPr lang="sk-SK"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8966953"/>
                  </a:ext>
                </a:extLst>
              </a:tr>
              <a:tr h="1065426">
                <a:tc>
                  <a:txBody>
                    <a:bodyPr/>
                    <a:lstStyle/>
                    <a:p>
                      <a:pPr>
                        <a:spcAft>
                          <a:spcPts val="0"/>
                        </a:spcAft>
                      </a:pPr>
                      <a:r>
                        <a:rPr lang="sk-SK" sz="2000" dirty="0">
                          <a:effectLst/>
                          <a:latin typeface="Times New Roman" panose="02020603050405020304" pitchFamily="18" charset="0"/>
                          <a:cs typeface="Times New Roman" panose="02020603050405020304" pitchFamily="18" charset="0"/>
                        </a:rPr>
                        <a:t>Liptovský Mikuláš – Akademická knižnica Akadémie ozbrojených síl gen. M. R. Štefánika</a:t>
                      </a:r>
                      <a:endParaRPr lang="sk-SK"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k-SK" sz="2000">
                          <a:effectLst/>
                          <a:latin typeface="Times New Roman" panose="02020603050405020304" pitchFamily="18" charset="0"/>
                          <a:cs typeface="Times New Roman" panose="02020603050405020304" pitchFamily="18" charset="0"/>
                        </a:rPr>
                        <a:t>35 102</a:t>
                      </a:r>
                      <a:endParaRPr lang="sk-SK"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k-SK" sz="2000">
                          <a:effectLst/>
                          <a:latin typeface="Times New Roman" panose="02020603050405020304" pitchFamily="18" charset="0"/>
                          <a:cs typeface="Times New Roman" panose="02020603050405020304" pitchFamily="18" charset="0"/>
                        </a:rPr>
                        <a:t>2 655</a:t>
                      </a:r>
                      <a:endParaRPr lang="sk-SK"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08390929"/>
                  </a:ext>
                </a:extLst>
              </a:tr>
              <a:tr h="532713">
                <a:tc>
                  <a:txBody>
                    <a:bodyPr/>
                    <a:lstStyle/>
                    <a:p>
                      <a:pPr>
                        <a:spcAft>
                          <a:spcPts val="0"/>
                        </a:spcAft>
                      </a:pPr>
                      <a:r>
                        <a:rPr lang="sk-SK" sz="2000" dirty="0">
                          <a:effectLst/>
                          <a:latin typeface="Times New Roman" panose="02020603050405020304" pitchFamily="18" charset="0"/>
                          <a:cs typeface="Times New Roman" panose="02020603050405020304" pitchFamily="18" charset="0"/>
                        </a:rPr>
                        <a:t>Trnava – Knižnica Juraja </a:t>
                      </a:r>
                      <a:r>
                        <a:rPr lang="sk-SK" sz="2000" dirty="0" err="1">
                          <a:effectLst/>
                          <a:latin typeface="Times New Roman" panose="02020603050405020304" pitchFamily="18" charset="0"/>
                          <a:cs typeface="Times New Roman" panose="02020603050405020304" pitchFamily="18" charset="0"/>
                        </a:rPr>
                        <a:t>Fándlyho</a:t>
                      </a:r>
                      <a:endParaRPr lang="sk-SK"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sk-SK" sz="2000" dirty="0">
                          <a:effectLst/>
                          <a:latin typeface="Times New Roman" panose="02020603050405020304" pitchFamily="18" charset="0"/>
                          <a:cs typeface="Times New Roman" panose="02020603050405020304" pitchFamily="18" charset="0"/>
                        </a:rPr>
                        <a:t>108 955 </a:t>
                      </a:r>
                      <a:endParaRPr lang="sk-SK"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sk-SK" sz="2000" dirty="0">
                          <a:effectLst/>
                          <a:latin typeface="Times New Roman" panose="02020603050405020304" pitchFamily="18" charset="0"/>
                          <a:cs typeface="Times New Roman" panose="02020603050405020304" pitchFamily="18" charset="0"/>
                        </a:rPr>
                        <a:t>18 020</a:t>
                      </a:r>
                      <a:endParaRPr lang="sk-SK"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6730873"/>
                  </a:ext>
                </a:extLst>
              </a:tr>
            </a:tbl>
          </a:graphicData>
        </a:graphic>
      </p:graphicFrame>
    </p:spTree>
    <p:extLst>
      <p:ext uri="{BB962C8B-B14F-4D97-AF65-F5344CB8AC3E}">
        <p14:creationId xmlns:p14="http://schemas.microsoft.com/office/powerpoint/2010/main" val="31600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259CDB-B0D8-D748-9D2A-D55893BE2439}"/>
              </a:ext>
            </a:extLst>
          </p:cNvPr>
          <p:cNvSpPr>
            <a:spLocks noGrp="1"/>
          </p:cNvSpPr>
          <p:nvPr>
            <p:ph type="title"/>
          </p:nvPr>
        </p:nvSpPr>
        <p:spPr/>
        <p:txBody>
          <a:bodyPr/>
          <a:lstStyle/>
          <a:p>
            <a:r>
              <a:rPr lang="sk-SK" dirty="0"/>
              <a:t>Príklady online prístupu</a:t>
            </a:r>
          </a:p>
        </p:txBody>
      </p:sp>
      <p:sp>
        <p:nvSpPr>
          <p:cNvPr id="3" name="Zástupný objekt pre obsah 2">
            <a:extLst>
              <a:ext uri="{FF2B5EF4-FFF2-40B4-BE49-F238E27FC236}">
                <a16:creationId xmlns:a16="http://schemas.microsoft.com/office/drawing/2014/main" id="{DD7CFA0D-C419-A041-BEC1-D2BD97F18EC8}"/>
              </a:ext>
            </a:extLst>
          </p:cNvPr>
          <p:cNvSpPr>
            <a:spLocks noGrp="1"/>
          </p:cNvSpPr>
          <p:nvPr>
            <p:ph idx="1"/>
          </p:nvPr>
        </p:nvSpPr>
        <p:spPr>
          <a:xfrm>
            <a:off x="1496291" y="1258784"/>
            <a:ext cx="10008321" cy="4652438"/>
          </a:xfrm>
        </p:spPr>
        <p:txBody>
          <a:bodyPr>
            <a:noAutofit/>
          </a:bodyPr>
          <a:lstStyle/>
          <a:p>
            <a:r>
              <a:rPr lang="sk-SK" dirty="0">
                <a:solidFill>
                  <a:schemeClr val="accent2"/>
                </a:solidFill>
              </a:rPr>
              <a:t>Nórsko:</a:t>
            </a:r>
            <a:r>
              <a:rPr lang="sk-SK" dirty="0"/>
              <a:t> Nórska národná knižnica sprístupňuje bezplatne </a:t>
            </a:r>
            <a:r>
              <a:rPr lang="sk-SK" u="sng" dirty="0"/>
              <a:t>online </a:t>
            </a:r>
            <a:r>
              <a:rPr lang="sk-SK" dirty="0">
                <a:solidFill>
                  <a:srgbClr val="FF0000"/>
                </a:solidFill>
              </a:rPr>
              <a:t>250 000 kníh</a:t>
            </a:r>
            <a:r>
              <a:rPr lang="sk-SK" dirty="0"/>
              <a:t>. </a:t>
            </a:r>
            <a:r>
              <a:rPr lang="sk-SK" u="sng" dirty="0">
                <a:hlinkClick r:id="rId2"/>
              </a:rPr>
              <a:t>https://www.bookstr.com/norway-blesses-citizens-250000-online-books-free</a:t>
            </a:r>
            <a:endParaRPr lang="sk-SK" dirty="0"/>
          </a:p>
          <a:p>
            <a:r>
              <a:rPr lang="sk-SK" dirty="0">
                <a:solidFill>
                  <a:schemeClr val="accent2"/>
                </a:solidFill>
              </a:rPr>
              <a:t>Švajčiarsko:</a:t>
            </a:r>
            <a:r>
              <a:rPr lang="sk-SK" dirty="0"/>
              <a:t> Švajčiarska národná knižnica poskytuje </a:t>
            </a:r>
            <a:r>
              <a:rPr lang="sk-SK" u="sng" dirty="0"/>
              <a:t>online</a:t>
            </a:r>
            <a:r>
              <a:rPr lang="sk-SK" dirty="0"/>
              <a:t> prístup k časopisom a k iným digitalizovaným dokumentom cez </a:t>
            </a:r>
            <a:r>
              <a:rPr lang="sk-SK" dirty="0" err="1"/>
              <a:t>Helveticat</a:t>
            </a:r>
            <a:r>
              <a:rPr lang="sk-SK" dirty="0"/>
              <a:t>: </a:t>
            </a:r>
            <a:r>
              <a:rPr lang="sk-SK" u="sng" dirty="0">
                <a:hlinkClick r:id="rId3"/>
              </a:rPr>
              <a:t>https://www.e-helvetica.nb.admin.ch/pages/main.jsf?lang=en</a:t>
            </a:r>
            <a:r>
              <a:rPr lang="sk-SK" dirty="0"/>
              <a:t> a </a:t>
            </a:r>
            <a:r>
              <a:rPr lang="sk-SK" u="sng" dirty="0">
                <a:hlinkClick r:id="rId4"/>
              </a:rPr>
              <a:t>https://www.nb.admin.ch/snl/en/home/themes/digital-collections/digitised-collections.html</a:t>
            </a:r>
            <a:endParaRPr lang="sk-SK" dirty="0"/>
          </a:p>
          <a:p>
            <a:r>
              <a:rPr lang="sk-SK" dirty="0">
                <a:solidFill>
                  <a:schemeClr val="accent2"/>
                </a:solidFill>
              </a:rPr>
              <a:t>Írsko: </a:t>
            </a:r>
            <a:r>
              <a:rPr lang="sk-SK" dirty="0"/>
              <a:t>Írska národná knižnica poskytuje </a:t>
            </a:r>
            <a:r>
              <a:rPr lang="sk-SK" u="sng" dirty="0"/>
              <a:t>online </a:t>
            </a:r>
            <a:r>
              <a:rPr lang="sk-SK" dirty="0"/>
              <a:t>prístup k </a:t>
            </a:r>
            <a:r>
              <a:rPr lang="sk-SK" dirty="0">
                <a:solidFill>
                  <a:srgbClr val="FF0000"/>
                </a:solidFill>
              </a:rPr>
              <a:t>112 747 </a:t>
            </a:r>
            <a:r>
              <a:rPr lang="sk-SK" dirty="0"/>
              <a:t>digitalizovaným objektom</a:t>
            </a:r>
          </a:p>
          <a:p>
            <a:r>
              <a:rPr lang="sk-SK" dirty="0">
                <a:solidFill>
                  <a:schemeClr val="accent2"/>
                </a:solidFill>
              </a:rPr>
              <a:t>Nemecko:</a:t>
            </a:r>
            <a:r>
              <a:rPr lang="sk-SK" dirty="0"/>
              <a:t> Mníchovské </a:t>
            </a:r>
            <a:r>
              <a:rPr lang="sk-SK" dirty="0" err="1"/>
              <a:t>digitalizačné</a:t>
            </a:r>
            <a:r>
              <a:rPr lang="sk-SK" dirty="0"/>
              <a:t> centrum (MDZ) digitalizuje a </a:t>
            </a:r>
            <a:r>
              <a:rPr lang="sk-SK" u="sng" dirty="0"/>
              <a:t>online</a:t>
            </a:r>
            <a:r>
              <a:rPr lang="sk-SK" dirty="0"/>
              <a:t> zverejňuje písomné dedičstvo, ktoré má Bavorská štátna knižnica a ďalšie inštitúcie. Poskytuje jednu z najväčších a najrýchlejšie sa rozvíjajúcich digitálnych zbierok v Nemecku, teraz sprístupňuje bezplatne online viac ako </a:t>
            </a:r>
            <a:r>
              <a:rPr lang="sk-SK" dirty="0">
                <a:solidFill>
                  <a:srgbClr val="FF0000"/>
                </a:solidFill>
              </a:rPr>
              <a:t>900 000 titulov</a:t>
            </a:r>
            <a:r>
              <a:rPr lang="sk-SK" dirty="0"/>
              <a:t>.</a:t>
            </a:r>
          </a:p>
        </p:txBody>
      </p:sp>
    </p:spTree>
    <p:extLst>
      <p:ext uri="{BB962C8B-B14F-4D97-AF65-F5344CB8AC3E}">
        <p14:creationId xmlns:p14="http://schemas.microsoft.com/office/powerpoint/2010/main" val="70017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3113CE-069C-4C45-A2F1-4D8C8B56C44E}"/>
              </a:ext>
            </a:extLst>
          </p:cNvPr>
          <p:cNvSpPr>
            <a:spLocks noGrp="1"/>
          </p:cNvSpPr>
          <p:nvPr>
            <p:ph type="title"/>
          </p:nvPr>
        </p:nvSpPr>
        <p:spPr/>
        <p:txBody>
          <a:bodyPr/>
          <a:lstStyle/>
          <a:p>
            <a:r>
              <a:rPr lang="sk-SK" dirty="0"/>
              <a:t>Čo my? </a:t>
            </a:r>
            <a:br>
              <a:rPr lang="sk-SK" dirty="0"/>
            </a:br>
            <a:r>
              <a:rPr lang="sk-SK" dirty="0"/>
              <a:t>Zdroje DIGIREP SVKBB</a:t>
            </a:r>
          </a:p>
        </p:txBody>
      </p:sp>
      <p:sp>
        <p:nvSpPr>
          <p:cNvPr id="3" name="Zástupný objekt pre obsah 2">
            <a:extLst>
              <a:ext uri="{FF2B5EF4-FFF2-40B4-BE49-F238E27FC236}">
                <a16:creationId xmlns:a16="http://schemas.microsoft.com/office/drawing/2014/main" id="{761F0A95-4745-314F-BCC5-26FFA2A75DE3}"/>
              </a:ext>
            </a:extLst>
          </p:cNvPr>
          <p:cNvSpPr>
            <a:spLocks noGrp="1"/>
          </p:cNvSpPr>
          <p:nvPr>
            <p:ph idx="1"/>
          </p:nvPr>
        </p:nvSpPr>
        <p:spPr>
          <a:xfrm>
            <a:off x="2589212" y="1905000"/>
            <a:ext cx="8915400" cy="4006222"/>
          </a:xfrm>
        </p:spPr>
        <p:txBody>
          <a:bodyPr>
            <a:normAutofit fontScale="92500"/>
          </a:bodyPr>
          <a:lstStyle/>
          <a:p>
            <a:pPr marL="514350" indent="-514350">
              <a:buFont typeface="+mj-lt"/>
              <a:buAutoNum type="arabicPeriod"/>
            </a:pPr>
            <a:r>
              <a:rPr lang="sk-SK" sz="2400" dirty="0"/>
              <a:t>SVKBB - Dokumenty digitalizované vlastnými silami SVKBB </a:t>
            </a:r>
          </a:p>
          <a:p>
            <a:pPr marL="514350" indent="-514350">
              <a:buFont typeface="+mj-lt"/>
              <a:buAutoNum type="arabicPeriod"/>
            </a:pPr>
            <a:r>
              <a:rPr lang="sk-SK" sz="2400" dirty="0"/>
              <a:t>DIKDA - Digitalizované dokumenty z DIKDA - sú nedostupné pre SVKBB </a:t>
            </a:r>
            <a:r>
              <a:rPr lang="sk-SK" sz="2400" dirty="0">
                <a:hlinkClick r:id="rId2"/>
              </a:rPr>
              <a:t>http://dikda.snk.sk/primo_library/libweb/action/search.do</a:t>
            </a:r>
            <a:endParaRPr lang="sk-SK" sz="2400" dirty="0"/>
          </a:p>
          <a:p>
            <a:pPr marL="514350" indent="-514350">
              <a:buFont typeface="+mj-lt"/>
              <a:buAutoNum type="arabicPeriod"/>
            </a:pPr>
            <a:r>
              <a:rPr lang="sk-SK" sz="2400" dirty="0"/>
              <a:t>KIS3G - Bibliografické záznamy (metadáta) digitalizovaných dokumentov v katalógu KIS3G</a:t>
            </a:r>
          </a:p>
          <a:p>
            <a:pPr marL="514350" indent="-514350">
              <a:buFont typeface="+mj-lt"/>
              <a:buAutoNum type="arabicPeriod"/>
            </a:pPr>
            <a:r>
              <a:rPr lang="sk-SK" sz="2400" dirty="0"/>
              <a:t>SVKBB - Nové špecifické vlastné, miestne a regionálne dokumenty, ktoré pre SVKBB bude digitalizovať CVTI SR a i.</a:t>
            </a:r>
          </a:p>
          <a:p>
            <a:pPr marL="514350" indent="-514350">
              <a:buFont typeface="+mj-lt"/>
              <a:buAutoNum type="arabicPeriod"/>
            </a:pPr>
            <a:endParaRPr lang="sk-SK" sz="2400" dirty="0"/>
          </a:p>
          <a:p>
            <a:pPr marL="514350" indent="-514350">
              <a:buFont typeface="+mj-lt"/>
              <a:buAutoNum type="arabicPeriod"/>
            </a:pPr>
            <a:endParaRPr lang="sk-SK" dirty="0"/>
          </a:p>
          <a:p>
            <a:pPr marL="514350" indent="-514350">
              <a:buFont typeface="+mj-lt"/>
              <a:buAutoNum type="arabicPeriod"/>
            </a:pPr>
            <a:endParaRPr lang="sk-SK" dirty="0"/>
          </a:p>
          <a:p>
            <a:pPr marL="514350" indent="-514350">
              <a:buFont typeface="+mj-lt"/>
              <a:buAutoNum type="arabicPeriod"/>
            </a:pPr>
            <a:endParaRPr lang="sk-SK" dirty="0"/>
          </a:p>
        </p:txBody>
      </p:sp>
    </p:spTree>
    <p:extLst>
      <p:ext uri="{BB962C8B-B14F-4D97-AF65-F5344CB8AC3E}">
        <p14:creationId xmlns:p14="http://schemas.microsoft.com/office/powerpoint/2010/main" val="40476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1C640-EA3E-2946-A703-6874BBCAA923}"/>
              </a:ext>
            </a:extLst>
          </p:cNvPr>
          <p:cNvSpPr>
            <a:spLocks noGrp="1"/>
          </p:cNvSpPr>
          <p:nvPr>
            <p:ph type="title"/>
          </p:nvPr>
        </p:nvSpPr>
        <p:spPr/>
        <p:txBody>
          <a:bodyPr/>
          <a:lstStyle/>
          <a:p>
            <a:r>
              <a:rPr lang="sk-SK" dirty="0"/>
              <a:t>Prístupy k digitálnemu obsahu </a:t>
            </a:r>
            <a:br>
              <a:rPr lang="sk-SK" dirty="0"/>
            </a:br>
            <a:r>
              <a:rPr lang="sk-SK" dirty="0"/>
              <a:t>DIKDA v SNK </a:t>
            </a:r>
          </a:p>
        </p:txBody>
      </p:sp>
      <p:sp>
        <p:nvSpPr>
          <p:cNvPr id="3" name="Zástupný objekt pre obsah 2">
            <a:extLst>
              <a:ext uri="{FF2B5EF4-FFF2-40B4-BE49-F238E27FC236}">
                <a16:creationId xmlns:a16="http://schemas.microsoft.com/office/drawing/2014/main" id="{0507210E-F591-2249-83EE-F72230FA42A4}"/>
              </a:ext>
            </a:extLst>
          </p:cNvPr>
          <p:cNvSpPr>
            <a:spLocks noGrp="1"/>
          </p:cNvSpPr>
          <p:nvPr>
            <p:ph idx="1"/>
          </p:nvPr>
        </p:nvSpPr>
        <p:spPr/>
        <p:txBody>
          <a:bodyPr/>
          <a:lstStyle/>
          <a:p>
            <a:r>
              <a:rPr lang="sk-SK" dirty="0"/>
              <a:t>KIS3G – web klient </a:t>
            </a:r>
            <a:r>
              <a:rPr lang="sk-SK" dirty="0">
                <a:solidFill>
                  <a:srgbClr val="FF0000"/>
                </a:solidFill>
              </a:rPr>
              <a:t>CHAMO</a:t>
            </a:r>
            <a:r>
              <a:rPr lang="sk-SK" dirty="0"/>
              <a:t> (VIRTUA)</a:t>
            </a:r>
          </a:p>
          <a:p>
            <a:r>
              <a:rPr lang="sk-SK" dirty="0"/>
              <a:t>Portál digitálnej knižnice – portál </a:t>
            </a:r>
            <a:r>
              <a:rPr lang="sk-SK" dirty="0">
                <a:solidFill>
                  <a:srgbClr val="FF0000"/>
                </a:solidFill>
              </a:rPr>
              <a:t>PRIMO</a:t>
            </a:r>
            <a:r>
              <a:rPr lang="sk-SK" dirty="0"/>
              <a:t> (EX LIBRIS)</a:t>
            </a:r>
          </a:p>
          <a:p>
            <a:pPr marL="0" indent="0">
              <a:buNone/>
            </a:pPr>
            <a:endParaRPr lang="sk-SK" dirty="0"/>
          </a:p>
          <a:p>
            <a:r>
              <a:rPr lang="sk-SK" dirty="0"/>
              <a:t>Používa sa len podobná až rovnaká funkcionalita v SNK </a:t>
            </a:r>
          </a:p>
          <a:p>
            <a:r>
              <a:rPr lang="sk-SK" dirty="0"/>
              <a:t>(Zmysel nákupu CHAMO???)</a:t>
            </a:r>
          </a:p>
          <a:p>
            <a:endParaRPr lang="sk-SK" dirty="0"/>
          </a:p>
          <a:p>
            <a:r>
              <a:rPr lang="sk-SK" dirty="0"/>
              <a:t>Obidva prístupy sú len </a:t>
            </a:r>
            <a:r>
              <a:rPr lang="sk-SK" u="sng" dirty="0"/>
              <a:t>katalógy</a:t>
            </a:r>
            <a:r>
              <a:rPr lang="sk-SK" dirty="0"/>
              <a:t> a nie digitálne </a:t>
            </a:r>
            <a:r>
              <a:rPr lang="sk-SK" u="sng" dirty="0" err="1"/>
              <a:t>repozity</a:t>
            </a:r>
            <a:endParaRPr lang="sk-SK" u="sng" dirty="0"/>
          </a:p>
          <a:p>
            <a:pPr marL="0" indent="0">
              <a:buNone/>
            </a:pPr>
            <a:endParaRPr lang="sk-SK" u="sng" dirty="0"/>
          </a:p>
          <a:p>
            <a:pPr marL="0" indent="0">
              <a:buNone/>
            </a:pPr>
            <a:endParaRPr lang="sk-SK" u="sng" dirty="0"/>
          </a:p>
          <a:p>
            <a:endParaRPr lang="sk-SK" dirty="0"/>
          </a:p>
        </p:txBody>
      </p:sp>
    </p:spTree>
    <p:extLst>
      <p:ext uri="{BB962C8B-B14F-4D97-AF65-F5344CB8AC3E}">
        <p14:creationId xmlns:p14="http://schemas.microsoft.com/office/powerpoint/2010/main" val="53356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47ECB4-8DA7-3042-88D7-0AFA07D93704}"/>
              </a:ext>
            </a:extLst>
          </p:cNvPr>
          <p:cNvSpPr>
            <a:spLocks noGrp="1"/>
          </p:cNvSpPr>
          <p:nvPr>
            <p:ph type="title"/>
          </p:nvPr>
        </p:nvSpPr>
        <p:spPr/>
        <p:txBody>
          <a:bodyPr>
            <a:normAutofit fontScale="90000"/>
          </a:bodyPr>
          <a:lstStyle/>
          <a:p>
            <a:r>
              <a:rPr lang="sk-SK" dirty="0"/>
              <a:t>1. Dokumenty digitalizované vlastnými silami SVKBB </a:t>
            </a:r>
            <a:br>
              <a:rPr lang="sk-SK" dirty="0"/>
            </a:br>
            <a:endParaRPr lang="sk-SK" dirty="0"/>
          </a:p>
        </p:txBody>
      </p:sp>
      <p:sp>
        <p:nvSpPr>
          <p:cNvPr id="3" name="Zástupný objekt pre obsah 2">
            <a:extLst>
              <a:ext uri="{FF2B5EF4-FFF2-40B4-BE49-F238E27FC236}">
                <a16:creationId xmlns:a16="http://schemas.microsoft.com/office/drawing/2014/main" id="{73B778EB-A68B-2B48-9979-2FDE3E998FE9}"/>
              </a:ext>
            </a:extLst>
          </p:cNvPr>
          <p:cNvSpPr>
            <a:spLocks noGrp="1"/>
          </p:cNvSpPr>
          <p:nvPr>
            <p:ph idx="1"/>
          </p:nvPr>
        </p:nvSpPr>
        <p:spPr>
          <a:xfrm>
            <a:off x="838200" y="1520042"/>
            <a:ext cx="10515600" cy="4656921"/>
          </a:xfrm>
        </p:spPr>
        <p:txBody>
          <a:bodyPr>
            <a:normAutofit/>
          </a:bodyPr>
          <a:lstStyle/>
          <a:p>
            <a:r>
              <a:rPr lang="sk-SK" dirty="0" err="1"/>
              <a:t>Digitalizačné</a:t>
            </a:r>
            <a:r>
              <a:rPr lang="sk-SK" dirty="0"/>
              <a:t> aktivity SVKBB 2013 – 2018</a:t>
            </a:r>
          </a:p>
          <a:p>
            <a:r>
              <a:rPr lang="sk-SK" dirty="0"/>
              <a:t>Stav: október 2018 = </a:t>
            </a:r>
            <a:r>
              <a:rPr lang="sk-SK" b="1" dirty="0" err="1"/>
              <a:t>ca</a:t>
            </a:r>
            <a:r>
              <a:rPr lang="sk-SK" b="1" dirty="0"/>
              <a:t> 3000 dokumentov</a:t>
            </a:r>
          </a:p>
          <a:p>
            <a:r>
              <a:rPr lang="sk-SK" dirty="0"/>
              <a:t>Bookey4</a:t>
            </a:r>
          </a:p>
          <a:p>
            <a:r>
              <a:rPr lang="sk-SK" dirty="0"/>
              <a:t>Smernica o digitalizácii č. 2/2013</a:t>
            </a:r>
          </a:p>
          <a:p>
            <a:r>
              <a:rPr lang="sk-SK" dirty="0"/>
              <a:t>Nie je masová digitalizácie (spoliehanie sa na DIKDA SNK)</a:t>
            </a:r>
          </a:p>
          <a:p>
            <a:r>
              <a:rPr lang="sk-SK" dirty="0"/>
              <a:t>Jedinečné dokumenty z fondu SVKBB</a:t>
            </a:r>
          </a:p>
          <a:p>
            <a:r>
              <a:rPr lang="sk-SK" dirty="0"/>
              <a:t>Vlastné vydania SVKBB</a:t>
            </a:r>
          </a:p>
          <a:p>
            <a:r>
              <a:rPr lang="sk-SK" dirty="0" err="1"/>
              <a:t>Bibliografiská</a:t>
            </a:r>
            <a:r>
              <a:rPr lang="sk-SK" dirty="0"/>
              <a:t> databáza Pamäť mesta Banská Bystrica (digitalizovať dokumenty)</a:t>
            </a:r>
          </a:p>
          <a:p>
            <a:r>
              <a:rPr lang="sk-SK" dirty="0"/>
              <a:t>Staré a vzácne tlače</a:t>
            </a:r>
          </a:p>
          <a:p>
            <a:r>
              <a:rPr lang="sk-SK" dirty="0"/>
              <a:t>Voľne dostupné diela</a:t>
            </a:r>
          </a:p>
          <a:p>
            <a:r>
              <a:rPr lang="sk-SK" dirty="0"/>
              <a:t>Knihy a časopisy boli do augusta 2017 dostupné v </a:t>
            </a:r>
            <a:r>
              <a:rPr lang="sk-SK" dirty="0" err="1"/>
              <a:t>Ebrary</a:t>
            </a:r>
            <a:r>
              <a:rPr lang="sk-SK" dirty="0"/>
              <a:t> (</a:t>
            </a:r>
            <a:r>
              <a:rPr lang="sk-SK" dirty="0" err="1"/>
              <a:t>ProQuest</a:t>
            </a:r>
            <a:r>
              <a:rPr lang="sk-SK" dirty="0"/>
              <a:t>)   </a:t>
            </a:r>
          </a:p>
          <a:p>
            <a:endParaRPr lang="sk-SK" dirty="0"/>
          </a:p>
        </p:txBody>
      </p:sp>
    </p:spTree>
    <p:extLst>
      <p:ext uri="{BB962C8B-B14F-4D97-AF65-F5344CB8AC3E}">
        <p14:creationId xmlns:p14="http://schemas.microsoft.com/office/powerpoint/2010/main" val="2708292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ástupný objekt pre dátum 1">
            <a:extLst>
              <a:ext uri="{FF2B5EF4-FFF2-40B4-BE49-F238E27FC236}">
                <a16:creationId xmlns:a16="http://schemas.microsoft.com/office/drawing/2014/main" id="{BB4CD767-553B-3743-879E-88FF818D645B}"/>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1918DF-40A9-504B-B9BC-9A75730D6054}" type="datetime1">
              <a:rPr lang="sk-SK" altLang="sk-SK" smtClean="0">
                <a:solidFill>
                  <a:srgbClr val="898989"/>
                </a:solidFill>
              </a:rPr>
              <a:pPr/>
              <a:t>16.12.18</a:t>
            </a:fld>
            <a:endParaRPr lang="sk-SK" altLang="sk-SK">
              <a:solidFill>
                <a:srgbClr val="898989"/>
              </a:solidFill>
            </a:endParaRPr>
          </a:p>
        </p:txBody>
      </p:sp>
      <p:sp>
        <p:nvSpPr>
          <p:cNvPr id="30722" name="Zástupný objekt pre pätu 2">
            <a:extLst>
              <a:ext uri="{FF2B5EF4-FFF2-40B4-BE49-F238E27FC236}">
                <a16:creationId xmlns:a16="http://schemas.microsoft.com/office/drawing/2014/main" id="{F0CBFD50-2186-0749-83D5-5204C31D372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sk-SK">
                <a:solidFill>
                  <a:srgbClr val="898989"/>
                </a:solidFill>
              </a:rPr>
              <a:t>Brno, Masarykova univerzita, Filozofická fakulta, Blok expertov</a:t>
            </a:r>
            <a:endParaRPr lang="sk-SK" altLang="sk-SK">
              <a:solidFill>
                <a:srgbClr val="898989"/>
              </a:solidFill>
            </a:endParaRPr>
          </a:p>
        </p:txBody>
      </p:sp>
      <p:sp>
        <p:nvSpPr>
          <p:cNvPr id="30723" name="Zástupný objekt pre číslo snímky 3">
            <a:extLst>
              <a:ext uri="{FF2B5EF4-FFF2-40B4-BE49-F238E27FC236}">
                <a16:creationId xmlns:a16="http://schemas.microsoft.com/office/drawing/2014/main" id="{A5BBFF1B-C71D-934D-87FB-95A153B97E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0B9122-33FA-FF42-978D-3D3055B50A0A}" type="slidenum">
              <a:rPr lang="sk-SK" altLang="sk-SK" smtClean="0">
                <a:solidFill>
                  <a:srgbClr val="898989"/>
                </a:solidFill>
              </a:rPr>
              <a:pPr/>
              <a:t>8</a:t>
            </a:fld>
            <a:endParaRPr lang="sk-SK" altLang="sk-SK">
              <a:solidFill>
                <a:srgbClr val="898989"/>
              </a:solidFill>
            </a:endParaRPr>
          </a:p>
        </p:txBody>
      </p:sp>
      <p:graphicFrame>
        <p:nvGraphicFramePr>
          <p:cNvPr id="30724" name="Object 11">
            <a:extLst>
              <a:ext uri="{FF2B5EF4-FFF2-40B4-BE49-F238E27FC236}">
                <a16:creationId xmlns:a16="http://schemas.microsoft.com/office/drawing/2014/main" id="{7F577074-0937-664B-AFD9-8346B0AEFD45}"/>
              </a:ext>
            </a:extLst>
          </p:cNvPr>
          <p:cNvGraphicFramePr>
            <a:graphicFrameLocks noChangeAspect="1"/>
          </p:cNvGraphicFramePr>
          <p:nvPr>
            <p:extLst>
              <p:ext uri="{D42A27DB-BD31-4B8C-83A1-F6EECF244321}">
                <p14:modId xmlns:p14="http://schemas.microsoft.com/office/powerpoint/2010/main" val="80534816"/>
              </p:ext>
            </p:extLst>
          </p:nvPr>
        </p:nvGraphicFramePr>
        <p:xfrm>
          <a:off x="1984375" y="307975"/>
          <a:ext cx="8442325" cy="6081713"/>
        </p:xfrm>
        <a:graphic>
          <a:graphicData uri="http://schemas.openxmlformats.org/presentationml/2006/ole">
            <mc:AlternateContent xmlns:mc="http://schemas.openxmlformats.org/markup-compatibility/2006">
              <mc:Choice xmlns:v="urn:schemas-microsoft-com:vml" Requires="v">
                <p:oleObj spid="_x0000_s3130" name="Dokument" r:id="rId3" imgW="5905500" imgH="4483100" progId="Word.Document.12">
                  <p:embed/>
                </p:oleObj>
              </mc:Choice>
              <mc:Fallback>
                <p:oleObj name="Dokument" r:id="rId3" imgW="5905500" imgH="4483100" progId="Word.Document.12">
                  <p:embed/>
                  <p:pic>
                    <p:nvPicPr>
                      <p:cNvPr id="30724" name="Object 11">
                        <a:extLst>
                          <a:ext uri="{FF2B5EF4-FFF2-40B4-BE49-F238E27FC236}">
                            <a16:creationId xmlns:a16="http://schemas.microsoft.com/office/drawing/2014/main" id="{7F577074-0937-664B-AFD9-8346B0AEFD45}"/>
                          </a:ext>
                        </a:extLst>
                      </p:cNvPr>
                      <p:cNvPicPr>
                        <a:picLocks noChangeAspect="1" noChangeArrowheads="1"/>
                      </p:cNvPicPr>
                      <p:nvPr/>
                    </p:nvPicPr>
                    <p:blipFill>
                      <a:blip r:embed="rId4"/>
                      <a:srcRect/>
                      <a:stretch>
                        <a:fillRect/>
                      </a:stretch>
                    </p:blipFill>
                    <p:spPr bwMode="auto">
                      <a:xfrm>
                        <a:off x="1984375" y="307975"/>
                        <a:ext cx="8442325"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555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Nadpis 1">
            <a:extLst>
              <a:ext uri="{FF2B5EF4-FFF2-40B4-BE49-F238E27FC236}">
                <a16:creationId xmlns:a16="http://schemas.microsoft.com/office/drawing/2014/main" id="{609C808B-8369-8240-A306-85B6B2DDC6A6}"/>
              </a:ext>
            </a:extLst>
          </p:cNvPr>
          <p:cNvSpPr>
            <a:spLocks noGrp="1"/>
          </p:cNvSpPr>
          <p:nvPr>
            <p:ph type="title"/>
          </p:nvPr>
        </p:nvSpPr>
        <p:spPr/>
        <p:txBody>
          <a:bodyPr/>
          <a:lstStyle/>
          <a:p>
            <a:pPr eaLnBrk="1" hangingPunct="1"/>
            <a:r>
              <a:rPr lang="sk-SK" altLang="sk-SK" dirty="0"/>
              <a:t>Cieľ projektu DIKDA</a:t>
            </a:r>
          </a:p>
        </p:txBody>
      </p:sp>
      <p:sp>
        <p:nvSpPr>
          <p:cNvPr id="31746" name="Zástupný symbol obsahu 2">
            <a:extLst>
              <a:ext uri="{FF2B5EF4-FFF2-40B4-BE49-F238E27FC236}">
                <a16:creationId xmlns:a16="http://schemas.microsoft.com/office/drawing/2014/main" id="{BF3F8122-D896-6C49-9DED-C11735A7E44C}"/>
              </a:ext>
            </a:extLst>
          </p:cNvPr>
          <p:cNvSpPr>
            <a:spLocks noGrp="1"/>
          </p:cNvSpPr>
          <p:nvPr>
            <p:ph idx="1"/>
          </p:nvPr>
        </p:nvSpPr>
        <p:spPr>
          <a:xfrm>
            <a:off x="1981200" y="1600200"/>
            <a:ext cx="8229600" cy="4205288"/>
          </a:xfrm>
        </p:spPr>
        <p:txBody>
          <a:bodyPr>
            <a:normAutofit/>
          </a:bodyPr>
          <a:lstStyle/>
          <a:p>
            <a:pPr marL="365125" indent="-255588">
              <a:buFont typeface="Wingdings 3" pitchFamily="2" charset="2"/>
              <a:buChar char=""/>
            </a:pPr>
            <a:r>
              <a:rPr lang="sk-SK" altLang="sk-SK"/>
              <a:t>D</a:t>
            </a:r>
            <a:r>
              <a:rPr lang="en-US" altLang="sk-SK"/>
              <a:t>igitalizácia a sprístupnenie písomného kultúrneho a vedeckého dedičstva všetkým občanom Slovenska, Európy a sveta </a:t>
            </a:r>
            <a:endParaRPr lang="sk-SK" altLang="sk-SK"/>
          </a:p>
          <a:p>
            <a:pPr marL="365125" indent="-255588">
              <a:buFont typeface="Wingdings 3" pitchFamily="2" charset="2"/>
              <a:buChar char=""/>
            </a:pPr>
            <a:r>
              <a:rPr lang="sk-SK" altLang="sk-SK"/>
              <a:t>Š</a:t>
            </a:r>
            <a:r>
              <a:rPr lang="en-US" altLang="sk-SK"/>
              <a:t>pecifický cieľ</a:t>
            </a:r>
            <a:r>
              <a:rPr lang="sk-SK" altLang="sk-SK"/>
              <a:t> - </a:t>
            </a:r>
            <a:r>
              <a:rPr lang="en-US" altLang="sk-SK"/>
              <a:t> </a:t>
            </a:r>
            <a:r>
              <a:rPr lang="en-US" altLang="sk-SK" i="1"/>
              <a:t>digitalizácia všetkých slovacikálnych dokumentov</a:t>
            </a:r>
            <a:endParaRPr lang="sk-SK" altLang="sk-SK"/>
          </a:p>
          <a:p>
            <a:pPr marL="365125" indent="-255588">
              <a:buFont typeface="Wingdings 3" pitchFamily="2" charset="2"/>
              <a:buChar char=""/>
            </a:pPr>
            <a:r>
              <a:rPr lang="sk-SK" altLang="sk-SK" i="1"/>
              <a:t>S</a:t>
            </a:r>
            <a:r>
              <a:rPr lang="en-US" altLang="sk-SK" i="1"/>
              <a:t>lovacikálne písomné dokumenty,</a:t>
            </a:r>
            <a:r>
              <a:rPr lang="en-US" altLang="sk-SK"/>
              <a:t> čiže diela, ktorých </a:t>
            </a:r>
            <a:endParaRPr lang="sk-SK" altLang="sk-SK"/>
          </a:p>
          <a:p>
            <a:pPr marL="620713" lvl="1">
              <a:spcBef>
                <a:spcPts val="325"/>
              </a:spcBef>
              <a:buFont typeface="Verdana" panose="020B0604030504040204" pitchFamily="34" charset="0"/>
              <a:buChar char="◦"/>
            </a:pPr>
            <a:r>
              <a:rPr lang="en-US" altLang="sk-SK"/>
              <a:t>a) </a:t>
            </a:r>
            <a:r>
              <a:rPr lang="en-US" altLang="sk-SK" i="1"/>
              <a:t>autormi</a:t>
            </a:r>
            <a:r>
              <a:rPr lang="en-US" altLang="sk-SK"/>
              <a:t> sú Slováci, </a:t>
            </a:r>
            <a:endParaRPr lang="sk-SK" altLang="sk-SK"/>
          </a:p>
          <a:p>
            <a:pPr marL="620713" lvl="1">
              <a:spcBef>
                <a:spcPts val="325"/>
              </a:spcBef>
              <a:buFont typeface="Verdana" panose="020B0604030504040204" pitchFamily="34" charset="0"/>
              <a:buChar char="◦"/>
            </a:pPr>
            <a:r>
              <a:rPr lang="en-US" altLang="sk-SK"/>
              <a:t>b) boli </a:t>
            </a:r>
            <a:r>
              <a:rPr lang="en-US" altLang="sk-SK" i="1"/>
              <a:t>vydané, vyrobené, nájdené a nachádzajúce sa na území dnešného Slovenska</a:t>
            </a:r>
            <a:r>
              <a:rPr lang="en-US" altLang="sk-SK"/>
              <a:t>, </a:t>
            </a:r>
            <a:endParaRPr lang="sk-SK" altLang="sk-SK"/>
          </a:p>
          <a:p>
            <a:pPr marL="620713" lvl="1">
              <a:spcBef>
                <a:spcPts val="325"/>
              </a:spcBef>
              <a:buFont typeface="Verdana" panose="020B0604030504040204" pitchFamily="34" charset="0"/>
              <a:buChar char="◦"/>
            </a:pPr>
            <a:r>
              <a:rPr lang="en-US" altLang="sk-SK"/>
              <a:t>c) sa </a:t>
            </a:r>
            <a:r>
              <a:rPr lang="en-US" altLang="sk-SK" i="1"/>
              <a:t>obsahovo dotýkajú Slovenska alebo Slovákov</a:t>
            </a:r>
            <a:r>
              <a:rPr lang="en-US" altLang="sk-SK"/>
              <a:t> alebo </a:t>
            </a:r>
            <a:endParaRPr lang="sk-SK" altLang="sk-SK"/>
          </a:p>
          <a:p>
            <a:pPr marL="620713" lvl="1">
              <a:spcBef>
                <a:spcPts val="325"/>
              </a:spcBef>
              <a:buFont typeface="Verdana" panose="020B0604030504040204" pitchFamily="34" charset="0"/>
              <a:buChar char="◦"/>
            </a:pPr>
            <a:r>
              <a:rPr lang="en-US" altLang="sk-SK"/>
              <a:t>d) sú napísané </a:t>
            </a:r>
            <a:r>
              <a:rPr lang="en-US" altLang="sk-SK" i="1"/>
              <a:t>v slovenskom jazyku</a:t>
            </a:r>
            <a:endParaRPr lang="sk-SK" altLang="sk-SK"/>
          </a:p>
          <a:p>
            <a:pPr marL="365125" indent="-255588">
              <a:buFont typeface="Wingdings 3" pitchFamily="2" charset="2"/>
              <a:buChar char=""/>
            </a:pPr>
            <a:r>
              <a:rPr lang="en-US" altLang="sk-SK"/>
              <a:t>Sociálny cieľ </a:t>
            </a:r>
            <a:r>
              <a:rPr lang="sk-SK" altLang="sk-SK"/>
              <a:t>- </a:t>
            </a:r>
            <a:r>
              <a:rPr lang="en-US" altLang="sk-SK"/>
              <a:t>poskytnúť všetkým občanom  </a:t>
            </a:r>
            <a:r>
              <a:rPr lang="en-US" altLang="sk-SK" i="1"/>
              <a:t>nové služby</a:t>
            </a:r>
            <a:r>
              <a:rPr lang="en-US" altLang="sk-SK"/>
              <a:t> </a:t>
            </a:r>
            <a:endParaRPr lang="sk-SK" altLang="sk-SK"/>
          </a:p>
          <a:p>
            <a:pPr marL="365125" indent="-255588">
              <a:buFont typeface="Wingdings 3" pitchFamily="2" charset="2"/>
              <a:buChar char=""/>
            </a:pPr>
            <a:r>
              <a:rPr lang="sk-SK" altLang="sk-SK"/>
              <a:t>PFI </a:t>
            </a:r>
            <a:r>
              <a:rPr lang="en-US" altLang="sk-SK"/>
              <a:t>už nebudú poskytovať len </a:t>
            </a:r>
            <a:r>
              <a:rPr lang="en-US" altLang="sk-SK" i="1"/>
              <a:t>záznamy</a:t>
            </a:r>
            <a:r>
              <a:rPr lang="en-US" altLang="sk-SK"/>
              <a:t> o dokumentoch ale </a:t>
            </a:r>
            <a:r>
              <a:rPr lang="en-US" altLang="sk-SK" i="1"/>
              <a:t>úplné texty samotných dokumentov</a:t>
            </a:r>
            <a:r>
              <a:rPr lang="en-US" altLang="sk-SK"/>
              <a:t> </a:t>
            </a:r>
            <a:endParaRPr lang="sk-SK" altLang="sk-SK"/>
          </a:p>
          <a:p>
            <a:pPr marL="365125" indent="-255588">
              <a:buFont typeface="Wingdings 3" pitchFamily="2" charset="2"/>
              <a:buChar char=""/>
            </a:pPr>
            <a:endParaRPr lang="sk-SK" altLang="sk-SK"/>
          </a:p>
        </p:txBody>
      </p:sp>
      <p:sp>
        <p:nvSpPr>
          <p:cNvPr id="31747" name="Zástupný symbol dátumu 3">
            <a:extLst>
              <a:ext uri="{FF2B5EF4-FFF2-40B4-BE49-F238E27FC236}">
                <a16:creationId xmlns:a16="http://schemas.microsoft.com/office/drawing/2014/main" id="{9C26E063-8CC2-5B48-853D-3B15B9CE6F4F}"/>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BF4335-AAFA-C840-8FAC-B9C08FAE26D0}" type="datetime1">
              <a:rPr lang="sk-SK" altLang="sk-SK" smtClean="0">
                <a:solidFill>
                  <a:srgbClr val="898989"/>
                </a:solidFill>
              </a:rPr>
              <a:pPr/>
              <a:t>16.12.18</a:t>
            </a:fld>
            <a:endParaRPr lang="sk-SK" altLang="sk-SK">
              <a:solidFill>
                <a:srgbClr val="898989"/>
              </a:solidFill>
            </a:endParaRPr>
          </a:p>
        </p:txBody>
      </p:sp>
      <p:sp>
        <p:nvSpPr>
          <p:cNvPr id="31748" name="Zástupný symbol päty 6">
            <a:extLst>
              <a:ext uri="{FF2B5EF4-FFF2-40B4-BE49-F238E27FC236}">
                <a16:creationId xmlns:a16="http://schemas.microsoft.com/office/drawing/2014/main" id="{34A8382A-819F-D04F-88FF-D6A24A1ABFA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sk-SK">
                <a:latin typeface="Lucida Sans Unicode" panose="020B0602030504020204" pitchFamily="34" charset="0"/>
              </a:rPr>
              <a:t>Brno, Masarykova univerzita, Filozofická fakulta, Blok expertov</a:t>
            </a:r>
            <a:endParaRPr lang="sk-SK" altLang="sk-SK">
              <a:latin typeface="Lucida Sans Unicode" panose="020B0602030504020204" pitchFamily="34" charset="0"/>
            </a:endParaRPr>
          </a:p>
        </p:txBody>
      </p:sp>
      <p:sp>
        <p:nvSpPr>
          <p:cNvPr id="31749" name="Zástupný symbol čísla snímky 4">
            <a:extLst>
              <a:ext uri="{FF2B5EF4-FFF2-40B4-BE49-F238E27FC236}">
                <a16:creationId xmlns:a16="http://schemas.microsoft.com/office/drawing/2014/main" id="{54AA520D-AC64-1244-AE39-6AEAFE917E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10BB0B-14E1-884C-A490-1D36CD852D95}" type="slidenum">
              <a:rPr lang="sk-SK" altLang="sk-SK" smtClean="0">
                <a:latin typeface="Lucida Sans Unicode" panose="020B0602030504020204" pitchFamily="34" charset="0"/>
              </a:rPr>
              <a:pPr/>
              <a:t>9</a:t>
            </a:fld>
            <a:endParaRPr lang="sk-SK" altLang="sk-SK">
              <a:latin typeface="Lucida Sans Unicode" panose="020B0602030504020204" pitchFamily="34" charset="0"/>
            </a:endParaRPr>
          </a:p>
        </p:txBody>
      </p:sp>
      <p:pic>
        <p:nvPicPr>
          <p:cNvPr id="31750" name="Picture 4">
            <a:extLst>
              <a:ext uri="{FF2B5EF4-FFF2-40B4-BE49-F238E27FC236}">
                <a16:creationId xmlns:a16="http://schemas.microsoft.com/office/drawing/2014/main" id="{CC9C20C8-77DF-8E4F-B19C-3552DE064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089" y="260351"/>
            <a:ext cx="9366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ok 1">
            <a:extLst>
              <a:ext uri="{FF2B5EF4-FFF2-40B4-BE49-F238E27FC236}">
                <a16:creationId xmlns:a16="http://schemas.microsoft.com/office/drawing/2014/main" id="{F229D922-B86F-E542-A6B9-7B02D30E4A3D}"/>
              </a:ext>
            </a:extLst>
          </p:cNvPr>
          <p:cNvPicPr>
            <a:picLocks noChangeAspect="1"/>
          </p:cNvPicPr>
          <p:nvPr/>
        </p:nvPicPr>
        <p:blipFill>
          <a:blip r:embed="rId3"/>
          <a:stretch>
            <a:fillRect/>
          </a:stretch>
        </p:blipFill>
        <p:spPr>
          <a:xfrm>
            <a:off x="427512" y="0"/>
            <a:ext cx="11222182" cy="6858000"/>
          </a:xfrm>
          <a:prstGeom prst="rect">
            <a:avLst/>
          </a:prstGeom>
        </p:spPr>
      </p:pic>
    </p:spTree>
    <p:extLst>
      <p:ext uri="{BB962C8B-B14F-4D97-AF65-F5344CB8AC3E}">
        <p14:creationId xmlns:p14="http://schemas.microsoft.com/office/powerpoint/2010/main" val="2968629586"/>
      </p:ext>
    </p:extLst>
  </p:cSld>
  <p:clrMapOvr>
    <a:masterClrMapping/>
  </p:clrMapOvr>
</p:sld>
</file>

<file path=ppt/theme/theme1.xml><?xml version="1.0" encoding="utf-8"?>
<a:theme xmlns:a="http://schemas.openxmlformats.org/drawingml/2006/main" name="Dym">
  <a:themeElements>
    <a:clrScheme name="Dym">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y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ym">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{22BA2242-9E69-9E44-A5FC-91F61038A209}tf10001071</Template>
  <TotalTime>755</TotalTime>
  <Words>3274</Words>
  <Application>Microsoft Macintosh PowerPoint</Application>
  <PresentationFormat>Širokouhlá</PresentationFormat>
  <Paragraphs>472</Paragraphs>
  <Slides>33</Slides>
  <Notes>3</Notes>
  <HiddenSlides>0</HiddenSlides>
  <MMClips>0</MMClips>
  <ScaleCrop>false</ScaleCrop>
  <HeadingPairs>
    <vt:vector size="8" baseType="variant">
      <vt:variant>
        <vt:lpstr>Použité písma</vt:lpstr>
      </vt:variant>
      <vt:variant>
        <vt:i4>10</vt:i4>
      </vt:variant>
      <vt:variant>
        <vt:lpstr>Motív</vt:lpstr>
      </vt:variant>
      <vt:variant>
        <vt:i4>1</vt:i4>
      </vt:variant>
      <vt:variant>
        <vt:lpstr>Vložené servery OLE</vt:lpstr>
      </vt:variant>
      <vt:variant>
        <vt:i4>1</vt:i4>
      </vt:variant>
      <vt:variant>
        <vt:lpstr>Nadpisy snímok</vt:lpstr>
      </vt:variant>
      <vt:variant>
        <vt:i4>33</vt:i4>
      </vt:variant>
    </vt:vector>
  </HeadingPairs>
  <TitlesOfParts>
    <vt:vector size="45" baseType="lpstr">
      <vt:lpstr>Arial</vt:lpstr>
      <vt:lpstr>Calibri</vt:lpstr>
      <vt:lpstr>Century Gothic</vt:lpstr>
      <vt:lpstr>Courier New</vt:lpstr>
      <vt:lpstr>Helvetica</vt:lpstr>
      <vt:lpstr>Lucida Sans Unicode</vt:lpstr>
      <vt:lpstr>Times New Roman</vt:lpstr>
      <vt:lpstr>Verdana</vt:lpstr>
      <vt:lpstr>Wingdings 3</vt:lpstr>
      <vt:lpstr>幼圆</vt:lpstr>
      <vt:lpstr>Dym</vt:lpstr>
      <vt:lpstr>Dokument Microsoft Wordu</vt:lpstr>
      <vt:lpstr>               Digitálna knižnica DIGIREP  SVKBB Východiská </vt:lpstr>
      <vt:lpstr>DIGIREP (Digitálny repozit SVKBB)</vt:lpstr>
      <vt:lpstr>Parciálne funkcie DIGIREP SVKBB  </vt:lpstr>
      <vt:lpstr>Príklady online prístupu</vt:lpstr>
      <vt:lpstr>Čo my?  Zdroje DIGIREP SVKBB</vt:lpstr>
      <vt:lpstr>Prístupy k digitálnemu obsahu  DIKDA v SNK </vt:lpstr>
      <vt:lpstr>1. Dokumenty digitalizované vlastnými silami SVKBB  </vt:lpstr>
      <vt:lpstr>Prezentácia programu PowerPoint</vt:lpstr>
      <vt:lpstr>Cieľ projektu DIKDA</vt:lpstr>
      <vt:lpstr>Prezentácia programu PowerPoint</vt:lpstr>
      <vt:lpstr>Plán a skutočnosť - porovnanie</vt:lpstr>
      <vt:lpstr>Projekt DIKDA</vt:lpstr>
      <vt:lpstr>2. Zdroj DIKDA</vt:lpstr>
      <vt:lpstr>3. KIS3G - Bibliografické záznamy (metadáta) digitalizovaných dokumentov v katalógu Slovenská knižnica (nov. 2018) </vt:lpstr>
      <vt:lpstr>SVKBB v KIS3G - Bibliografické záznamy</vt:lpstr>
      <vt:lpstr>Bibliografický záznam a exempláre v SVKBB</vt:lpstr>
      <vt:lpstr>Bibliografický záznam MARC SVKBB</vt:lpstr>
      <vt:lpstr>Identifikátory DOI (URN)  (rozpor so štandardom MARC21)</vt:lpstr>
      <vt:lpstr>Prezentácia programu PowerPoint</vt:lpstr>
      <vt:lpstr>Identifikátor v 035</vt:lpstr>
      <vt:lpstr>Štandardná identifikácia článkov</vt:lpstr>
      <vt:lpstr>Prezentácia programu PowerPoint</vt:lpstr>
      <vt:lpstr> Správne použité pole 856    </vt:lpstr>
      <vt:lpstr>Európske smernice transponované v SR</vt:lpstr>
      <vt:lpstr>Virtua? Alebo iný systém?</vt:lpstr>
      <vt:lpstr>Sierra </vt:lpstr>
      <vt:lpstr>Právo šírenia </vt:lpstr>
      <vt:lpstr>Výnimky</vt:lpstr>
      <vt:lpstr>Výnimky</vt:lpstr>
      <vt:lpstr>Sprístupnenie digitálneho obsahu z projektu DIKDA</vt:lpstr>
      <vt:lpstr>Počty záznamov a exemplárov v katalógu Slovenská knižnica a počty digitalizovaných exemplárov v partnerských organizáciách stav (výber) 04. 12. 2018 </vt:lpstr>
      <vt:lpstr>Počty záznamov a exemplárov v katalógu Slovenská knižnica a počty digitalizovaných exemplárov v partnerských organizáciách stav (výber)  04. 12. 2018</vt:lpstr>
      <vt:lpstr>Počty záznamov a exemplárov v katalógu Slovenská knižnica a počty digitalizovaných exemplárov v partnerských organizáciách stav (výber)  04. 12. 2018</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Čo sa môže robiť s digitálnym obsahom pre SVKBB</dc:title>
  <dc:creator>Používateľ balíka Microsoft Office</dc:creator>
  <cp:lastModifiedBy>Používateľ balíka Microsoft Office</cp:lastModifiedBy>
  <cp:revision>86</cp:revision>
  <dcterms:created xsi:type="dcterms:W3CDTF">2018-11-27T09:34:24Z</dcterms:created>
  <dcterms:modified xsi:type="dcterms:W3CDTF">2018-12-16T16:52:13Z</dcterms:modified>
</cp:coreProperties>
</file>