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58" r:id="rId5"/>
    <p:sldId id="262" r:id="rId6"/>
    <p:sldId id="265" r:id="rId7"/>
    <p:sldId id="264" r:id="rId8"/>
    <p:sldId id="266" r:id="rId9"/>
    <p:sldId id="276" r:id="rId10"/>
    <p:sldId id="267" r:id="rId11"/>
    <p:sldId id="269" r:id="rId12"/>
    <p:sldId id="271" r:id="rId13"/>
    <p:sldId id="270" r:id="rId14"/>
    <p:sldId id="268" r:id="rId15"/>
    <p:sldId id="260" r:id="rId16"/>
    <p:sldId id="259" r:id="rId17"/>
    <p:sldId id="261" r:id="rId18"/>
    <p:sldId id="272" r:id="rId19"/>
    <p:sldId id="273" r:id="rId20"/>
    <p:sldId id="274" r:id="rId21"/>
    <p:sldId id="278" r:id="rId22"/>
    <p:sldId id="263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759-EAFE-4BB3-8281-07E4EAD333A4}" type="datetimeFigureOut">
              <a:rPr lang="cs-CZ" smtClean="0"/>
              <a:pPr/>
              <a:t>4.3.2020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9B308-2B08-4930-A216-CD1503A173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0928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759-EAFE-4BB3-8281-07E4EAD333A4}" type="datetimeFigureOut">
              <a:rPr lang="cs-CZ" smtClean="0"/>
              <a:pPr/>
              <a:t>4.3.2020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9B308-2B08-4930-A216-CD1503A173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94925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759-EAFE-4BB3-8281-07E4EAD333A4}" type="datetimeFigureOut">
              <a:rPr lang="cs-CZ" smtClean="0"/>
              <a:pPr/>
              <a:t>4.3.2020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9B308-2B08-4930-A216-CD1503A173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5458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759-EAFE-4BB3-8281-07E4EAD333A4}" type="datetimeFigureOut">
              <a:rPr lang="cs-CZ" smtClean="0"/>
              <a:pPr/>
              <a:t>4.3.2020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9B308-2B08-4930-A216-CD1503A173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7051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759-EAFE-4BB3-8281-07E4EAD333A4}" type="datetimeFigureOut">
              <a:rPr lang="cs-CZ" smtClean="0"/>
              <a:pPr/>
              <a:t>4.3.2020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9B308-2B08-4930-A216-CD1503A173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0569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759-EAFE-4BB3-8281-07E4EAD333A4}" type="datetimeFigureOut">
              <a:rPr lang="cs-CZ" smtClean="0"/>
              <a:pPr/>
              <a:t>4.3.2020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9B308-2B08-4930-A216-CD1503A173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0995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759-EAFE-4BB3-8281-07E4EAD333A4}" type="datetimeFigureOut">
              <a:rPr lang="cs-CZ" smtClean="0"/>
              <a:pPr/>
              <a:t>4.3.2020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9B308-2B08-4930-A216-CD1503A173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9960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759-EAFE-4BB3-8281-07E4EAD333A4}" type="datetimeFigureOut">
              <a:rPr lang="cs-CZ" smtClean="0"/>
              <a:pPr/>
              <a:t>4.3.2020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9B308-2B08-4930-A216-CD1503A173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0069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759-EAFE-4BB3-8281-07E4EAD333A4}" type="datetimeFigureOut">
              <a:rPr lang="cs-CZ" smtClean="0"/>
              <a:pPr/>
              <a:t>4.3.2020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9B308-2B08-4930-A216-CD1503A173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57051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759-EAFE-4BB3-8281-07E4EAD333A4}" type="datetimeFigureOut">
              <a:rPr lang="cs-CZ" smtClean="0"/>
              <a:pPr/>
              <a:t>4.3.2020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9B308-2B08-4930-A216-CD1503A173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5906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759-EAFE-4BB3-8281-07E4EAD333A4}" type="datetimeFigureOut">
              <a:rPr lang="cs-CZ" smtClean="0"/>
              <a:pPr/>
              <a:t>4.3.2020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9B308-2B08-4930-A216-CD1503A173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5816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D7759-EAFE-4BB3-8281-07E4EAD333A4}" type="datetimeFigureOut">
              <a:rPr lang="cs-CZ" smtClean="0"/>
              <a:pPr/>
              <a:t>4.3.2020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9B308-2B08-4930-A216-CD1503A173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7171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atelevize.cz/porady/1096898594-udalosti-komentare/213411000370813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as.ujc.cas.cz/archiv.php?vol=57" TargetMode="External"/><Relationship Id="rId2" Type="http://schemas.openxmlformats.org/officeDocument/2006/relationships/hyperlink" Target="http://sas.ujc.cas.cz/archiv.php?vol=5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ase-rec.ujc.cas.cz/archiv.php?vol=75" TargetMode="External"/><Relationship Id="rId4" Type="http://schemas.openxmlformats.org/officeDocument/2006/relationships/hyperlink" Target="https://is.muni.cz/elportal/estud/ff/js08/fonetika/ucebnice/ch07s01s05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Frázování textu</a:t>
            </a:r>
            <a:br>
              <a:rPr lang="cs-CZ" dirty="0" smtClean="0"/>
            </a:br>
            <a:r>
              <a:rPr lang="cs-CZ" dirty="0" smtClean="0"/>
              <a:t>pauzy, jejich funkce v mluveném projevu, hospodaření s dechem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86132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v monologickém projevu: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Pauzy syntaktické</a:t>
            </a:r>
          </a:p>
          <a:p>
            <a:r>
              <a:rPr lang="cs-CZ" b="1" dirty="0" smtClean="0"/>
              <a:t>Pauzy formulační</a:t>
            </a:r>
          </a:p>
          <a:p>
            <a:r>
              <a:rPr lang="cs-CZ" b="1" dirty="0" smtClean="0"/>
              <a:t>Pauzy důrazové</a:t>
            </a:r>
          </a:p>
          <a:p>
            <a:r>
              <a:rPr lang="cs-CZ" b="1" dirty="0" smtClean="0"/>
              <a:t>Pauzy kontaktové</a:t>
            </a:r>
          </a:p>
          <a:p>
            <a:endParaRPr lang="cs-CZ" b="1" dirty="0"/>
          </a:p>
          <a:p>
            <a:pPr marL="0" indent="0">
              <a:buNone/>
            </a:pPr>
            <a:r>
              <a:rPr lang="cs-CZ" dirty="0" smtClean="0"/>
              <a:t>Vzájemné prostupování</a:t>
            </a:r>
            <a:r>
              <a:rPr lang="cs-CZ" b="1" dirty="0" smtClean="0"/>
              <a:t>. </a:t>
            </a:r>
            <a:r>
              <a:rPr lang="cs-CZ" dirty="0" smtClean="0"/>
              <a:t>Funkční hledisko.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67379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Pauzy syntaktické </a:t>
            </a:r>
            <a:r>
              <a:rPr lang="cs-CZ" dirty="0" smtClean="0"/>
              <a:t>vyznačují jakési „přirozené“ dávkování textu; jejich realizace je spontánní, automatická, probíhá s minimální účastí uvědomovaných kognitivních procesů, </a:t>
            </a:r>
            <a:r>
              <a:rPr lang="cs-CZ" dirty="0" smtClean="0">
                <a:solidFill>
                  <a:srgbClr val="FF0000"/>
                </a:solidFill>
              </a:rPr>
              <a:t>respektuje syntaktické členění výpovědi</a:t>
            </a:r>
            <a:r>
              <a:rPr lang="cs-CZ" dirty="0" smtClean="0"/>
              <a:t> (členění vět v souvětí, přívlastek + jméno atd.). </a:t>
            </a:r>
          </a:p>
          <a:p>
            <a:r>
              <a:rPr lang="cs-CZ" dirty="0" smtClean="0"/>
              <a:t>Jde o to, zda se pauzy vyskytují uvnitř věty nebo na jejím konci. Uvnitř věty – zda vyznačují hranici mezi syntaktickými frázemi nebo zda syntaktickou frázi přerušují.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Pauzy se vyskytují zejména před slovesy (tranzitivní člen</a:t>
            </a:r>
            <a:r>
              <a:rPr lang="cs-CZ" dirty="0" smtClean="0"/>
              <a:t>). Méně se vyskytují před substantivy atd.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32761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Pauzy </a:t>
            </a:r>
            <a:r>
              <a:rPr lang="cs-CZ" b="1" dirty="0"/>
              <a:t>f</a:t>
            </a:r>
            <a:r>
              <a:rPr lang="cs-CZ" b="1" dirty="0" smtClean="0"/>
              <a:t>ormulační </a:t>
            </a:r>
            <a:r>
              <a:rPr lang="cs-CZ" dirty="0" smtClean="0"/>
              <a:t>– t</a:t>
            </a:r>
            <a:r>
              <a:rPr lang="en-US" dirty="0" err="1" smtClean="0"/>
              <a:t>ypické</a:t>
            </a:r>
            <a:r>
              <a:rPr lang="en-US" dirty="0" smtClean="0"/>
              <a:t> pro </a:t>
            </a:r>
            <a:r>
              <a:rPr lang="en-US" dirty="0" err="1" smtClean="0"/>
              <a:t>spontánní</a:t>
            </a:r>
            <a:r>
              <a:rPr lang="en-US" dirty="0" smtClean="0"/>
              <a:t> </a:t>
            </a:r>
            <a:r>
              <a:rPr lang="en-US" dirty="0" err="1" smtClean="0"/>
              <a:t>mluvený</a:t>
            </a:r>
            <a:r>
              <a:rPr lang="en-US" dirty="0" smtClean="0"/>
              <a:t> </a:t>
            </a:r>
            <a:r>
              <a:rPr lang="en-US" dirty="0" err="1" smtClean="0"/>
              <a:t>projev</a:t>
            </a:r>
            <a:r>
              <a:rPr lang="cs-CZ" dirty="0" smtClean="0"/>
              <a:t>; při opravách, rektifikacích; mohou se vyskytovat na jakémkoli místě textu, i na místech z hlediska umístění předělů negativních, bývají někdy zaplněny </a:t>
            </a:r>
            <a:r>
              <a:rPr lang="cs-CZ" dirty="0" err="1" smtClean="0"/>
              <a:t>hezitačními</a:t>
            </a:r>
            <a:r>
              <a:rPr lang="cs-CZ" dirty="0" smtClean="0"/>
              <a:t> zvuky; převažuje jejich nezáměrnost.</a:t>
            </a:r>
          </a:p>
          <a:p>
            <a:r>
              <a:rPr lang="cs-CZ" dirty="0"/>
              <a:t>P</a:t>
            </a:r>
            <a:r>
              <a:rPr lang="cs-CZ" dirty="0" smtClean="0"/>
              <a:t>auzy vyskytující se po předložkách, po spojkách; případy, kdy zejména spojky, ale i předložky jsou odděleny pauzami po obou stranách. </a:t>
            </a:r>
          </a:p>
          <a:p>
            <a:r>
              <a:rPr lang="cs-CZ" dirty="0" smtClean="0"/>
              <a:t>Prakticky vždy je pauzou z jedné nebo z obou stran oddělena spojka </a:t>
            </a:r>
            <a:r>
              <a:rPr lang="cs-CZ" i="1" dirty="0" smtClean="0"/>
              <a:t>čili</a:t>
            </a:r>
            <a:r>
              <a:rPr lang="cs-CZ" dirty="0" smtClean="0"/>
              <a:t>, která signalizuje vyvozování, shrnutí, rekapitulaci atp. </a:t>
            </a:r>
            <a:r>
              <a:rPr lang="cs-CZ" dirty="0" smtClean="0">
                <a:solidFill>
                  <a:srgbClr val="FF0000"/>
                </a:solidFill>
              </a:rPr>
              <a:t>To je v pořádku</a:t>
            </a:r>
            <a:r>
              <a:rPr lang="cs-CZ" dirty="0" smtClean="0"/>
              <a:t>.</a:t>
            </a:r>
          </a:p>
          <a:p>
            <a:r>
              <a:rPr lang="cs-CZ" dirty="0" smtClean="0"/>
              <a:t>Vysoká frekvence formulačních pauz je vzhledem k vnímání sdělovaného obsahu posluchačem činitelem retardačním.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sz="2200" dirty="0" smtClean="0"/>
              <a:t>Samozřejmě pro formulační úsilí mohou být využity i pauzy syntaktické</a:t>
            </a:r>
            <a:r>
              <a:rPr lang="cs-CZ" dirty="0" smtClean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81004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Pauzy důrazové a kontaktové </a:t>
            </a:r>
            <a:r>
              <a:rPr lang="cs-CZ" dirty="0" smtClean="0"/>
              <a:t>jsou už výsledkem volního úsilí mluvčího, jsou „zamýšlené“, „kontrolované“ (mohli bychom je souhrnně označovat i jako </a:t>
            </a:r>
            <a:r>
              <a:rPr lang="cs-CZ" dirty="0" smtClean="0">
                <a:solidFill>
                  <a:srgbClr val="FF0000"/>
                </a:solidFill>
              </a:rPr>
              <a:t>rétorické</a:t>
            </a:r>
            <a:r>
              <a:rPr lang="cs-CZ" dirty="0" smtClean="0"/>
              <a:t>). </a:t>
            </a:r>
            <a:endParaRPr lang="cs-CZ" dirty="0" smtClean="0"/>
          </a:p>
          <a:p>
            <a:r>
              <a:rPr lang="cs-CZ" b="1" dirty="0" smtClean="0"/>
              <a:t>Důrazové:</a:t>
            </a:r>
          </a:p>
          <a:p>
            <a:r>
              <a:rPr lang="cs-CZ" dirty="0" smtClean="0"/>
              <a:t>Zdůrazňují se slova klíčová </a:t>
            </a:r>
            <a:r>
              <a:rPr lang="cs-CZ" dirty="0" smtClean="0">
                <a:solidFill>
                  <a:srgbClr val="FF0000"/>
                </a:solidFill>
              </a:rPr>
              <a:t>z hlediska obsahového</a:t>
            </a:r>
            <a:r>
              <a:rPr lang="cs-CZ" dirty="0" smtClean="0"/>
              <a:t>, např. termíny, důležité pojmy, důležité údaje, data atd.; převažuje záměrnost. </a:t>
            </a:r>
          </a:p>
          <a:p>
            <a:r>
              <a:rPr lang="cs-CZ" dirty="0" smtClean="0"/>
              <a:t>Zdůraznění slova bývá někdy signalizováno předcházející pauzou a někdy bývá pauza i za ním.</a:t>
            </a:r>
            <a:r>
              <a:rPr lang="cs-CZ" b="1" dirty="0" smtClean="0"/>
              <a:t>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Někteří mají tendenci zdůrazňovat každé slovo a oddělovat je pauzami </a:t>
            </a:r>
            <a:r>
              <a:rPr lang="cs-CZ" dirty="0" smtClean="0"/>
              <a:t>- dojem staccatové výslovnosti.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2459884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Kontaktové</a:t>
            </a:r>
            <a:r>
              <a:rPr lang="cs-CZ" dirty="0" smtClean="0"/>
              <a:t>:</a:t>
            </a:r>
          </a:p>
          <a:p>
            <a:r>
              <a:rPr lang="cs-CZ" dirty="0" smtClean="0"/>
              <a:t>po přídatných výrazech typu </a:t>
            </a:r>
            <a:r>
              <a:rPr lang="cs-CZ" i="1" dirty="0" smtClean="0"/>
              <a:t>ano</a:t>
            </a:r>
            <a:r>
              <a:rPr lang="cs-CZ" dirty="0" smtClean="0"/>
              <a:t>, </a:t>
            </a:r>
            <a:r>
              <a:rPr lang="cs-CZ" i="1" dirty="0" smtClean="0"/>
              <a:t>že ano</a:t>
            </a:r>
            <a:r>
              <a:rPr lang="cs-CZ" dirty="0" smtClean="0"/>
              <a:t>, </a:t>
            </a:r>
            <a:r>
              <a:rPr lang="cs-CZ" i="1" dirty="0" smtClean="0"/>
              <a:t>že?,</a:t>
            </a:r>
          </a:p>
          <a:p>
            <a:r>
              <a:rPr lang="cs-CZ" dirty="0" smtClean="0"/>
              <a:t>po otázkách,</a:t>
            </a:r>
          </a:p>
          <a:p>
            <a:r>
              <a:rPr lang="cs-CZ" dirty="0"/>
              <a:t>v</a:t>
            </a:r>
            <a:r>
              <a:rPr lang="cs-CZ" dirty="0" smtClean="0"/>
              <a:t>ýznam pro školní výklad na různých stupních, při slavnostních řečnických vystoupeních, při řečnických otázkách atd. </a:t>
            </a:r>
          </a:p>
          <a:p>
            <a:r>
              <a:rPr lang="cs-CZ" dirty="0" smtClean="0"/>
              <a:t>Jsou záměrné.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429043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</a:t>
            </a:r>
            <a:r>
              <a:rPr lang="cs-CZ" dirty="0" smtClean="0"/>
              <a:t> projevech dialogických – jsou faktorem interakčním, hodnotí se například z hlediska </a:t>
            </a:r>
            <a:r>
              <a:rPr lang="cs-CZ" b="1" dirty="0" smtClean="0"/>
              <a:t>zdvořilosti</a:t>
            </a:r>
            <a:r>
              <a:rPr lang="cs-CZ" dirty="0" smtClean="0"/>
              <a:t>, </a:t>
            </a:r>
            <a:r>
              <a:rPr lang="cs-CZ" b="1" dirty="0" smtClean="0"/>
              <a:t>kooperace</a:t>
            </a:r>
            <a:r>
              <a:rPr lang="cs-CZ" dirty="0" smtClean="0"/>
              <a:t> atd. „Skákání do řeči“.</a:t>
            </a:r>
          </a:p>
          <a:p>
            <a:r>
              <a:rPr lang="cs-CZ" dirty="0" smtClean="0"/>
              <a:t>Pokus chceme kultivovaně přerušit výpověď: například syntaktická pauza mezi větami v souvětí (pokud se vyskytne) podporuje možnost „skočení do řeči“ - jde o místo relativně vhodné k tomu, aby převzal verbální aktivitu partner komunikace. </a:t>
            </a:r>
          </a:p>
          <a:p>
            <a:r>
              <a:rPr lang="cs-CZ" dirty="0" smtClean="0"/>
              <a:t>Samozřejmě vhodnější je přerušení mezi výpověďmi v textu — je to místo relativně nejpříhodnější k výměně komunikačních rolí. Jsou zde ve shodě předpoklady významové i zvukové: syntaktická pauza a konkluzívní kadence.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30324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Nejen lingvistika se zabývá pauzami. </a:t>
            </a:r>
          </a:p>
          <a:p>
            <a:r>
              <a:rPr lang="cs-CZ" dirty="0" smtClean="0"/>
              <a:t>Výzkum pauz – psychologové, zejména jde o analýzu tzv. pauz váhání — </a:t>
            </a:r>
            <a:r>
              <a:rPr lang="cs-CZ" dirty="0" err="1" smtClean="0"/>
              <a:t>hesitation</a:t>
            </a:r>
            <a:r>
              <a:rPr lang="cs-CZ" dirty="0" smtClean="0"/>
              <a:t> </a:t>
            </a:r>
            <a:r>
              <a:rPr lang="cs-CZ" dirty="0" err="1" smtClean="0"/>
              <a:t>pauses</a:t>
            </a:r>
            <a:r>
              <a:rPr lang="cs-CZ" dirty="0" smtClean="0"/>
              <a:t>), pauzy z hlediska manipulace v projevu, z taktických důvodů atd. </a:t>
            </a:r>
          </a:p>
          <a:p>
            <a:r>
              <a:rPr lang="cs-CZ" b="1" dirty="0" err="1" smtClean="0"/>
              <a:t>Hezitační</a:t>
            </a:r>
            <a:r>
              <a:rPr lang="cs-CZ" b="1" dirty="0" smtClean="0"/>
              <a:t> pauzy </a:t>
            </a:r>
            <a:r>
              <a:rPr lang="cs-CZ" dirty="0" smtClean="0"/>
              <a:t>(</a:t>
            </a:r>
            <a:r>
              <a:rPr lang="cs-CZ" dirty="0" err="1" smtClean="0"/>
              <a:t>angloam</a:t>
            </a:r>
            <a:r>
              <a:rPr lang="cs-CZ" dirty="0" smtClean="0"/>
              <a:t>. </a:t>
            </a:r>
            <a:r>
              <a:rPr lang="cs-CZ" dirty="0"/>
              <a:t>t</a:t>
            </a:r>
            <a:r>
              <a:rPr lang="cs-CZ" dirty="0" smtClean="0"/>
              <a:t>ermín, v češtině formulační, viz výše) se objevují převážně v těch místech textu, kde mluvčí přecházejí od jednoho obsahového bloku k druhému; tam, kde mluvčí váhá nad tím, </a:t>
            </a:r>
            <a:r>
              <a:rPr lang="cs-CZ" b="1" dirty="0" smtClean="0"/>
              <a:t>co říci</a:t>
            </a:r>
            <a:r>
              <a:rPr lang="cs-CZ" dirty="0" smtClean="0"/>
              <a:t>, nebo nad tím, </a:t>
            </a:r>
            <a:r>
              <a:rPr lang="cs-CZ" b="1" dirty="0" smtClean="0"/>
              <a:t>jak to říci</a:t>
            </a:r>
            <a:r>
              <a:rPr lang="cs-CZ" dirty="0" smtClean="0"/>
              <a:t>. V pauzách se plánuje pokračování. </a:t>
            </a:r>
          </a:p>
          <a:p>
            <a:r>
              <a:rPr lang="cs-CZ" dirty="0" smtClean="0"/>
              <a:t>Někdy vyplněny </a:t>
            </a:r>
            <a:r>
              <a:rPr lang="cs-CZ" dirty="0" err="1" smtClean="0"/>
              <a:t>hezitačními</a:t>
            </a:r>
            <a:r>
              <a:rPr lang="cs-CZ" dirty="0" smtClean="0"/>
              <a:t> zvuky (tzv. pauzy „zaplněné“, kombinované).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29808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Ukázky: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Výstavba veřejného mluveného projevu a také plynulé přechody jeho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částí jsou velmi náročným požadavkem na přípravu řečníka.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43794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Výstavbaˌ </a:t>
            </a:r>
            <a:r>
              <a:rPr lang="cs-CZ" dirty="0"/>
              <a:t>veřejn</a:t>
            </a:r>
            <a:r>
              <a:rPr lang="cs-CZ" dirty="0">
                <a:solidFill>
                  <a:srgbClr val="FF0000"/>
                </a:solidFill>
              </a:rPr>
              <a:t>ého</a:t>
            </a:r>
            <a:r>
              <a:rPr lang="cs-CZ" dirty="0"/>
              <a:t> mluven</a:t>
            </a:r>
            <a:r>
              <a:rPr lang="cs-CZ" dirty="0">
                <a:solidFill>
                  <a:srgbClr val="FF0000"/>
                </a:solidFill>
              </a:rPr>
              <a:t>ého</a:t>
            </a:r>
            <a:r>
              <a:rPr lang="cs-CZ" dirty="0"/>
              <a:t> projevu </a:t>
            </a:r>
            <a:r>
              <a:rPr lang="cs-CZ" dirty="0" smtClean="0"/>
              <a:t>│a </a:t>
            </a:r>
            <a:r>
              <a:rPr lang="cs-CZ" dirty="0"/>
              <a:t>také plynulé přechody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jeho částí │jsou </a:t>
            </a:r>
            <a:r>
              <a:rPr lang="cs-CZ" dirty="0"/>
              <a:t>velmi náročným požadavkem </a:t>
            </a:r>
            <a:r>
              <a:rPr lang="cs-CZ" dirty="0" smtClean="0"/>
              <a:t>│na </a:t>
            </a:r>
            <a:r>
              <a:rPr lang="cs-CZ" dirty="0"/>
              <a:t>přípravu řečníka.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85850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Prorok a dlouhé lžíce</a:t>
            </a:r>
          </a:p>
          <a:p>
            <a:pPr marL="0" indent="0">
              <a:buNone/>
            </a:pPr>
            <a:r>
              <a:rPr lang="cs-CZ" dirty="0" smtClean="0"/>
              <a:t>Jeden ortodoxní věřící přišel za prorokem Eliášem. Chtěl se dovědět více o pekle a ráji, aby si podle toho mohl uzpůsobit svou životní cestu. „Kde je peklo – kde je ráj? zeptal se proroka, ale Eliáš neodpověděl. Vzal muže za ruku a vedl jej temnými uličkami do paláce. Železným portálem vstoupili do velikého sálu. Tísnilo se tam mnoho lidí, chudých i bohatých, zahalených do hadrů i ozdobených drahokamy.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7544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http://www.ceskatelevize.cz/porady/1096898594-udalosti-komentare/213411000370813</a:t>
            </a:r>
            <a:r>
              <a:rPr lang="cs-CZ" dirty="0" smtClean="0">
                <a:hlinkClick r:id="rId2"/>
              </a:rPr>
              <a:t>/</a:t>
            </a:r>
            <a:r>
              <a:rPr lang="cs-CZ" dirty="0" smtClean="0"/>
              <a:t> </a:t>
            </a:r>
            <a:r>
              <a:rPr lang="cs-CZ" smtClean="0"/>
              <a:t>Klepetko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114887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Jeden ortodoxní věřící </a:t>
            </a:r>
            <a:r>
              <a:rPr lang="cs-CZ" dirty="0" smtClean="0"/>
              <a:t>│přišel </a:t>
            </a:r>
            <a:r>
              <a:rPr lang="cs-CZ" dirty="0"/>
              <a:t>za prorokem Eliášem</a:t>
            </a:r>
            <a:r>
              <a:rPr lang="cs-CZ" dirty="0" smtClean="0"/>
              <a:t>.</a:t>
            </a:r>
            <a:r>
              <a:rPr lang="cs-CZ" dirty="0"/>
              <a:t> │</a:t>
            </a:r>
            <a:r>
              <a:rPr lang="cs-CZ" dirty="0" smtClean="0"/>
              <a:t> </a:t>
            </a:r>
            <a:r>
              <a:rPr lang="cs-CZ" dirty="0"/>
              <a:t>Chtěl se dovědět více </a:t>
            </a:r>
            <a:r>
              <a:rPr lang="cs-CZ" dirty="0" smtClean="0"/>
              <a:t>│o </a:t>
            </a:r>
            <a:r>
              <a:rPr lang="cs-CZ" dirty="0"/>
              <a:t>pekle a ráji</a:t>
            </a:r>
            <a:r>
              <a:rPr lang="cs-CZ" dirty="0" smtClean="0"/>
              <a:t>,</a:t>
            </a:r>
            <a:r>
              <a:rPr lang="cs-CZ" dirty="0"/>
              <a:t> │</a:t>
            </a:r>
            <a:r>
              <a:rPr lang="cs-CZ" dirty="0" smtClean="0"/>
              <a:t> </a:t>
            </a:r>
            <a:r>
              <a:rPr lang="cs-CZ" dirty="0"/>
              <a:t>aby si podle toho </a:t>
            </a:r>
            <a:r>
              <a:rPr lang="cs-CZ" dirty="0" smtClean="0"/>
              <a:t>│mohl </a:t>
            </a:r>
            <a:r>
              <a:rPr lang="cs-CZ" dirty="0"/>
              <a:t>uzpůsobit svou životní cestu. </a:t>
            </a:r>
            <a:r>
              <a:rPr lang="cs-CZ" dirty="0" smtClean="0"/>
              <a:t>│„</a:t>
            </a:r>
            <a:r>
              <a:rPr lang="cs-CZ" dirty="0"/>
              <a:t>Kde je peklo – │</a:t>
            </a:r>
            <a:r>
              <a:rPr lang="cs-CZ" dirty="0" smtClean="0"/>
              <a:t>kde </a:t>
            </a:r>
            <a:r>
              <a:rPr lang="cs-CZ" dirty="0"/>
              <a:t>je ráj</a:t>
            </a:r>
            <a:r>
              <a:rPr lang="cs-CZ" dirty="0" smtClean="0"/>
              <a:t>?</a:t>
            </a:r>
            <a:r>
              <a:rPr lang="cs-CZ" dirty="0"/>
              <a:t> │</a:t>
            </a:r>
            <a:r>
              <a:rPr lang="cs-CZ" dirty="0" smtClean="0"/>
              <a:t> </a:t>
            </a:r>
            <a:r>
              <a:rPr lang="cs-CZ" dirty="0"/>
              <a:t>zeptal se proroka, </a:t>
            </a:r>
            <a:r>
              <a:rPr lang="cs-CZ" dirty="0" smtClean="0"/>
              <a:t>│ale </a:t>
            </a:r>
            <a:r>
              <a:rPr lang="cs-CZ" dirty="0"/>
              <a:t>Eliáš neodpověděl</a:t>
            </a:r>
            <a:r>
              <a:rPr lang="cs-CZ" dirty="0" smtClean="0"/>
              <a:t>.</a:t>
            </a:r>
            <a:r>
              <a:rPr lang="cs-CZ" dirty="0"/>
              <a:t> │</a:t>
            </a:r>
            <a:r>
              <a:rPr lang="cs-CZ" dirty="0" smtClean="0"/>
              <a:t> </a:t>
            </a:r>
            <a:r>
              <a:rPr lang="cs-CZ" dirty="0"/>
              <a:t>Vzal muže za ruku </a:t>
            </a:r>
            <a:r>
              <a:rPr lang="cs-CZ" dirty="0" smtClean="0"/>
              <a:t>│a </a:t>
            </a:r>
            <a:r>
              <a:rPr lang="cs-CZ" dirty="0"/>
              <a:t>vedl jej temn</a:t>
            </a:r>
            <a:r>
              <a:rPr lang="cs-CZ" dirty="0">
                <a:solidFill>
                  <a:srgbClr val="FF0000"/>
                </a:solidFill>
              </a:rPr>
              <a:t>ými</a:t>
            </a:r>
            <a:r>
              <a:rPr lang="cs-CZ" dirty="0"/>
              <a:t> </a:t>
            </a:r>
            <a:r>
              <a:rPr lang="cs-CZ" dirty="0" smtClean="0"/>
              <a:t>uličkamiˌ do </a:t>
            </a:r>
            <a:r>
              <a:rPr lang="cs-CZ" dirty="0"/>
              <a:t>paláce</a:t>
            </a:r>
            <a:r>
              <a:rPr lang="cs-CZ" dirty="0" smtClean="0"/>
              <a:t>.</a:t>
            </a:r>
            <a:r>
              <a:rPr lang="cs-CZ" dirty="0"/>
              <a:t> │</a:t>
            </a:r>
            <a:r>
              <a:rPr lang="cs-CZ" dirty="0" smtClean="0"/>
              <a:t> </a:t>
            </a:r>
            <a:r>
              <a:rPr lang="cs-CZ" dirty="0"/>
              <a:t>Železn</a:t>
            </a:r>
            <a:r>
              <a:rPr lang="cs-CZ" dirty="0">
                <a:solidFill>
                  <a:srgbClr val="FF0000"/>
                </a:solidFill>
              </a:rPr>
              <a:t>ým</a:t>
            </a:r>
            <a:r>
              <a:rPr lang="cs-CZ" dirty="0"/>
              <a:t> </a:t>
            </a:r>
            <a:r>
              <a:rPr lang="cs-CZ" dirty="0" smtClean="0"/>
              <a:t>portálem │vstoupili </a:t>
            </a:r>
            <a:r>
              <a:rPr lang="cs-CZ" dirty="0"/>
              <a:t>do velik</a:t>
            </a:r>
            <a:r>
              <a:rPr lang="cs-CZ" dirty="0">
                <a:solidFill>
                  <a:srgbClr val="FF0000"/>
                </a:solidFill>
              </a:rPr>
              <a:t>ého</a:t>
            </a:r>
            <a:r>
              <a:rPr lang="cs-CZ" dirty="0"/>
              <a:t> s</a:t>
            </a:r>
            <a:r>
              <a:rPr lang="cs-CZ" dirty="0">
                <a:solidFill>
                  <a:srgbClr val="FF0000"/>
                </a:solidFill>
              </a:rPr>
              <a:t>á</a:t>
            </a:r>
            <a:r>
              <a:rPr lang="cs-CZ" dirty="0"/>
              <a:t>lu</a:t>
            </a:r>
            <a:r>
              <a:rPr lang="cs-CZ" dirty="0" smtClean="0"/>
              <a:t>.</a:t>
            </a:r>
            <a:r>
              <a:rPr lang="cs-CZ" dirty="0"/>
              <a:t> │</a:t>
            </a:r>
            <a:r>
              <a:rPr lang="cs-CZ" dirty="0" smtClean="0"/>
              <a:t> </a:t>
            </a:r>
            <a:r>
              <a:rPr lang="cs-CZ" dirty="0"/>
              <a:t>Tísnilo se tam mnoho lidí</a:t>
            </a:r>
            <a:r>
              <a:rPr lang="cs-CZ" dirty="0" smtClean="0"/>
              <a:t>,</a:t>
            </a:r>
            <a:r>
              <a:rPr lang="cs-CZ" dirty="0"/>
              <a:t> │</a:t>
            </a:r>
            <a:r>
              <a:rPr lang="cs-CZ" dirty="0" smtClean="0"/>
              <a:t> chud</a:t>
            </a:r>
            <a:r>
              <a:rPr lang="cs-CZ" dirty="0" smtClean="0">
                <a:solidFill>
                  <a:srgbClr val="FF0000"/>
                </a:solidFill>
              </a:rPr>
              <a:t>ých</a:t>
            </a:r>
            <a:r>
              <a:rPr lang="cs-CZ" dirty="0" smtClean="0"/>
              <a:t> </a:t>
            </a:r>
            <a:r>
              <a:rPr lang="cs-CZ" dirty="0"/>
              <a:t>i bohat</a:t>
            </a:r>
            <a:r>
              <a:rPr lang="cs-CZ" dirty="0">
                <a:solidFill>
                  <a:srgbClr val="FF0000"/>
                </a:solidFill>
              </a:rPr>
              <a:t>ých</a:t>
            </a:r>
            <a:r>
              <a:rPr lang="cs-CZ" dirty="0" smtClean="0"/>
              <a:t>,</a:t>
            </a:r>
            <a:r>
              <a:rPr lang="cs-CZ" dirty="0"/>
              <a:t> │</a:t>
            </a:r>
            <a:r>
              <a:rPr lang="cs-CZ" dirty="0" smtClean="0"/>
              <a:t> </a:t>
            </a:r>
            <a:r>
              <a:rPr lang="cs-CZ" dirty="0"/>
              <a:t>zahalen</a:t>
            </a:r>
            <a:r>
              <a:rPr lang="cs-CZ" dirty="0">
                <a:solidFill>
                  <a:srgbClr val="FF0000"/>
                </a:solidFill>
              </a:rPr>
              <a:t>ých</a:t>
            </a:r>
            <a:r>
              <a:rPr lang="cs-CZ" dirty="0"/>
              <a:t> do hadrů │ </a:t>
            </a:r>
            <a:r>
              <a:rPr lang="cs-CZ" dirty="0" smtClean="0"/>
              <a:t>i </a:t>
            </a:r>
            <a:r>
              <a:rPr lang="cs-CZ" dirty="0"/>
              <a:t>ozdoben</a:t>
            </a:r>
            <a:r>
              <a:rPr lang="cs-CZ" dirty="0">
                <a:solidFill>
                  <a:srgbClr val="FF0000"/>
                </a:solidFill>
              </a:rPr>
              <a:t>ých</a:t>
            </a:r>
            <a:r>
              <a:rPr lang="cs-CZ" dirty="0"/>
              <a:t> </a:t>
            </a:r>
            <a:r>
              <a:rPr lang="cs-CZ" dirty="0" smtClean="0"/>
              <a:t>drahokamy.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342986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http://www.ceskatelevize.cz/porady/1096898594-udalosti-komentare/213411000370813/</a:t>
            </a:r>
          </a:p>
        </p:txBody>
      </p:sp>
    </p:spTree>
    <p:extLst>
      <p:ext uri="{BB962C8B-B14F-4D97-AF65-F5344CB8AC3E}">
        <p14:creationId xmlns:p14="http://schemas.microsoft.com/office/powerpoint/2010/main" xmlns="" val="3718263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smtClean="0"/>
              <a:t>auza</a:t>
            </a:r>
            <a:r>
              <a:rPr lang="cs-CZ" dirty="0" smtClean="0"/>
              <a:t>, která bývá v textu čteném součástí jeho intonačního průběhu, tzn. podílí se spolu s intonačními kadencemi na realizaci předělů mezi promluvovými úseky (k tomu srov. Daneš, 1957; Palková, 1974), bývá v textu nečteném relativně samostatná; předěly mezi promluvovými úseky se realizují někdy jen pomocí změn melodického průběhu, jen intonační kadencí.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10897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</a:p>
          <a:p>
            <a:r>
              <a:rPr lang="cs-CZ" u="sng" dirty="0" err="1" smtClean="0">
                <a:hlinkClick r:id="rId2"/>
              </a:rPr>
              <a:t>Olaga</a:t>
            </a:r>
            <a:r>
              <a:rPr lang="cs-CZ" u="sng" dirty="0" smtClean="0">
                <a:hlinkClick r:id="rId2"/>
              </a:rPr>
              <a:t> Müllerová a </a:t>
            </a:r>
            <a:r>
              <a:rPr lang="cs-CZ" u="sng" dirty="0" err="1" smtClean="0">
                <a:hlinkClick r:id="rId2"/>
              </a:rPr>
              <a:t>jiří</a:t>
            </a:r>
            <a:r>
              <a:rPr lang="cs-CZ" u="sng" dirty="0" smtClean="0">
                <a:hlinkClick r:id="rId2"/>
              </a:rPr>
              <a:t> Nekvapil: Slovo a slovesnost, ročník 47 (1986), číslo 2</a:t>
            </a:r>
            <a:r>
              <a:rPr lang="cs-CZ" u="sng" dirty="0" smtClean="0"/>
              <a:t>, s. 105-113</a:t>
            </a:r>
          </a:p>
          <a:p>
            <a:r>
              <a:rPr lang="cs-CZ" dirty="0" smtClean="0">
                <a:hlinkClick r:id="rId3"/>
              </a:rPr>
              <a:t>Slovo a slovesnost, ročník 49 (1988), číslo 3</a:t>
            </a:r>
            <a:r>
              <a:rPr lang="cs-CZ" dirty="0" smtClean="0"/>
              <a:t>, s. 202-208</a:t>
            </a:r>
          </a:p>
          <a:p>
            <a:r>
              <a:rPr lang="cs-CZ" u="sng" dirty="0" smtClean="0">
                <a:hlinkClick r:id="rId4"/>
              </a:rPr>
              <a:t>https://is.muni.cz/elportal/estud/ff/js08/fonetika/ucebnice/ch07s01s05.html</a:t>
            </a:r>
            <a:endParaRPr lang="cs-CZ" u="sng" dirty="0" smtClean="0"/>
          </a:p>
          <a:p>
            <a:r>
              <a:rPr lang="cs-CZ" dirty="0"/>
              <a:t>Jaroslav </a:t>
            </a:r>
            <a:r>
              <a:rPr lang="cs-CZ" dirty="0" smtClean="0"/>
              <a:t>Bartošek: Nemelodické </a:t>
            </a:r>
            <a:r>
              <a:rPr lang="cs-CZ" dirty="0"/>
              <a:t>melodické </a:t>
            </a:r>
            <a:r>
              <a:rPr lang="cs-CZ" dirty="0" smtClean="0"/>
              <a:t>vytýkání. </a:t>
            </a:r>
            <a:r>
              <a:rPr lang="cs-CZ" dirty="0" smtClean="0">
                <a:hlinkClick r:id="rId5"/>
              </a:rPr>
              <a:t> </a:t>
            </a:r>
            <a:r>
              <a:rPr lang="cs-CZ" dirty="0">
                <a:hlinkClick r:id="rId5"/>
              </a:rPr>
              <a:t>Naše řeč, ročník 75 (1992), číslo 4</a:t>
            </a:r>
            <a:r>
              <a:rPr lang="cs-CZ" dirty="0"/>
              <a:t>, s. 198-204 </a:t>
            </a:r>
          </a:p>
          <a:p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xmlns="" val="3186673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Pauza </a:t>
            </a:r>
            <a:r>
              <a:rPr lang="cs-CZ" dirty="0" smtClean="0"/>
              <a:t>–</a:t>
            </a:r>
            <a:r>
              <a:rPr lang="cs-CZ" b="1" dirty="0" smtClean="0"/>
              <a:t> </a:t>
            </a:r>
            <a:r>
              <a:rPr lang="cs-CZ" dirty="0" smtClean="0"/>
              <a:t>přerušení řečového proudu. Vzniká z fyziologických příčin tam, kde je třeba doplnit dech. Pro sdělování má význam </a:t>
            </a:r>
            <a:r>
              <a:rPr lang="cs-CZ" b="1" dirty="0" smtClean="0"/>
              <a:t>komunikativní pauza</a:t>
            </a:r>
            <a:r>
              <a:rPr lang="cs-CZ" dirty="0" smtClean="0"/>
              <a:t> oddělující řečové celky. </a:t>
            </a:r>
          </a:p>
          <a:p>
            <a:r>
              <a:rPr lang="cs-CZ" dirty="0" smtClean="0"/>
              <a:t>Jsou pauzy, které bychom měli dodržovat, ale jsou i místa, kde může (ale nemusí) být v některé pozici pauza realizována</a:t>
            </a:r>
            <a:r>
              <a:rPr lang="cs-CZ" dirty="0"/>
              <a:t>;</a:t>
            </a:r>
            <a:r>
              <a:rPr lang="cs-CZ" dirty="0" smtClean="0"/>
              <a:t> její realizace je jen fakultativní (nezávazná).</a:t>
            </a:r>
          </a:p>
          <a:p>
            <a:r>
              <a:rPr lang="cs-CZ" dirty="0" smtClean="0"/>
              <a:t>Důležité jsou jak pro produkci textu, tak i jeho recepci; záleží na typu textu. </a:t>
            </a:r>
          </a:p>
          <a:p>
            <a:r>
              <a:rPr lang="cs-CZ" dirty="0">
                <a:solidFill>
                  <a:srgbClr val="FF0000"/>
                </a:solidFill>
              </a:rPr>
              <a:t>P</a:t>
            </a:r>
            <a:r>
              <a:rPr lang="cs-CZ" dirty="0" smtClean="0">
                <a:solidFill>
                  <a:srgbClr val="FF0000"/>
                </a:solidFill>
              </a:rPr>
              <a:t>auzy gramatické a rétorické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49460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Platí pravidla, zásady pro tvoření a dodržování pauz, ale někteří badatelé uvádí, že při vzniku pauzy se může uplatnit 40–50 proměnných.</a:t>
            </a:r>
          </a:p>
          <a:p>
            <a:r>
              <a:rPr lang="cs-CZ" dirty="0" smtClean="0"/>
              <a:t>Záleží na řadě faktorů. Souvislost pauz a prozodických faktorů, jako je intonace, rytmus, tempo atp., je rozdíl i ve specifiku textu (žánru) – rozdíl poezie a zpravodajství. Při rychlém </a:t>
            </a:r>
            <a:r>
              <a:rPr lang="cs-CZ" b="1" dirty="0" smtClean="0"/>
              <a:t>tempu řeči </a:t>
            </a:r>
            <a:r>
              <a:rPr lang="cs-CZ" dirty="0" smtClean="0"/>
              <a:t>se nerealizují některé z druhů pauz, při pomalém větší výskyt </a:t>
            </a:r>
            <a:r>
              <a:rPr lang="cs-CZ" dirty="0" err="1" smtClean="0"/>
              <a:t>hezitačních</a:t>
            </a:r>
            <a:r>
              <a:rPr lang="cs-CZ" dirty="0" smtClean="0"/>
              <a:t> (formulačních) pauz, pauz způsobených odmlčením atd.</a:t>
            </a:r>
          </a:p>
          <a:p>
            <a:r>
              <a:rPr lang="cs-CZ" dirty="0" smtClean="0"/>
              <a:t>Frekvence pauz je také ovlivněna </a:t>
            </a:r>
            <a:r>
              <a:rPr lang="cs-CZ" b="1" dirty="0" smtClean="0"/>
              <a:t>intelektuální náročností tématu</a:t>
            </a:r>
            <a:r>
              <a:rPr lang="cs-CZ" dirty="0" smtClean="0"/>
              <a:t>, potížemi s formulováním, </a:t>
            </a:r>
            <a:r>
              <a:rPr lang="cs-CZ" b="1" dirty="0" smtClean="0"/>
              <a:t>zdůrazňováním některých úseků textu</a:t>
            </a:r>
            <a:r>
              <a:rPr lang="cs-CZ" dirty="0" smtClean="0"/>
              <a:t> apod.  </a:t>
            </a:r>
          </a:p>
        </p:txBody>
      </p:sp>
    </p:spTree>
    <p:extLst>
      <p:ext uri="{BB962C8B-B14F-4D97-AF65-F5344CB8AC3E}">
        <p14:creationId xmlns:p14="http://schemas.microsoft.com/office/powerpoint/2010/main" xmlns="" val="765067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Zajímavosti: pauzy stejné délky posluchači vnímají rozdílně uvnitř věty a na jejím konci; uvnitř věty jsou hodnoceny jako delší. Pauzy zabírají poměrně značnou část mluvených komunikátů. Podle údajů, někdy/u někoho dokonce 65 % trvání celého komunikátu.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51856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Problematická místa, kde těžko určujeme, zda jde o pauzu, nebo ne, problematická jsou místa například se samohláskovými modifikacemi. </a:t>
            </a:r>
            <a:r>
              <a:rPr lang="cs-CZ" dirty="0" smtClean="0">
                <a:solidFill>
                  <a:srgbClr val="FF0000"/>
                </a:solidFill>
              </a:rPr>
              <a:t>Koncové samohlásky jsou někdy vysloveny protaženě a to pak vede k dojmu, že jde o pauzu. </a:t>
            </a:r>
          </a:p>
          <a:p>
            <a:r>
              <a:rPr lang="cs-CZ" i="1" dirty="0" err="1" smtClean="0"/>
              <a:t>Vona</a:t>
            </a:r>
            <a:r>
              <a:rPr lang="cs-CZ" i="1" dirty="0" smtClean="0"/>
              <a:t> to </a:t>
            </a:r>
            <a:r>
              <a:rPr lang="cs-CZ" i="1" dirty="0" err="1" smtClean="0"/>
              <a:t>přečetlááá</a:t>
            </a:r>
            <a:r>
              <a:rPr lang="cs-CZ" i="1" dirty="0" smtClean="0"/>
              <a:t>…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Obecně dnes tendence natahovat slova – vyplňují pauzy</a:t>
            </a:r>
            <a:r>
              <a:rPr lang="cs-CZ" dirty="0" smtClean="0"/>
              <a:t>. (Z. Palková)</a:t>
            </a:r>
          </a:p>
          <a:p>
            <a:r>
              <a:rPr lang="cs-CZ" dirty="0" smtClean="0"/>
              <a:t>Nebo </a:t>
            </a:r>
            <a:r>
              <a:rPr lang="cs-CZ" dirty="0" err="1" smtClean="0"/>
              <a:t>přídechovat</a:t>
            </a:r>
            <a:r>
              <a:rPr lang="cs-CZ" dirty="0" smtClean="0"/>
              <a:t> poslední hlásky, čímž se zase pauza dělá.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53264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Pauza a dech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je potřeba nadechnout se při řeči. Všechny pauzy bez ohledu na příčiny ostatní i na jejich funkce mohou být tedy nádechové. </a:t>
            </a:r>
            <a:endParaRPr lang="cs-CZ" dirty="0"/>
          </a:p>
          <a:p>
            <a:r>
              <a:rPr lang="cs-CZ" dirty="0" smtClean="0"/>
              <a:t> Je-li delší úsek pronesen bez pauz, objeví se často pauza na konci tohoto úseku na místě, které není pro její výskyt vhodné (např. mezi dvěma syntakticky a významově těsně k sobě vázanými slovy). </a:t>
            </a:r>
          </a:p>
          <a:p>
            <a:endParaRPr lang="cs-CZ" i="1" dirty="0" smtClean="0"/>
          </a:p>
          <a:p>
            <a:r>
              <a:rPr lang="cs-CZ" i="1" dirty="0" smtClean="0"/>
              <a:t>Významná část tohoto projektu se přesune z jednotlivých </a:t>
            </a:r>
            <a:r>
              <a:rPr lang="cs-CZ" i="1" dirty="0" smtClean="0">
                <a:solidFill>
                  <a:srgbClr val="FF0000"/>
                </a:solidFill>
              </a:rPr>
              <a:t>l</a:t>
            </a:r>
            <a:r>
              <a:rPr lang="cs-CZ" i="1" dirty="0" smtClean="0"/>
              <a:t> států do středoevropských institucí</a:t>
            </a:r>
            <a:r>
              <a:rPr lang="cs-CZ" dirty="0" smtClean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61261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Dýchání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1. </a:t>
            </a:r>
            <a:r>
              <a:rPr lang="cs-CZ" b="1" dirty="0" smtClean="0"/>
              <a:t>Klíční, svrchní typ dýchání </a:t>
            </a:r>
            <a:r>
              <a:rPr lang="cs-CZ" dirty="0" smtClean="0"/>
              <a:t>– s největší námahou nejmenší množství vzduchu. Naplňují se jen hroty plic. Napětí krčních svalů. Hlasivková štěrbina není v komfortním stavu. </a:t>
            </a:r>
          </a:p>
          <a:p>
            <a:r>
              <a:rPr lang="cs-CZ" dirty="0" smtClean="0"/>
              <a:t>2. </a:t>
            </a:r>
            <a:r>
              <a:rPr lang="cs-CZ" b="1" dirty="0" smtClean="0"/>
              <a:t>Hrudní, žeberní dýchání</a:t>
            </a:r>
          </a:p>
          <a:p>
            <a:r>
              <a:rPr lang="cs-CZ" dirty="0" smtClean="0"/>
              <a:t>3. </a:t>
            </a:r>
            <a:r>
              <a:rPr lang="cs-CZ" b="1" dirty="0" smtClean="0"/>
              <a:t>Břišní, brániční </a:t>
            </a:r>
            <a:r>
              <a:rPr lang="cs-CZ" dirty="0" smtClean="0"/>
              <a:t>– zejména při spánku</a:t>
            </a:r>
          </a:p>
          <a:p>
            <a:r>
              <a:rPr lang="cs-CZ" dirty="0" smtClean="0"/>
              <a:t>4. </a:t>
            </a:r>
            <a:r>
              <a:rPr lang="cs-CZ" b="1" dirty="0" smtClean="0"/>
              <a:t>Smíšený typ</a:t>
            </a:r>
          </a:p>
          <a:p>
            <a:endParaRPr lang="cs-CZ" b="1" dirty="0"/>
          </a:p>
          <a:p>
            <a:r>
              <a:rPr lang="cs-CZ" b="1" dirty="0" smtClean="0"/>
              <a:t>Klidné dýchání </a:t>
            </a:r>
            <a:r>
              <a:rPr lang="cs-CZ" dirty="0" smtClean="0"/>
              <a:t>– poměr nádechu a výdechu je 2:3; před projevem bychom měli udělat nádech a výdech v poměru 1:3.</a:t>
            </a:r>
          </a:p>
          <a:p>
            <a:r>
              <a:rPr lang="cs-CZ" dirty="0" smtClean="0"/>
              <a:t>Špatně dýcháme, uchylujeme se k rezervní zásobě. Zhoršená kvalita hlasu, špatné frázování.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4663129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1343</Words>
  <Application>Microsoft Office PowerPoint</Application>
  <PresentationFormat>Vlastní</PresentationFormat>
  <Paragraphs>75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Office</vt:lpstr>
      <vt:lpstr>Frázování textu pauzy, jejich funkce v mluveném projevu, hospodaření s dechem</vt:lpstr>
      <vt:lpstr>Snímek 2</vt:lpstr>
      <vt:lpstr>Snímek 3</vt:lpstr>
      <vt:lpstr>Snímek 4</vt:lpstr>
      <vt:lpstr>Snímek 5</vt:lpstr>
      <vt:lpstr>Snímek 6</vt:lpstr>
      <vt:lpstr>Snímek 7</vt:lpstr>
      <vt:lpstr>Pauza a dech</vt:lpstr>
      <vt:lpstr>Dýchání </vt:lpstr>
      <vt:lpstr>Dělení v monologickém projevu:</vt:lpstr>
      <vt:lpstr>Snímek 11</vt:lpstr>
      <vt:lpstr>Snímek 12</vt:lpstr>
      <vt:lpstr>Snímek 13</vt:lpstr>
      <vt:lpstr>Snímek 14</vt:lpstr>
      <vt:lpstr>Snímek 15</vt:lpstr>
      <vt:lpstr>Snímek 16</vt:lpstr>
      <vt:lpstr>Ukázky: </vt:lpstr>
      <vt:lpstr>Snímek 18</vt:lpstr>
      <vt:lpstr>Snímek 19</vt:lpstr>
      <vt:lpstr>Snímek 20</vt:lpstr>
      <vt:lpstr>Snímek 21</vt:lpstr>
      <vt:lpstr>Snímek 22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Frázování textu pauzy, hospodaření s dechem</dc:title>
  <dc:creator>Sonja</dc:creator>
  <cp:lastModifiedBy>Schneiderova</cp:lastModifiedBy>
  <cp:revision>30</cp:revision>
  <dcterms:created xsi:type="dcterms:W3CDTF">2018-03-10T06:34:01Z</dcterms:created>
  <dcterms:modified xsi:type="dcterms:W3CDTF">2020-03-04T13:12:20Z</dcterms:modified>
</cp:coreProperties>
</file>