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8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B37DB-DF7D-4990-A6F6-78965496BA5F}" type="datetimeFigureOut">
              <a:rPr lang="cs-CZ" smtClean="0"/>
              <a:t>6.11.2016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06AA5-ED44-4F87-926E-7B4271E63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376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6.11.2016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6.11.2016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6.11.2016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6.11.2016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6.11.2016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6.11.2016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6.11.2016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6.11.2016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FC4DA6-D043-49E3-9F9E-FE12F255ABFF}" type="datetimeFigureOut">
              <a:rPr lang="cs-CZ" smtClean="0"/>
              <a:t>6.11.2016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Období batolete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441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a základní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Období </a:t>
            </a:r>
            <a:r>
              <a:rPr lang="cs-CZ" dirty="0" smtClean="0"/>
              <a:t>2. roku (mladší batole), 3. roku (starší batole)</a:t>
            </a:r>
            <a:endParaRPr lang="cs-CZ" dirty="0" smtClean="0"/>
          </a:p>
          <a:p>
            <a:r>
              <a:rPr lang="cs-CZ" dirty="0" smtClean="0"/>
              <a:t>Růstové tempo se zpomaluje (za 2 roky asi o 18 </a:t>
            </a:r>
            <a:r>
              <a:rPr lang="cs-CZ" dirty="0" smtClean="0"/>
              <a:t>cm, </a:t>
            </a:r>
            <a:r>
              <a:rPr lang="cs-CZ" dirty="0" smtClean="0"/>
              <a:t>4 kg, tj. tříleté asi 95 cm, 15 kg)</a:t>
            </a:r>
          </a:p>
          <a:p>
            <a:r>
              <a:rPr lang="cs-CZ" dirty="0" smtClean="0"/>
              <a:t>Zvýšení aktivity, snížení potřeby spánku (12-13 h ve 3.r.), jeden odpolední  spánek  (i</a:t>
            </a:r>
            <a:r>
              <a:rPr lang="cs-CZ" dirty="0" smtClean="0"/>
              <a:t>ndividuální rozdíly)</a:t>
            </a:r>
          </a:p>
          <a:p>
            <a:r>
              <a:rPr lang="cs-CZ" dirty="0" smtClean="0"/>
              <a:t>Vzrůstá potřeba osamostatňování, objevování</a:t>
            </a:r>
          </a:p>
          <a:p>
            <a:r>
              <a:rPr lang="cs-CZ" dirty="0" smtClean="0"/>
              <a:t>Postupný nácvik sebeobsluhy a osobní hygieny </a:t>
            </a:r>
          </a:p>
          <a:p>
            <a:r>
              <a:rPr lang="cs-CZ" dirty="0" smtClean="0"/>
              <a:t>Rozvoj motoriky, poznávacích procesů, řeči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5985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</a:t>
            </a:r>
            <a:r>
              <a:rPr lang="cs-CZ" dirty="0" smtClean="0"/>
              <a:t>motoriky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Hrubá motorika</a:t>
            </a:r>
          </a:p>
          <a:p>
            <a:pPr lvl="1"/>
            <a:r>
              <a:rPr lang="cs-CZ" dirty="0" smtClean="0"/>
              <a:t>2. rok: samostatná chůze, udržuje rovnováhu, překonávání terénních nerovností,  chůze po schodech; nošení věcí</a:t>
            </a:r>
          </a:p>
          <a:p>
            <a:pPr lvl="1"/>
            <a:r>
              <a:rPr lang="cs-CZ" dirty="0" smtClean="0"/>
              <a:t>3. rok: běhání, „tančení“, napodobování pohybů (zajíček, medvěd, čáp); chytání míče,  jízda na tříkolce, </a:t>
            </a:r>
            <a:r>
              <a:rPr lang="cs-CZ" dirty="0" err="1" smtClean="0"/>
              <a:t>odrážedle</a:t>
            </a:r>
            <a:r>
              <a:rPr lang="cs-CZ" dirty="0" smtClean="0"/>
              <a:t> …</a:t>
            </a:r>
          </a:p>
          <a:p>
            <a:r>
              <a:rPr lang="cs-CZ" dirty="0" smtClean="0"/>
              <a:t>Jemná motorika</a:t>
            </a:r>
          </a:p>
          <a:p>
            <a:pPr lvl="1"/>
            <a:r>
              <a:rPr lang="cs-CZ" dirty="0"/>
              <a:t>2. rok: </a:t>
            </a:r>
            <a:r>
              <a:rPr lang="cs-CZ" dirty="0" smtClean="0"/>
              <a:t>rozvoj koordinace oko-ruka, stavění kostek (věž), </a:t>
            </a:r>
          </a:p>
          <a:p>
            <a:pPr lvl="1"/>
            <a:r>
              <a:rPr lang="cs-CZ" dirty="0"/>
              <a:t>3. rok: </a:t>
            </a:r>
            <a:r>
              <a:rPr lang="cs-CZ" dirty="0" smtClean="0"/>
              <a:t>navlékání korálků, listování, poznávání předmětů poslepu, </a:t>
            </a:r>
            <a:r>
              <a:rPr lang="cs-CZ" dirty="0" err="1" smtClean="0"/>
              <a:t>sebeobslužné</a:t>
            </a:r>
            <a:r>
              <a:rPr lang="cs-CZ" dirty="0" smtClean="0"/>
              <a:t> úkony (oblékání, jídlo lžičkou, umývání rukou…); čmárání, „malování“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01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poznávacích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Základem je zdokonalování </a:t>
            </a:r>
            <a:r>
              <a:rPr lang="cs-CZ" b="1" dirty="0" smtClean="0"/>
              <a:t>vnímání</a:t>
            </a:r>
            <a:r>
              <a:rPr lang="cs-CZ" dirty="0" smtClean="0"/>
              <a:t>, smyslový kontakt se světem – zrak (rozlišení základních tvarů, barev, velikosti); </a:t>
            </a:r>
            <a:r>
              <a:rPr lang="cs-CZ" dirty="0" smtClean="0"/>
              <a:t>sluch </a:t>
            </a:r>
            <a:r>
              <a:rPr lang="cs-CZ" dirty="0"/>
              <a:t>(</a:t>
            </a:r>
            <a:r>
              <a:rPr lang="cs-CZ" dirty="0" smtClean="0"/>
              <a:t>rozlišení zvuků, jednoduché melodie), vnímání pohybu (rozlišení, napodobení)</a:t>
            </a:r>
          </a:p>
          <a:p>
            <a:r>
              <a:rPr lang="cs-CZ" b="1" dirty="0" smtClean="0"/>
              <a:t>Paměť</a:t>
            </a:r>
            <a:r>
              <a:rPr lang="cs-CZ" dirty="0" smtClean="0"/>
              <a:t>: mimovolná, citová, konkrétní</a:t>
            </a:r>
          </a:p>
          <a:p>
            <a:pPr lvl="1"/>
            <a:r>
              <a:rPr lang="cs-CZ" dirty="0" smtClean="0"/>
              <a:t>Starší batole –osobu po 2 měsících, první dlouhodobé vzpomínky</a:t>
            </a:r>
          </a:p>
          <a:p>
            <a:r>
              <a:rPr lang="cs-CZ" b="1" dirty="0" smtClean="0"/>
              <a:t>Pozornost:</a:t>
            </a:r>
            <a:r>
              <a:rPr lang="cs-CZ" dirty="0" smtClean="0"/>
              <a:t> bezděčná, ve 3. roce 19 minut při zájmu</a:t>
            </a:r>
          </a:p>
          <a:p>
            <a:r>
              <a:rPr lang="cs-CZ" b="1" dirty="0" smtClean="0"/>
              <a:t>Představivost</a:t>
            </a:r>
            <a:r>
              <a:rPr lang="cs-CZ" dirty="0" smtClean="0"/>
              <a:t>: vzpomínkové, fantazijní; personifikace, proměna objektů</a:t>
            </a:r>
          </a:p>
          <a:p>
            <a:r>
              <a:rPr lang="cs-CZ" b="1" dirty="0" smtClean="0"/>
              <a:t>Myšlení:</a:t>
            </a:r>
            <a:r>
              <a:rPr lang="cs-CZ" dirty="0" smtClean="0"/>
              <a:t>  </a:t>
            </a:r>
          </a:p>
          <a:p>
            <a:pPr lvl="1"/>
            <a:r>
              <a:rPr lang="cs-CZ" dirty="0" smtClean="0"/>
              <a:t>ve 2.r. </a:t>
            </a:r>
            <a:r>
              <a:rPr lang="cs-CZ" dirty="0" smtClean="0"/>
              <a:t>fáze </a:t>
            </a:r>
            <a:r>
              <a:rPr lang="cs-CZ" dirty="0" smtClean="0"/>
              <a:t>senzomotorických </a:t>
            </a:r>
            <a:r>
              <a:rPr lang="cs-CZ" dirty="0" smtClean="0"/>
              <a:t>operací</a:t>
            </a:r>
            <a:r>
              <a:rPr lang="cs-CZ" dirty="0" smtClean="0"/>
              <a:t>  (vázány </a:t>
            </a:r>
            <a:r>
              <a:rPr lang="cs-CZ" dirty="0"/>
              <a:t>na prováděnou </a:t>
            </a:r>
            <a:r>
              <a:rPr lang="cs-CZ" dirty="0" smtClean="0"/>
              <a:t>činnost)</a:t>
            </a:r>
            <a:endParaRPr lang="cs-CZ" dirty="0" smtClean="0"/>
          </a:p>
          <a:p>
            <a:pPr lvl="1"/>
            <a:r>
              <a:rPr lang="cs-CZ" dirty="0" smtClean="0"/>
              <a:t>ve 3.r. symbolické, </a:t>
            </a:r>
            <a:r>
              <a:rPr lang="cs-CZ" dirty="0" err="1" smtClean="0"/>
              <a:t>předpojmové</a:t>
            </a:r>
            <a:r>
              <a:rPr lang="cs-CZ" dirty="0" smtClean="0"/>
              <a:t> myšlení (slova – symboly, rozšíření významu slova na další předměty – porovnávání, třídění – předpoklad pro utváření pojmů)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11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řeči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Velký pokrok</a:t>
            </a:r>
          </a:p>
          <a:p>
            <a:r>
              <a:rPr lang="cs-CZ" sz="2400" dirty="0" smtClean="0"/>
              <a:t>Mladší batole: 20-30 výrazů, jednoslovná řeč (</a:t>
            </a:r>
            <a:r>
              <a:rPr lang="cs-CZ" sz="2400" i="1" dirty="0" smtClean="0"/>
              <a:t>máma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První </a:t>
            </a:r>
            <a:r>
              <a:rPr lang="cs-CZ" sz="2400" dirty="0" err="1" smtClean="0"/>
              <a:t>ptací</a:t>
            </a:r>
            <a:r>
              <a:rPr lang="cs-CZ" sz="2400" dirty="0" smtClean="0"/>
              <a:t> období: </a:t>
            </a:r>
            <a:r>
              <a:rPr lang="cs-CZ" sz="2400" i="1" dirty="0" smtClean="0"/>
              <a:t>„Co je to? </a:t>
            </a:r>
            <a:r>
              <a:rPr lang="cs-CZ" sz="2400" i="1" dirty="0"/>
              <a:t>K</a:t>
            </a:r>
            <a:r>
              <a:rPr lang="cs-CZ" sz="2400" i="1" dirty="0" smtClean="0"/>
              <a:t>do je to?</a:t>
            </a:r>
            <a:r>
              <a:rPr lang="cs-CZ" sz="2400" i="1" dirty="0"/>
              <a:t> “ </a:t>
            </a:r>
            <a:r>
              <a:rPr lang="cs-CZ" sz="2400" dirty="0" smtClean="0"/>
              <a:t>(18.-24. měsíc)</a:t>
            </a:r>
            <a:endParaRPr lang="cs-CZ" sz="2400" i="1" dirty="0" smtClean="0"/>
          </a:p>
          <a:p>
            <a:r>
              <a:rPr lang="cs-CZ" sz="2400" dirty="0" smtClean="0"/>
              <a:t>Kolem 2.r. - dvouslovné věty, telegrafická kvalita, spojení důležitých slov  (táta práce, Ani boty, haf pá); 300 slov</a:t>
            </a:r>
          </a:p>
          <a:p>
            <a:r>
              <a:rPr lang="cs-CZ" sz="2400" dirty="0" smtClean="0"/>
              <a:t>Od 2. r. krátké věty, gramatické chyby, špatná výslovnost</a:t>
            </a:r>
          </a:p>
          <a:p>
            <a:r>
              <a:rPr lang="cs-CZ" sz="2400" dirty="0" smtClean="0"/>
              <a:t>Kolem 3.r. – přes 1300 slov; schopno rozhovoru, porozumění říkankám, jednoduchým pohádkám</a:t>
            </a:r>
          </a:p>
          <a:p>
            <a:r>
              <a:rPr lang="cs-CZ" sz="2400" dirty="0" smtClean="0"/>
              <a:t>Druhé </a:t>
            </a:r>
            <a:r>
              <a:rPr lang="cs-CZ" sz="2400" dirty="0" err="1" smtClean="0"/>
              <a:t>ptací</a:t>
            </a:r>
            <a:r>
              <a:rPr lang="cs-CZ" sz="2400" dirty="0" smtClean="0"/>
              <a:t> období: </a:t>
            </a:r>
            <a:r>
              <a:rPr lang="cs-CZ" sz="2400" i="1" dirty="0" smtClean="0"/>
              <a:t>„Proč? Jak?“ (koncem 3.r.) – </a:t>
            </a:r>
            <a:r>
              <a:rPr lang="cs-CZ" sz="2400" dirty="0" smtClean="0"/>
              <a:t>objasňování příčinných souvislostí a vztahů</a:t>
            </a:r>
          </a:p>
          <a:p>
            <a:r>
              <a:rPr lang="cs-CZ" sz="2400" dirty="0" smtClean="0"/>
              <a:t>Velké i</a:t>
            </a:r>
            <a:r>
              <a:rPr lang="cs-CZ" sz="2400" dirty="0" smtClean="0"/>
              <a:t>ndividuální rozdíly 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773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Emocionální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Emoce, city zpočátku krátkodobé, silné, vznětlivé (radost, smích, spokojenost x lítost</a:t>
            </a:r>
            <a:r>
              <a:rPr lang="cs-CZ" dirty="0"/>
              <a:t>, </a:t>
            </a:r>
            <a:r>
              <a:rPr lang="cs-CZ" dirty="0" smtClean="0"/>
              <a:t>soucit, vzdor, vztek při omezování spontánní aktivity </a:t>
            </a:r>
            <a:r>
              <a:rPr lang="cs-CZ" dirty="0"/>
              <a:t>)</a:t>
            </a:r>
            <a:endParaRPr lang="cs-CZ" dirty="0" smtClean="0"/>
          </a:p>
          <a:p>
            <a:r>
              <a:rPr lang="cs-CZ" dirty="0" smtClean="0"/>
              <a:t>Strach – z intenzivních podnětů (zvukové, sluchové), později naučený strach (asociace nepříjemných zážitků  - bílý plášť) </a:t>
            </a:r>
          </a:p>
          <a:p>
            <a:r>
              <a:rPr lang="cs-CZ" dirty="0" smtClean="0"/>
              <a:t>Přibývá strach z neskutečných nebezpečí (strašidlo), nemá strach z reálných nebezpečí</a:t>
            </a:r>
          </a:p>
          <a:p>
            <a:r>
              <a:rPr lang="cs-CZ" dirty="0" smtClean="0"/>
              <a:t>Emocionální reakce na sociální kontakt – pozitivní při uspokojení potřeby bezpečí v případě jistého připoutání; důležitost pevné vazby pro další sociální vývoj</a:t>
            </a:r>
          </a:p>
          <a:p>
            <a:r>
              <a:rPr lang="cs-CZ" dirty="0" smtClean="0"/>
              <a:t>Odloučení od matky – prudké separační reakce koncem 2. roku; </a:t>
            </a:r>
          </a:p>
          <a:p>
            <a:pPr lvl="1"/>
            <a:r>
              <a:rPr lang="cs-CZ" dirty="0" smtClean="0"/>
              <a:t>Fáze protestu – volá, křičí</a:t>
            </a:r>
          </a:p>
          <a:p>
            <a:pPr lvl="1"/>
            <a:r>
              <a:rPr lang="cs-CZ" dirty="0" smtClean="0"/>
              <a:t>Fáze zoufalství – odmítá okolí, odvrací se, nezájem o cokoliv</a:t>
            </a:r>
          </a:p>
          <a:p>
            <a:pPr lvl="1"/>
            <a:r>
              <a:rPr lang="cs-CZ" dirty="0" smtClean="0"/>
              <a:t>Fáze odpoutání od matky – potlačí své city, schopno připoutat se k jinému člověku</a:t>
            </a:r>
          </a:p>
        </p:txBody>
      </p:sp>
    </p:spTree>
    <p:extLst>
      <p:ext uri="{BB962C8B-B14F-4D97-AF65-F5344CB8AC3E}">
        <p14:creationId xmlns:p14="http://schemas.microsoft.com/office/powerpoint/2010/main" val="11380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</a:t>
            </a:r>
            <a:r>
              <a:rPr lang="cs-CZ" dirty="0" smtClean="0"/>
              <a:t>vývoj, vývoj sebeuvědomování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spontánní vzdalování se od matky </a:t>
            </a:r>
          </a:p>
          <a:p>
            <a:r>
              <a:rPr lang="cs-CZ" sz="2400" dirty="0" smtClean="0"/>
              <a:t>Vztahy k vrstevníkům: hra izolovaně nebo vedle sebe (ne spolu)</a:t>
            </a:r>
          </a:p>
          <a:p>
            <a:r>
              <a:rPr lang="cs-CZ" sz="2400" dirty="0" smtClean="0"/>
              <a:t>Hry pohybové</a:t>
            </a:r>
            <a:r>
              <a:rPr lang="cs-CZ" sz="2400" smtClean="0"/>
              <a:t>, napodobivé</a:t>
            </a:r>
            <a:r>
              <a:rPr lang="cs-CZ" sz="2400" dirty="0" smtClean="0"/>
              <a:t>, manipulační</a:t>
            </a:r>
          </a:p>
          <a:p>
            <a:r>
              <a:rPr lang="cs-CZ" sz="2400" dirty="0" smtClean="0"/>
              <a:t>Vědomí tělového já vědomí sociálního já (jedinečnosti)</a:t>
            </a:r>
            <a:r>
              <a:rPr lang="cs-CZ" sz="2400" dirty="0"/>
              <a:t> </a:t>
            </a:r>
            <a:endParaRPr lang="cs-CZ" sz="2400" dirty="0" smtClean="0"/>
          </a:p>
          <a:p>
            <a:r>
              <a:rPr lang="cs-CZ" sz="2400" dirty="0" smtClean="0"/>
              <a:t>Osamostatňování </a:t>
            </a:r>
            <a:r>
              <a:rPr lang="cs-CZ" sz="2400" dirty="0"/>
              <a:t>se</a:t>
            </a:r>
            <a:r>
              <a:rPr lang="cs-CZ" sz="2400" dirty="0" smtClean="0"/>
              <a:t>, prosazování vlastní vůle (já chci, já sám…)</a:t>
            </a:r>
          </a:p>
          <a:p>
            <a:r>
              <a:rPr lang="cs-CZ" sz="2400" dirty="0" smtClean="0"/>
              <a:t>Období prvního vzdoru - negativismus, vzdorovitost 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06492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1805</TotalTime>
  <Words>601</Words>
  <Application>Microsoft Office PowerPoint</Application>
  <PresentationFormat>Předvádění na obrazovce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Administrativní</vt:lpstr>
      <vt:lpstr>Období batolete</vt:lpstr>
      <vt:lpstr>Vymezení a základní charakteristika</vt:lpstr>
      <vt:lpstr>Vývoj motoriky</vt:lpstr>
      <vt:lpstr>Vývoj poznávacích procesů</vt:lpstr>
      <vt:lpstr>Vývoj řeči</vt:lpstr>
      <vt:lpstr>Emocionální vývoj</vt:lpstr>
      <vt:lpstr>Sociální vývoj, vývoj sebeuvědomování</vt:lpstr>
    </vt:vector>
  </TitlesOfParts>
  <Company>Soufflet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Urbanovská</dc:creator>
  <cp:lastModifiedBy>Eva Urbanovská</cp:lastModifiedBy>
  <cp:revision>100</cp:revision>
  <cp:lastPrinted>2016-10-23T20:44:52Z</cp:lastPrinted>
  <dcterms:created xsi:type="dcterms:W3CDTF">2016-10-05T10:42:24Z</dcterms:created>
  <dcterms:modified xsi:type="dcterms:W3CDTF">2016-11-06T13:53:45Z</dcterms:modified>
</cp:coreProperties>
</file>