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267" r:id="rId2"/>
    <p:sldId id="268" r:id="rId3"/>
    <p:sldId id="269" r:id="rId4"/>
    <p:sldId id="271" r:id="rId5"/>
    <p:sldId id="272" r:id="rId6"/>
    <p:sldId id="273" r:id="rId7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14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B37DB-DF7D-4990-A6F6-78965496BA5F}" type="datetimeFigureOut">
              <a:rPr lang="cs-CZ" smtClean="0"/>
              <a:t>4.12.2016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06AA5-ED44-4F87-926E-7B4271E635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376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4.12.2016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4.12.2016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4.12.2016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4.12.2016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4.12.2016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5FC4DA6-D043-49E3-9F9E-FE12F255ABFF}" type="datetimeFigureOut">
              <a:rPr lang="cs-CZ" smtClean="0"/>
              <a:t>4.12.2016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4.12.2016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4.12.2016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4.12.2016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4.12.2016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5FC4DA6-D043-49E3-9F9E-FE12F255ABFF}" type="datetimeFigureOut">
              <a:rPr lang="cs-CZ" smtClean="0"/>
              <a:t>4.12.2016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5FC4DA6-D043-49E3-9F9E-FE12F255ABFF}" type="datetimeFigureOut">
              <a:rPr lang="cs-CZ" smtClean="0"/>
              <a:t>4.12.2016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Dospělost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6540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Vymezení vývojové etapy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731520" lvl="1" indent="-457200">
              <a:buFont typeface="+mj-lt"/>
              <a:buAutoNum type="alphaLcParenR"/>
            </a:pPr>
            <a:endParaRPr lang="cs-CZ" dirty="0" smtClean="0"/>
          </a:p>
          <a:p>
            <a:r>
              <a:rPr lang="cs-CZ" dirty="0" smtClean="0"/>
              <a:t>Etapa nejvyšší zralosti, </a:t>
            </a:r>
          </a:p>
          <a:p>
            <a:r>
              <a:rPr lang="cs-CZ" dirty="0" smtClean="0"/>
              <a:t>na vrchol tvůrčích sil, samostatnost (vlastní domov, rodina, citová vyrovnanost, sociální zralost)</a:t>
            </a:r>
          </a:p>
          <a:p>
            <a:r>
              <a:rPr lang="cs-CZ" dirty="0" smtClean="0"/>
              <a:t>30. rok – vyšší stupeň psychických a sociálních dovedností x počínající involuce</a:t>
            </a:r>
          </a:p>
          <a:p>
            <a:r>
              <a:rPr lang="cs-CZ" dirty="0" smtClean="0"/>
              <a:t>Periodizace období dospělosti:</a:t>
            </a:r>
          </a:p>
          <a:p>
            <a:pPr lvl="1"/>
            <a:r>
              <a:rPr lang="cs-CZ" dirty="0" smtClean="0"/>
              <a:t>Mladší dospělost   (</a:t>
            </a:r>
            <a:r>
              <a:rPr lang="cs-CZ" dirty="0" err="1" smtClean="0"/>
              <a:t>mecítma</a:t>
            </a:r>
            <a:r>
              <a:rPr lang="cs-CZ" dirty="0" smtClean="0"/>
              <a:t>) – 19-30</a:t>
            </a:r>
          </a:p>
          <a:p>
            <a:pPr lvl="1"/>
            <a:r>
              <a:rPr lang="cs-CZ" dirty="0" smtClean="0"/>
              <a:t>Střední dospělost (</a:t>
            </a:r>
            <a:r>
              <a:rPr lang="cs-CZ" dirty="0" err="1" smtClean="0"/>
              <a:t>adultium</a:t>
            </a:r>
            <a:r>
              <a:rPr lang="cs-CZ" dirty="0" smtClean="0"/>
              <a:t>) – 30-45</a:t>
            </a:r>
          </a:p>
          <a:p>
            <a:pPr lvl="1"/>
            <a:r>
              <a:rPr lang="cs-CZ" dirty="0" smtClean="0"/>
              <a:t>Starší dospělost  (</a:t>
            </a:r>
            <a:r>
              <a:rPr lang="cs-CZ" dirty="0" err="1" smtClean="0"/>
              <a:t>interevium</a:t>
            </a:r>
            <a:r>
              <a:rPr lang="cs-CZ" dirty="0" smtClean="0"/>
              <a:t>) – 45-60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061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Tělesné a psychické změny v dospělosti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340768"/>
            <a:ext cx="8503920" cy="4758280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Vrchol tělesné výkonnosti – raná  (střední) dospělost</a:t>
            </a:r>
          </a:p>
          <a:p>
            <a:r>
              <a:rPr lang="cs-CZ" sz="2400" dirty="0" smtClean="0"/>
              <a:t>Involuční změny </a:t>
            </a:r>
            <a:r>
              <a:rPr lang="cs-CZ" sz="2400" dirty="0" err="1" smtClean="0"/>
              <a:t>interevia</a:t>
            </a:r>
            <a:r>
              <a:rPr lang="cs-CZ" sz="2400" dirty="0" smtClean="0"/>
              <a:t>:</a:t>
            </a:r>
          </a:p>
          <a:p>
            <a:pPr lvl="1"/>
            <a:r>
              <a:rPr lang="cs-CZ" dirty="0" smtClean="0"/>
              <a:t>Tělesná výška, hmotnost; kůže, vlasy, senzorické změny</a:t>
            </a:r>
          </a:p>
          <a:p>
            <a:pPr lvl="1"/>
            <a:r>
              <a:rPr lang="cs-CZ" dirty="0" smtClean="0"/>
              <a:t>Zdravotní problémy – karcinom, krevní oběh</a:t>
            </a:r>
          </a:p>
          <a:p>
            <a:pPr lvl="1"/>
            <a:r>
              <a:rPr lang="cs-CZ" dirty="0" smtClean="0"/>
              <a:t>Klimakterium – změny fyziologické a psychické </a:t>
            </a:r>
            <a:r>
              <a:rPr lang="cs-CZ" sz="2000" dirty="0" smtClean="0"/>
              <a:t>(návaly, </a:t>
            </a:r>
            <a:r>
              <a:rPr lang="cs-CZ" sz="2000" dirty="0"/>
              <a:t>hučení v uších, </a:t>
            </a:r>
            <a:r>
              <a:rPr lang="cs-CZ" sz="2000" dirty="0" smtClean="0"/>
              <a:t>nevolnost, dráždivost, nesoustředěnost, neklid, úzkost…) po odeznění klimakteria – vyrovnanost</a:t>
            </a:r>
          </a:p>
          <a:p>
            <a:pPr lvl="1"/>
            <a:r>
              <a:rPr lang="cs-CZ" dirty="0" smtClean="0"/>
              <a:t>Zpomalení tempa, řeč klidnější</a:t>
            </a:r>
          </a:p>
          <a:p>
            <a:pPr lvl="1"/>
            <a:r>
              <a:rPr lang="cs-CZ" dirty="0" smtClean="0"/>
              <a:t>Vrcholné období rozumové činnosti – střední dospělost, profese </a:t>
            </a:r>
            <a:r>
              <a:rPr lang="cs-CZ" dirty="0"/>
              <a:t>centrální význam</a:t>
            </a:r>
            <a:endParaRPr lang="cs-CZ" dirty="0" smtClean="0"/>
          </a:p>
          <a:p>
            <a:pPr lvl="1"/>
            <a:r>
              <a:rPr lang="cs-CZ" dirty="0" err="1" smtClean="0"/>
              <a:t>Interevium</a:t>
            </a:r>
            <a:r>
              <a:rPr lang="cs-CZ" dirty="0" smtClean="0"/>
              <a:t> - </a:t>
            </a:r>
            <a:r>
              <a:rPr lang="cs-CZ" sz="2000" dirty="0" smtClean="0"/>
              <a:t>zhoršování paměti, pozornosti x emoční zralost, stabilita, sociální postavení, láska ke třetí generaci x generační konflikty 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3020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Mladší dospělost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90728" cy="4572000"/>
          </a:xfrm>
        </p:spPr>
        <p:txBody>
          <a:bodyPr>
            <a:normAutofit/>
          </a:bodyPr>
          <a:lstStyle/>
          <a:p>
            <a:pPr lvl="1"/>
            <a:r>
              <a:rPr lang="cs-CZ" dirty="0" smtClean="0"/>
              <a:t>osamostatnění</a:t>
            </a:r>
            <a:r>
              <a:rPr lang="cs-CZ" dirty="0" smtClean="0"/>
              <a:t>, svoboda x zodpovědnost vůči sobě i druhým</a:t>
            </a:r>
          </a:p>
          <a:p>
            <a:pPr lvl="1"/>
            <a:r>
              <a:rPr lang="cs-CZ" dirty="0" smtClean="0"/>
              <a:t>3 vývojové úkoly: 	</a:t>
            </a:r>
          </a:p>
          <a:p>
            <a:pPr lvl="2"/>
            <a:r>
              <a:rPr lang="cs-CZ" dirty="0" smtClean="0"/>
              <a:t>profesní role - seberealizace, ekonomická nezávislost </a:t>
            </a:r>
          </a:p>
          <a:p>
            <a:pPr lvl="2"/>
            <a:r>
              <a:rPr lang="cs-CZ" dirty="0" smtClean="0"/>
              <a:t>stabilní partnerství -akceptace, důvěrný stálý intimní vztah x single</a:t>
            </a:r>
          </a:p>
          <a:p>
            <a:pPr lvl="2"/>
            <a:r>
              <a:rPr lang="cs-CZ" dirty="0" smtClean="0"/>
              <a:t>rodičovská role – změna životního stylu, obohacení x omezení; posun období narození prvního potomka (střední dospělost)  </a:t>
            </a:r>
          </a:p>
          <a:p>
            <a:pPr lvl="1"/>
            <a:r>
              <a:rPr lang="cs-CZ" dirty="0" smtClean="0"/>
              <a:t>Rodina – vytvoření vlastních pravidel; specifická atmosféra; zásadní vliv má vzájemné soužití obou rodičů; krize po odeznění zamilovanosti, stereotyp</a:t>
            </a:r>
          </a:p>
          <a:p>
            <a:pPr lvl="1"/>
            <a:r>
              <a:rPr lang="cs-CZ" dirty="0" smtClean="0"/>
              <a:t>30.rok – první bilancování, hodnocení míry spokojenosti s vlastním životem; směr dalšího života – kde jsem, kam jdu? </a:t>
            </a:r>
            <a:endParaRPr lang="cs-CZ" dirty="0" smtClean="0"/>
          </a:p>
          <a:p>
            <a:pPr lvl="1"/>
            <a:r>
              <a:rPr lang="cs-CZ" dirty="0" smtClean="0"/>
              <a:t>Vrchol sexuálního života u mužů (</a:t>
            </a:r>
            <a:r>
              <a:rPr lang="cs-CZ" dirty="0" err="1" smtClean="0"/>
              <a:t>interevium</a:t>
            </a:r>
            <a:r>
              <a:rPr lang="cs-CZ" dirty="0" smtClean="0"/>
              <a:t> – pokles funkce) 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694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Střední dospělost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cs-CZ" dirty="0" smtClean="0"/>
              <a:t>Zúročení </a:t>
            </a:r>
            <a:r>
              <a:rPr lang="cs-CZ" dirty="0" smtClean="0"/>
              <a:t>dosavadního profesního úsilí, stabilizace vztahů (rodiny</a:t>
            </a:r>
            <a:r>
              <a:rPr lang="cs-CZ" dirty="0" smtClean="0"/>
              <a:t>); vrchol zralosti (i sexuální), </a:t>
            </a:r>
            <a:r>
              <a:rPr lang="cs-CZ" dirty="0" smtClean="0"/>
              <a:t>umí využívat své </a:t>
            </a:r>
            <a:r>
              <a:rPr lang="cs-CZ" dirty="0" smtClean="0"/>
              <a:t>síly, vědomosti, dovednosti</a:t>
            </a:r>
            <a:endParaRPr lang="cs-CZ" dirty="0" smtClean="0"/>
          </a:p>
          <a:p>
            <a:pPr lvl="1"/>
            <a:r>
              <a:rPr lang="cs-CZ" dirty="0" smtClean="0"/>
              <a:t>Narůstající zodpovědnost vůči dětem, stárnoucím rodičům, celé společnosti;</a:t>
            </a:r>
          </a:p>
          <a:p>
            <a:pPr lvl="1"/>
            <a:r>
              <a:rPr lang="cs-CZ" dirty="0" smtClean="0"/>
              <a:t>Vědomí hranic svého rozvoje, vědomí budoucí stagnace</a:t>
            </a:r>
          </a:p>
          <a:p>
            <a:pPr lvl="1"/>
            <a:r>
              <a:rPr lang="cs-CZ" dirty="0" smtClean="0"/>
              <a:t>Krize středního věku – bilancování, napětí, deprese, pochyby o smysluplnosti své cesty, změny v chápání svého života;</a:t>
            </a:r>
          </a:p>
          <a:p>
            <a:pPr lvl="1"/>
            <a:r>
              <a:rPr lang="cs-CZ" dirty="0" smtClean="0"/>
              <a:t>Stereotyp </a:t>
            </a:r>
            <a:r>
              <a:rPr lang="cs-CZ" dirty="0" smtClean="0"/>
              <a:t> </a:t>
            </a:r>
          </a:p>
          <a:p>
            <a:pPr lvl="2"/>
            <a:r>
              <a:rPr lang="cs-CZ" dirty="0" smtClean="0"/>
              <a:t>sociální role jsou zvládnuté, vše </a:t>
            </a:r>
            <a:r>
              <a:rPr lang="cs-CZ" dirty="0" smtClean="0"/>
              <a:t>je očekávatelné, málo nového </a:t>
            </a:r>
            <a:endParaRPr lang="cs-CZ" dirty="0" smtClean="0"/>
          </a:p>
          <a:p>
            <a:pPr lvl="2"/>
            <a:r>
              <a:rPr lang="cs-CZ" dirty="0" smtClean="0"/>
              <a:t>pohodlné, snadné, </a:t>
            </a:r>
          </a:p>
          <a:p>
            <a:pPr lvl="2"/>
            <a:r>
              <a:rPr lang="cs-CZ" dirty="0" smtClean="0"/>
              <a:t>ale také ubíjející</a:t>
            </a:r>
            <a:r>
              <a:rPr lang="cs-CZ" dirty="0" smtClean="0"/>
              <a:t>, pocity stagnace – silný podnět ke změně (profese, partnera…)</a:t>
            </a:r>
          </a:p>
          <a:p>
            <a:pPr lvl="1"/>
            <a:r>
              <a:rPr lang="cs-CZ" dirty="0" smtClean="0"/>
              <a:t>Změna vztahů  k dětem, rodičům (nezávislost, vyžadují pomoc, podporu) </a:t>
            </a:r>
          </a:p>
          <a:p>
            <a:pPr lvl="1"/>
            <a:r>
              <a:rPr lang="cs-CZ" dirty="0" err="1" smtClean="0"/>
              <a:t>Generativita</a:t>
            </a:r>
            <a:r>
              <a:rPr lang="cs-CZ" dirty="0" smtClean="0"/>
              <a:t> – přesah vlastního života, těžiště zájmu mimo vlastní osobu; milovat a pracovat (mít někoho rád; předávat poznatky)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7894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Starší dospělost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cs-CZ" dirty="0" smtClean="0"/>
              <a:t>Počátek </a:t>
            </a:r>
            <a:r>
              <a:rPr lang="cs-CZ" dirty="0" smtClean="0"/>
              <a:t>stárnutí ve všech rovinách, zdravotnické </a:t>
            </a:r>
            <a:r>
              <a:rPr lang="cs-CZ" dirty="0" smtClean="0"/>
              <a:t>obtíže;</a:t>
            </a:r>
            <a:endParaRPr lang="cs-CZ" dirty="0" smtClean="0"/>
          </a:p>
          <a:p>
            <a:pPr lvl="1"/>
            <a:r>
              <a:rPr lang="cs-CZ" dirty="0" smtClean="0"/>
              <a:t>Obtížnější </a:t>
            </a:r>
            <a:r>
              <a:rPr lang="cs-CZ" dirty="0" smtClean="0"/>
              <a:t>plnění </a:t>
            </a:r>
            <a:r>
              <a:rPr lang="cs-CZ" dirty="0" smtClean="0"/>
              <a:t>nových požadavků, </a:t>
            </a:r>
            <a:r>
              <a:rPr lang="cs-CZ" dirty="0" smtClean="0"/>
              <a:t>menší flexibilita; nesnadné změnit profesi</a:t>
            </a:r>
            <a:r>
              <a:rPr lang="cs-CZ" dirty="0" smtClean="0"/>
              <a:t>, </a:t>
            </a:r>
            <a:r>
              <a:rPr lang="cs-CZ" dirty="0"/>
              <a:t>narušení </a:t>
            </a:r>
            <a:r>
              <a:rPr lang="cs-CZ" dirty="0" smtClean="0"/>
              <a:t>vlastní identity</a:t>
            </a:r>
          </a:p>
          <a:p>
            <a:pPr lvl="1"/>
            <a:r>
              <a:rPr lang="cs-CZ" dirty="0" smtClean="0"/>
              <a:t>Ageismus </a:t>
            </a:r>
            <a:endParaRPr lang="cs-CZ" dirty="0" smtClean="0"/>
          </a:p>
          <a:p>
            <a:pPr lvl="2"/>
            <a:r>
              <a:rPr lang="cs-CZ" dirty="0" smtClean="0"/>
              <a:t> </a:t>
            </a:r>
            <a:r>
              <a:rPr lang="cs-CZ" dirty="0" smtClean="0"/>
              <a:t>diskriminace pro </a:t>
            </a:r>
            <a:r>
              <a:rPr lang="cs-CZ" dirty="0" smtClean="0"/>
              <a:t>stáří, nejsou považováni za perspektivní, </a:t>
            </a:r>
          </a:p>
          <a:p>
            <a:pPr lvl="2"/>
            <a:r>
              <a:rPr lang="cs-CZ" dirty="0" smtClean="0"/>
              <a:t>nedoceňování předností (nadhled, životní zkušenosti, moudrost)</a:t>
            </a:r>
            <a:endParaRPr lang="cs-CZ" dirty="0" smtClean="0"/>
          </a:p>
          <a:p>
            <a:pPr lvl="1"/>
            <a:r>
              <a:rPr lang="cs-CZ" dirty="0" smtClean="0"/>
              <a:t>Nebezpečí ztráty </a:t>
            </a:r>
            <a:r>
              <a:rPr lang="cs-CZ" dirty="0" smtClean="0"/>
              <a:t>práce - psychická zátěž; </a:t>
            </a:r>
          </a:p>
          <a:p>
            <a:pPr lvl="2"/>
            <a:r>
              <a:rPr lang="cs-CZ" dirty="0" smtClean="0"/>
              <a:t>ztráta zaměstnání = snížení sebeúcty, pocity vlastní zbytečnosti    </a:t>
            </a:r>
          </a:p>
          <a:p>
            <a:pPr lvl="1"/>
            <a:r>
              <a:rPr lang="cs-CZ" dirty="0" smtClean="0"/>
              <a:t>Změna </a:t>
            </a:r>
            <a:r>
              <a:rPr lang="cs-CZ" dirty="0" smtClean="0"/>
              <a:t>složení </a:t>
            </a:r>
            <a:r>
              <a:rPr lang="cs-CZ" dirty="0" smtClean="0"/>
              <a:t>rodiny </a:t>
            </a:r>
          </a:p>
          <a:p>
            <a:pPr lvl="2"/>
            <a:r>
              <a:rPr lang="cs-CZ" dirty="0" smtClean="0"/>
              <a:t> odchod </a:t>
            </a:r>
            <a:r>
              <a:rPr lang="cs-CZ" dirty="0"/>
              <a:t>dospělých dětí - syndrom prázdného </a:t>
            </a:r>
            <a:r>
              <a:rPr lang="cs-CZ" dirty="0" smtClean="0"/>
              <a:t>hnízda (více času pro sebe x prázdnota, problémy)</a:t>
            </a:r>
          </a:p>
          <a:p>
            <a:pPr lvl="2"/>
            <a:r>
              <a:rPr lang="cs-CZ" dirty="0" smtClean="0"/>
              <a:t>Role prarodiče – obohacení, naplnění potřeb</a:t>
            </a:r>
            <a:endParaRPr lang="cs-CZ" dirty="0" smtClean="0"/>
          </a:p>
          <a:p>
            <a:pPr lvl="1"/>
            <a:r>
              <a:rPr lang="cs-CZ" dirty="0" smtClean="0"/>
              <a:t>Sendvičová </a:t>
            </a:r>
            <a:r>
              <a:rPr lang="cs-CZ" dirty="0" smtClean="0"/>
              <a:t>generace – péče o rodinu dětí i staré rodiče; úmrtí rodičů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72975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2620</TotalTime>
  <Words>422</Words>
  <Application>Microsoft Office PowerPoint</Application>
  <PresentationFormat>Předvádění na obrazovce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Administrativní</vt:lpstr>
      <vt:lpstr>Dospělost</vt:lpstr>
      <vt:lpstr>Vymezení vývojové etapy  </vt:lpstr>
      <vt:lpstr>Tělesné a psychické změny v dospělosti</vt:lpstr>
      <vt:lpstr>Mladší dospělost</vt:lpstr>
      <vt:lpstr>Střední dospělost</vt:lpstr>
      <vt:lpstr>Starší dospělost</vt:lpstr>
    </vt:vector>
  </TitlesOfParts>
  <Company>Soufflet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Urbanovská</dc:creator>
  <cp:lastModifiedBy>Eva Urbanovská</cp:lastModifiedBy>
  <cp:revision>182</cp:revision>
  <cp:lastPrinted>2016-10-23T20:44:52Z</cp:lastPrinted>
  <dcterms:created xsi:type="dcterms:W3CDTF">2016-10-05T10:42:24Z</dcterms:created>
  <dcterms:modified xsi:type="dcterms:W3CDTF">2016-12-04T18:50:34Z</dcterms:modified>
</cp:coreProperties>
</file>