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Gczlp_gHy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Kojenecké  období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vztahu s matkou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smtClean="0"/>
              <a:t>Vztah s matkou v 1. roce = vztah dyády</a:t>
            </a:r>
          </a:p>
          <a:p>
            <a:r>
              <a:rPr lang="cs-CZ" sz="2200" dirty="0" smtClean="0"/>
              <a:t>3.-6.m. - dítě s matkou úzce spojeno, matka chápána jako významná součást vlastní bytosti; symbiotická vazba</a:t>
            </a:r>
          </a:p>
          <a:p>
            <a:r>
              <a:rPr lang="cs-CZ" sz="2200" dirty="0" smtClean="0"/>
              <a:t>6.-9.m.- uvědomění samostatnosti existence matky;</a:t>
            </a:r>
          </a:p>
          <a:p>
            <a:r>
              <a:rPr lang="cs-CZ" sz="2200" dirty="0" smtClean="0"/>
              <a:t>Potřeba vytvoření </a:t>
            </a:r>
            <a:r>
              <a:rPr lang="cs-CZ" sz="2200" b="1" dirty="0" smtClean="0"/>
              <a:t>pevné a bezpečné vazby</a:t>
            </a:r>
            <a:r>
              <a:rPr lang="cs-CZ" sz="2200" dirty="0" smtClean="0"/>
              <a:t> (připoutání, </a:t>
            </a:r>
            <a:r>
              <a:rPr lang="cs-CZ" sz="2200" dirty="0" err="1" smtClean="0"/>
              <a:t>attachment</a:t>
            </a:r>
            <a:r>
              <a:rPr lang="cs-CZ" sz="2200" dirty="0" smtClean="0"/>
              <a:t>) díky uspokojující, spolehlivé, stálé péči - její  kvalita se projeví v zátěžové situaci (separace);  </a:t>
            </a:r>
            <a:endParaRPr lang="cs-CZ" sz="2200" dirty="0" smtClean="0"/>
          </a:p>
          <a:p>
            <a:r>
              <a:rPr lang="cs-CZ" sz="2200" u="sng"/>
              <a:t>Kamenná </a:t>
            </a:r>
            <a:r>
              <a:rPr lang="cs-CZ" sz="2200" u="sng" smtClean="0"/>
              <a:t>tvář:</a:t>
            </a:r>
            <a:r>
              <a:rPr lang="cs-CZ" sz="2200" smtClean="0"/>
              <a:t>   </a:t>
            </a:r>
            <a:r>
              <a:rPr lang="cs-CZ" sz="2200" smtClean="0">
                <a:hlinkClick r:id="rId2"/>
              </a:rPr>
              <a:t>https</a:t>
            </a:r>
            <a:r>
              <a:rPr lang="cs-CZ" sz="2200" dirty="0">
                <a:hlinkClick r:id="rId2"/>
              </a:rPr>
              <a:t>://www.youtube.com/watch?v=_</a:t>
            </a:r>
            <a:r>
              <a:rPr lang="cs-CZ" sz="2200" dirty="0" smtClean="0">
                <a:hlinkClick r:id="rId2"/>
              </a:rPr>
              <a:t>Gczlp_gHy0</a:t>
            </a:r>
            <a:endParaRPr lang="cs-CZ" sz="2200" u="sng" dirty="0" smtClean="0"/>
          </a:p>
          <a:p>
            <a:r>
              <a:rPr lang="cs-CZ" sz="2600" dirty="0" smtClean="0"/>
              <a:t>Nejistá vazba: </a:t>
            </a:r>
          </a:p>
          <a:p>
            <a:pPr lvl="1"/>
            <a:r>
              <a:rPr lang="cs-CZ" u="sng" dirty="0" smtClean="0"/>
              <a:t>Úzkostná vazba</a:t>
            </a:r>
            <a:r>
              <a:rPr lang="cs-CZ" dirty="0" smtClean="0"/>
              <a:t> – lpění na matce, extrémně úzkostná R na separaci, v neznámé situaci není zvídavé, má strach; vazba vytvořena, ale dítě je nejisté</a:t>
            </a:r>
          </a:p>
          <a:p>
            <a:pPr lvl="1"/>
            <a:r>
              <a:rPr lang="cs-CZ" u="sng" dirty="0" smtClean="0"/>
              <a:t>Úzkostně vyhýbavá vazba</a:t>
            </a:r>
            <a:r>
              <a:rPr lang="cs-CZ" dirty="0" smtClean="0"/>
              <a:t> – slabé úsilí o kontakt či dokonce snaha vyhnout se matce, lhostejné k separaci; CH k matce jako k cizím</a:t>
            </a:r>
          </a:p>
          <a:p>
            <a:pPr lvl="1"/>
            <a:r>
              <a:rPr lang="cs-CZ" u="sng" dirty="0" smtClean="0"/>
              <a:t>Ambivalentní vztah</a:t>
            </a:r>
            <a:r>
              <a:rPr lang="cs-CZ" dirty="0" smtClean="0"/>
              <a:t> – kombinace tendence k těsnému kontaktu s matkou a odmítavých projevů jako R na nedostatečný projev </a:t>
            </a:r>
            <a:r>
              <a:rPr lang="cs-CZ" dirty="0" smtClean="0"/>
              <a:t>lásky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88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a 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Období od 6. týdne po dosažení 1. roku</a:t>
            </a:r>
          </a:p>
          <a:p>
            <a:r>
              <a:rPr lang="cs-CZ" dirty="0" smtClean="0"/>
              <a:t>Rychlý růst (75 cm, 10-11 kg, růst trupu a končetin)</a:t>
            </a:r>
          </a:p>
          <a:p>
            <a:r>
              <a:rPr lang="cs-CZ" dirty="0" smtClean="0"/>
              <a:t>Postupné ovládání těla, schopnost lidské lokomoce, uchopování předmětů, první slova, diferenciace osob</a:t>
            </a:r>
          </a:p>
          <a:p>
            <a:r>
              <a:rPr lang="cs-CZ" dirty="0" smtClean="0"/>
              <a:t>Rozvoj motoriky – vypnutí páteře, zvedání hlavičky, opírání o předloktí, experimentace s prsty, hračkou</a:t>
            </a:r>
          </a:p>
          <a:p>
            <a:r>
              <a:rPr lang="cs-CZ" dirty="0" smtClean="0"/>
              <a:t>Navazování vztahů</a:t>
            </a:r>
          </a:p>
          <a:p>
            <a:r>
              <a:rPr lang="cs-CZ" dirty="0" smtClean="0"/>
              <a:t>Zdárný vývoj je zajištěn, pokud jsou optimálně uspokojovány základní psychické potřeby</a:t>
            </a:r>
          </a:p>
          <a:p>
            <a:r>
              <a:rPr lang="cs-CZ" dirty="0" smtClean="0"/>
              <a:t>Věková pásma: 3., 6., 9. a 12. měsíc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8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/>
              <a:t>psychické potřeby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Potřeba vnější stimulace (potřeba podnětů) </a:t>
            </a:r>
          </a:p>
          <a:p>
            <a:pPr lvl="1"/>
            <a:r>
              <a:rPr lang="cs-CZ" dirty="0" smtClean="0"/>
              <a:t>nevhodné strádání (nedostatek podnětů) x přesycenost</a:t>
            </a:r>
          </a:p>
          <a:p>
            <a:r>
              <a:rPr lang="cs-CZ" dirty="0" smtClean="0"/>
              <a:t>Potřeba vnější struktury (potřeba učení)</a:t>
            </a:r>
          </a:p>
          <a:p>
            <a:pPr lvl="1"/>
            <a:r>
              <a:rPr lang="cs-CZ" dirty="0" smtClean="0"/>
              <a:t>Podněty musí mít strukturu, smysl, učení využitelné</a:t>
            </a:r>
          </a:p>
          <a:p>
            <a:r>
              <a:rPr lang="cs-CZ" dirty="0" smtClean="0"/>
              <a:t>Potřeba specifického sociálního objektu </a:t>
            </a:r>
          </a:p>
          <a:p>
            <a:pPr lvl="1"/>
            <a:r>
              <a:rPr lang="cs-CZ" dirty="0" smtClean="0"/>
              <a:t>=potřeba lásky, bezpečí, jistoty; připoutání, závislosti; matka, otec…</a:t>
            </a:r>
          </a:p>
          <a:p>
            <a:pPr lvl="1"/>
            <a:r>
              <a:rPr lang="cs-CZ" dirty="0" smtClean="0"/>
              <a:t>Nutnost </a:t>
            </a:r>
            <a:r>
              <a:rPr lang="cs-CZ" dirty="0"/>
              <a:t>citově </a:t>
            </a:r>
            <a:r>
              <a:rPr lang="cs-CZ" dirty="0" smtClean="0"/>
              <a:t>vřelého a klidného prostředí; vytvořit citový příklon</a:t>
            </a:r>
          </a:p>
          <a:p>
            <a:r>
              <a:rPr lang="cs-CZ" dirty="0" smtClean="0"/>
              <a:t>Potřeba osobně sociálního významu </a:t>
            </a:r>
          </a:p>
          <a:p>
            <a:pPr lvl="1"/>
            <a:r>
              <a:rPr lang="cs-CZ" dirty="0" smtClean="0"/>
              <a:t>= potřeba sebenaplnění, nezávislosti, osobní integrity; zaujmout aktivní vztah k sobě, vnější regulaci nahradit vnitřní; samostatný výkon, autonomie – mytí, hra; „já sám“ (2.-3. rok)</a:t>
            </a:r>
          </a:p>
          <a:p>
            <a:r>
              <a:rPr lang="cs-CZ" dirty="0" smtClean="0"/>
              <a:t>Potřeba otevřené budoucnosti </a:t>
            </a:r>
          </a:p>
          <a:p>
            <a:pPr lvl="1"/>
            <a:r>
              <a:rPr lang="cs-CZ" dirty="0" smtClean="0"/>
              <a:t>Potřeba naděje, životní perspektivy; otevřená budoucnost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54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hrubé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3. měsíc – v poloze na břiše udrží zvednutou hlavu, s oporou o předloktí, v poloze naznak v symetrické poloze</a:t>
            </a:r>
          </a:p>
          <a:p>
            <a:r>
              <a:rPr lang="cs-CZ" dirty="0" smtClean="0"/>
              <a:t>6. měsíc – spontánní přitahování do sedu, sedí s oporou (bez opory v „žabí pozici“), převrací se z břicha na záda</a:t>
            </a:r>
          </a:p>
          <a:p>
            <a:pPr marL="0" indent="0">
              <a:buNone/>
            </a:pPr>
            <a:r>
              <a:rPr lang="cs-CZ" dirty="0" smtClean="0"/>
              <a:t>Mezi 6. a 9. měsícem – příprava na lezení – staví se na dlaně a kolena/</a:t>
            </a:r>
            <a:r>
              <a:rPr lang="cs-CZ" dirty="0" err="1" smtClean="0"/>
              <a:t>plosky</a:t>
            </a:r>
            <a:r>
              <a:rPr lang="cs-CZ" dirty="0" smtClean="0"/>
              <a:t> nohou</a:t>
            </a:r>
          </a:p>
          <a:p>
            <a:r>
              <a:rPr lang="cs-CZ" dirty="0" smtClean="0"/>
              <a:t>9. měsíc – leze po čtyřech, </a:t>
            </a:r>
            <a:r>
              <a:rPr lang="cs-CZ" dirty="0"/>
              <a:t>samo se posadí, </a:t>
            </a:r>
            <a:r>
              <a:rPr lang="cs-CZ" dirty="0" smtClean="0"/>
              <a:t>sedí bez opory, staví se k nábytku, při držení za ruce stojí</a:t>
            </a:r>
          </a:p>
          <a:p>
            <a:r>
              <a:rPr lang="cs-CZ" dirty="0" smtClean="0"/>
              <a:t>12. měsíc – chodí za ruku nebo s oporou, samostatná chůze na konci 12. měsíce nebo později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jemné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Princip centrálně periferního směru, zákon </a:t>
            </a:r>
            <a:r>
              <a:rPr lang="cs-CZ" dirty="0" err="1" smtClean="0"/>
              <a:t>ulnoradiální</a:t>
            </a:r>
            <a:r>
              <a:rPr lang="cs-CZ" dirty="0" smtClean="0"/>
              <a:t> (úchop dlaní, pak prsty)</a:t>
            </a:r>
          </a:p>
          <a:p>
            <a:r>
              <a:rPr lang="cs-CZ" dirty="0" smtClean="0"/>
              <a:t>Souvisí s rozvojem hry, ovlivňuje rozvoj poznávacích procesů</a:t>
            </a:r>
          </a:p>
          <a:p>
            <a:r>
              <a:rPr lang="cs-CZ" b="1" dirty="0" smtClean="0"/>
              <a:t>3. měsíc </a:t>
            </a:r>
            <a:r>
              <a:rPr lang="cs-CZ" dirty="0" smtClean="0"/>
              <a:t>–dlaně otevřené (úchopový reflex vyhasnul), nekoordinované pohyby na podnět, sleduje zrakem</a:t>
            </a:r>
          </a:p>
          <a:p>
            <a:pPr marL="0" indent="0">
              <a:buNone/>
            </a:pPr>
            <a:r>
              <a:rPr lang="cs-CZ" dirty="0" smtClean="0"/>
              <a:t>Mezi 3.-6. měsícem – spontánní pohyby rukama, náhodné uchopení se mění ve hru s rukama, zpomalení pohybu ve směru k podnětu ukazuje na  kontrolu pohybu</a:t>
            </a:r>
          </a:p>
          <a:p>
            <a:r>
              <a:rPr lang="cs-CZ" b="1" dirty="0" smtClean="0"/>
              <a:t>6. měsíc </a:t>
            </a:r>
            <a:r>
              <a:rPr lang="cs-CZ" dirty="0" smtClean="0"/>
              <a:t>– uchopuje hrabavým dlaňovým úchopem, oběma rukama současně, později překládá z ruky do ruky – předpoklad pozdější manipulace</a:t>
            </a:r>
          </a:p>
          <a:p>
            <a:r>
              <a:rPr lang="cs-CZ" b="1" dirty="0" smtClean="0"/>
              <a:t>9. měsíc </a:t>
            </a:r>
            <a:r>
              <a:rPr lang="cs-CZ" dirty="0" smtClean="0"/>
              <a:t>– klešťový úchop – i malé předměty (korálky); aktivní pouštění – vyhazuje věci z postýlky, kočárku</a:t>
            </a:r>
          </a:p>
          <a:p>
            <a:r>
              <a:rPr lang="cs-CZ" b="1" dirty="0" smtClean="0"/>
              <a:t>12. měsíc </a:t>
            </a:r>
            <a:r>
              <a:rPr lang="cs-CZ" dirty="0" smtClean="0"/>
              <a:t>-   manipulace s předměty, hračkami (kostky)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8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Zrak – rozvoj schopnosti fixace předmětu, konvergence, akomodace; otáčí za podnětem hlavu, od 5. měsíce i trup</a:t>
            </a:r>
          </a:p>
          <a:p>
            <a:pPr lvl="1"/>
            <a:r>
              <a:rPr lang="cs-CZ" dirty="0" smtClean="0"/>
              <a:t>Rozvoj lokomoce umožňuje vnímat předměty více smysly – rozvoj psychiky</a:t>
            </a:r>
          </a:p>
          <a:p>
            <a:r>
              <a:rPr lang="cs-CZ" dirty="0" smtClean="0"/>
              <a:t>Sluch – koordinace sluchu a pohybu, v 7. měsíci nalézá vzdálenější zdroje zvuku</a:t>
            </a:r>
          </a:p>
          <a:p>
            <a:r>
              <a:rPr lang="cs-CZ" dirty="0" smtClean="0"/>
              <a:t>Preference taktilních a kinestetických počitků (4.-8. měsíc) – specifický způsob poznávání </a:t>
            </a:r>
            <a:r>
              <a:rPr lang="cs-CZ" i="1" dirty="0" smtClean="0"/>
              <a:t>ruka-ústa</a:t>
            </a:r>
          </a:p>
          <a:p>
            <a:r>
              <a:rPr lang="cs-CZ" dirty="0" smtClean="0"/>
              <a:t>Učení- podmíněné reflexy, paměť, rozpoznávání opakovaných podnětů; jednorázové dojmy si nezapamatuje (do 7.m.)</a:t>
            </a:r>
          </a:p>
          <a:p>
            <a:r>
              <a:rPr lang="cs-CZ" dirty="0" smtClean="0"/>
              <a:t>Myšlení – fáze senzomotorických operací (</a:t>
            </a:r>
            <a:r>
              <a:rPr lang="cs-CZ" dirty="0" err="1" smtClean="0"/>
              <a:t>Piaget</a:t>
            </a:r>
            <a:r>
              <a:rPr lang="cs-CZ" dirty="0" smtClean="0"/>
              <a:t>) – vázány na prováděnou činnost </a:t>
            </a:r>
          </a:p>
          <a:p>
            <a:r>
              <a:rPr lang="cs-CZ" dirty="0" smtClean="0"/>
              <a:t>Význam praktické činnosti pro rozvoj kognice, způsob uchopování ukazuje schopnost rozlišit tvar a velikost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Hlasové projevy na počátku období– diferencovaný křik, výskot, následuje:</a:t>
            </a:r>
          </a:p>
          <a:p>
            <a:r>
              <a:rPr lang="cs-CZ" dirty="0" smtClean="0"/>
              <a:t>3. m. - </a:t>
            </a:r>
            <a:r>
              <a:rPr lang="cs-CZ" i="1" dirty="0" smtClean="0"/>
              <a:t>broukání</a:t>
            </a:r>
            <a:r>
              <a:rPr lang="cs-CZ" dirty="0" smtClean="0"/>
              <a:t> (samohlásky – a, o…); reakce matky podmiňuje intenzitu broukání</a:t>
            </a:r>
          </a:p>
          <a:p>
            <a:r>
              <a:rPr lang="cs-CZ" dirty="0" smtClean="0"/>
              <a:t>6. m. - </a:t>
            </a:r>
            <a:r>
              <a:rPr lang="cs-CZ" i="1" dirty="0" smtClean="0"/>
              <a:t>žvatlání</a:t>
            </a:r>
            <a:r>
              <a:rPr lang="cs-CZ" dirty="0" smtClean="0"/>
              <a:t> (tvorba souhlásek, slabik), záměrné hlasové projevy – očekávané reakce okolí, základ sociálních vztahů </a:t>
            </a:r>
          </a:p>
          <a:p>
            <a:pPr marL="0" indent="0">
              <a:buNone/>
            </a:pPr>
            <a:r>
              <a:rPr lang="cs-CZ" dirty="0" smtClean="0"/>
              <a:t>Mezi 6.-9.m. – zvýšená potřeba osobních kontaktů, oslovování, opakování žvatlání – podporuje řečovou aktivitu dítěte</a:t>
            </a:r>
          </a:p>
          <a:p>
            <a:r>
              <a:rPr lang="cs-CZ" dirty="0" smtClean="0"/>
              <a:t>9.m. – porozumění jednoduchým výzvám (paci-paci, tak-tak, </a:t>
            </a:r>
            <a:r>
              <a:rPr lang="cs-CZ" dirty="0" err="1" smtClean="0"/>
              <a:t>pá-pá</a:t>
            </a:r>
            <a:r>
              <a:rPr lang="cs-CZ" dirty="0" smtClean="0"/>
              <a:t>) – </a:t>
            </a:r>
            <a:r>
              <a:rPr lang="cs-CZ" i="1" dirty="0" smtClean="0"/>
              <a:t>pasivní řeč</a:t>
            </a:r>
            <a:r>
              <a:rPr lang="cs-CZ" dirty="0" smtClean="0"/>
              <a:t>, aktivní řeč není rozvinuta, </a:t>
            </a:r>
            <a:r>
              <a:rPr lang="cs-CZ" dirty="0"/>
              <a:t>v 1. </a:t>
            </a:r>
            <a:r>
              <a:rPr lang="cs-CZ" dirty="0" smtClean="0"/>
              <a:t>roce jen 2-3 slova</a:t>
            </a:r>
          </a:p>
          <a:p>
            <a:r>
              <a:rPr lang="cs-CZ" i="1" dirty="0" smtClean="0"/>
              <a:t>Univerzita dětského věku </a:t>
            </a:r>
            <a:r>
              <a:rPr lang="cs-CZ" dirty="0" smtClean="0"/>
              <a:t>(Matějček) – zvládá jednoduché hříčky (berany-duc…) – upevňování sociálních kontaktů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73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Vývoj díky zrání CNS a hormonálního systému; 3 kategorie citového vývoje</a:t>
            </a:r>
          </a:p>
          <a:p>
            <a:r>
              <a:rPr lang="cs-CZ" dirty="0" smtClean="0"/>
              <a:t>Organické pocity</a:t>
            </a:r>
          </a:p>
          <a:p>
            <a:pPr lvl="1"/>
            <a:r>
              <a:rPr lang="cs-CZ" dirty="0" smtClean="0"/>
              <a:t>Závislé na tělesném stavu (hlad, žízeň, teplo, dotyky) –projevy mimické, hlasové (výskání, broukání, křik), </a:t>
            </a:r>
            <a:r>
              <a:rPr lang="cs-CZ" dirty="0" err="1" smtClean="0"/>
              <a:t>indiv</a:t>
            </a:r>
            <a:r>
              <a:rPr lang="cs-CZ" dirty="0" smtClean="0"/>
              <a:t>. odlišnosti </a:t>
            </a:r>
          </a:p>
          <a:p>
            <a:pPr lvl="1"/>
            <a:r>
              <a:rPr lang="cs-CZ" dirty="0" smtClean="0"/>
              <a:t>Strach z nebezpečí hloubky chybí</a:t>
            </a:r>
          </a:p>
          <a:p>
            <a:r>
              <a:rPr lang="cs-CZ" dirty="0" smtClean="0"/>
              <a:t>Obsahové pocity</a:t>
            </a:r>
          </a:p>
          <a:p>
            <a:pPr lvl="1"/>
            <a:r>
              <a:rPr lang="cs-CZ" dirty="0" smtClean="0"/>
              <a:t>V souvislosti se smyslovými zážitky – údiv/podiv (neobvyklý podnět, pohled do zrcadla); strach (bouchnutí, hrom…) </a:t>
            </a:r>
          </a:p>
          <a:p>
            <a:r>
              <a:rPr lang="cs-CZ" dirty="0" smtClean="0"/>
              <a:t>City osobního poměru k prostředí</a:t>
            </a:r>
          </a:p>
          <a:p>
            <a:pPr lvl="1"/>
            <a:r>
              <a:rPr lang="cs-CZ" dirty="0" smtClean="0"/>
              <a:t>Sociální city nevyvinuté, neuvědomované; vázány na konkrétní osobu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cs-CZ" sz="1900" dirty="0" smtClean="0"/>
              <a:t>Předpokladem optimálního sociálního vývoje – dostatečně podnětné sociální prostředí, rodina; vývoj vztahů dítěte k objektu, který uspokojuje jeho základní psychické potřeby: </a:t>
            </a:r>
          </a:p>
          <a:p>
            <a:r>
              <a:rPr lang="cs-CZ" sz="2400" b="1" i="1" dirty="0" smtClean="0"/>
              <a:t>Stadium </a:t>
            </a:r>
            <a:r>
              <a:rPr lang="cs-CZ" sz="2400" b="1" i="1" dirty="0" err="1" smtClean="0"/>
              <a:t>preobjektální</a:t>
            </a:r>
            <a:r>
              <a:rPr lang="cs-CZ" sz="2400" b="1" i="1" dirty="0" smtClean="0"/>
              <a:t> (0-3)</a:t>
            </a:r>
          </a:p>
          <a:p>
            <a:pPr lvl="1"/>
            <a:r>
              <a:rPr lang="cs-CZ" sz="1900" dirty="0" smtClean="0"/>
              <a:t>Do 2 měsíců objekty nediferencuje (kontakt s matkou - zdroj libosti), autistická fáze (soustředěnost na sebe)</a:t>
            </a:r>
          </a:p>
          <a:p>
            <a:pPr lvl="1"/>
            <a:r>
              <a:rPr lang="cs-CZ" sz="1900" dirty="0" smtClean="0"/>
              <a:t>2.-3. měsíc – rozšíření zájmu na okolí - prior</a:t>
            </a:r>
            <a:r>
              <a:rPr lang="cs-CZ" sz="2000" dirty="0" smtClean="0"/>
              <a:t>itně </a:t>
            </a:r>
            <a:r>
              <a:rPr lang="cs-CZ" sz="2000" dirty="0"/>
              <a:t>živé bytosti</a:t>
            </a:r>
            <a:endParaRPr lang="cs-CZ" sz="1900" dirty="0" smtClean="0"/>
          </a:p>
          <a:p>
            <a:r>
              <a:rPr lang="cs-CZ" sz="2400" b="1" i="1" dirty="0" smtClean="0"/>
              <a:t>Stadium předběžného objektu (3-6/8)</a:t>
            </a:r>
          </a:p>
          <a:p>
            <a:pPr lvl="1"/>
            <a:r>
              <a:rPr lang="cs-CZ" sz="1900" dirty="0" smtClean="0"/>
              <a:t>Vyčlení živé objekty jako speciální kategorii, navazuje oční kontakt; nenáhodný sociální úsměv, reaguje na přiblížení obličeje – </a:t>
            </a:r>
            <a:r>
              <a:rPr lang="cs-CZ" sz="1900" i="1" dirty="0" smtClean="0"/>
              <a:t>komplex oživení; </a:t>
            </a:r>
            <a:r>
              <a:rPr lang="cs-CZ" sz="1900" dirty="0" smtClean="0"/>
              <a:t>význam obohacené stimulace – jednoduché sociální hry („kuk“)</a:t>
            </a:r>
          </a:p>
          <a:p>
            <a:r>
              <a:rPr lang="cs-CZ" sz="2400" b="1" i="1" dirty="0" smtClean="0"/>
              <a:t>Stadium specifického objektu (6-9)</a:t>
            </a:r>
          </a:p>
          <a:p>
            <a:pPr lvl="1"/>
            <a:r>
              <a:rPr lang="cs-CZ" sz="1900" dirty="0" smtClean="0"/>
              <a:t>Pokračuje sociální diferenciace (cizí - odstup x matka – jistota a bezpečí, uspokojování potřeb) - vliv na budoucí vztahy – nestřídat pečující osoby; </a:t>
            </a:r>
          </a:p>
          <a:p>
            <a:pPr lvl="1"/>
            <a:r>
              <a:rPr lang="cs-CZ" sz="1900" dirty="0" smtClean="0"/>
              <a:t>Strach z cizích lidí a neznámých situací – signál normálního vývoje; separační úzkost (u ústavních dětí chybí); rozlišení bezpečného a neznámého</a:t>
            </a:r>
          </a:p>
          <a:p>
            <a:pPr lvl="1"/>
            <a:r>
              <a:rPr lang="cs-CZ" sz="1900" dirty="0" smtClean="0"/>
              <a:t>Vztah dětí s vrstevníky – zpočátku nezájem, postupně občasný zrakový kontakt (6.m.); pak fyzický kontakt, úsměv x rivalita, braní hraček, </a:t>
            </a:r>
            <a:r>
              <a:rPr lang="cs-CZ" sz="1900" dirty="0" err="1" smtClean="0"/>
              <a:t>ind</a:t>
            </a:r>
            <a:r>
              <a:rPr lang="cs-CZ" sz="1900" dirty="0" smtClean="0"/>
              <a:t>. hra </a:t>
            </a:r>
          </a:p>
        </p:txBody>
      </p:sp>
    </p:spTree>
    <p:extLst>
      <p:ext uri="{BB962C8B-B14F-4D97-AF65-F5344CB8AC3E}">
        <p14:creationId xmlns:p14="http://schemas.microsoft.com/office/powerpoint/2010/main" val="40649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1560</TotalTime>
  <Words>1128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Kojenecké  období</vt:lpstr>
      <vt:lpstr>Vymezení a základní charakteristika</vt:lpstr>
      <vt:lpstr>Základní psychické potřeby</vt:lpstr>
      <vt:lpstr>Vývoj hrubé motoriky</vt:lpstr>
      <vt:lpstr>Vývoj jemné motoriky</vt:lpstr>
      <vt:lpstr>Vývoj poznávacích procesů</vt:lpstr>
      <vt:lpstr>Vývoj řeči</vt:lpstr>
      <vt:lpstr>Emocionální vývoj</vt:lpstr>
      <vt:lpstr>Sociální vývoj</vt:lpstr>
      <vt:lpstr>Vývoj vztahu s matkou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86</cp:revision>
  <cp:lastPrinted>2016-10-23T20:44:52Z</cp:lastPrinted>
  <dcterms:created xsi:type="dcterms:W3CDTF">2016-10-05T10:42:24Z</dcterms:created>
  <dcterms:modified xsi:type="dcterms:W3CDTF">2018-11-04T10:05:26Z</dcterms:modified>
</cp:coreProperties>
</file>