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10"/>
  </p:handoutMasterIdLst>
  <p:sldIdLst>
    <p:sldId id="256" r:id="rId2"/>
    <p:sldId id="257" r:id="rId3"/>
    <p:sldId id="259" r:id="rId4"/>
    <p:sldId id="261" r:id="rId5"/>
    <p:sldId id="263" r:id="rId6"/>
    <p:sldId id="264" r:id="rId7"/>
    <p:sldId id="265" r:id="rId8"/>
    <p:sldId id="266" r:id="rId9"/>
  </p:sldIdLst>
  <p:sldSz cx="9144000" cy="6858000" type="screen4x3"/>
  <p:notesSz cx="6797675" cy="987425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414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4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CB37DB-DF7D-4990-A6F6-78965496BA5F}" type="datetimeFigureOut">
              <a:rPr lang="cs-CZ" smtClean="0"/>
              <a:t>4.11.2017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1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4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606AA5-ED44-4F87-926E-7B4271E635F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03763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C4DA6-D043-49E3-9F9E-FE12F255ABFF}" type="datetimeFigureOut">
              <a:rPr lang="cs-CZ" smtClean="0"/>
              <a:t>4.11.2017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á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35551ED6-4C25-4F33-837E-571727D10A18}" type="slidenum">
              <a:rPr lang="cs-CZ" smtClean="0"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C4DA6-D043-49E3-9F9E-FE12F255ABFF}" type="datetimeFigureOut">
              <a:rPr lang="cs-CZ" smtClean="0"/>
              <a:t>4.11.2017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51ED6-4C25-4F33-837E-571727D10A18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35551ED6-4C25-4F33-837E-571727D10A18}" type="slidenum">
              <a:rPr lang="cs-CZ" smtClean="0"/>
              <a:t>‹#›</a:t>
            </a:fld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C4DA6-D043-49E3-9F9E-FE12F255ABFF}" type="datetimeFigureOut">
              <a:rPr lang="cs-CZ" smtClean="0"/>
              <a:t>4.11.2017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C4DA6-D043-49E3-9F9E-FE12F255ABFF}" type="datetimeFigureOut">
              <a:rPr lang="cs-CZ" smtClean="0"/>
              <a:t>4.11.2017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35551ED6-4C25-4F33-837E-571727D10A18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bdélník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C4DA6-D043-49E3-9F9E-FE12F255ABFF}" type="datetimeFigureOut">
              <a:rPr lang="cs-CZ" smtClean="0"/>
              <a:t>4.11.2017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35551ED6-4C25-4F33-837E-571727D10A18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95FC4DA6-D043-49E3-9F9E-FE12F255ABFF}" type="datetimeFigureOut">
              <a:rPr lang="cs-CZ" smtClean="0"/>
              <a:t>4.11.2017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51ED6-4C25-4F33-837E-571727D10A18}" type="slidenum">
              <a:rPr lang="cs-CZ" smtClean="0"/>
              <a:t>‹#›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Zástupný symbol pro obsah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C4DA6-D043-49E3-9F9E-FE12F255ABFF}" type="datetimeFigureOut">
              <a:rPr lang="cs-CZ" smtClean="0"/>
              <a:t>4.11.2017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Zástupný symbol pro obsah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6" name="Zástupný symbol pro obsah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Ová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á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35551ED6-4C25-4F33-837E-571727D10A18}" type="slidenum">
              <a:rPr lang="cs-CZ" smtClean="0"/>
              <a:t>‹#›</a:t>
            </a:fld>
            <a:endParaRPr lang="cs-CZ"/>
          </a:p>
        </p:txBody>
      </p:sp>
      <p:sp>
        <p:nvSpPr>
          <p:cNvPr id="23" name="Nadpis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C4DA6-D043-49E3-9F9E-FE12F255ABFF}" type="datetimeFigureOut">
              <a:rPr lang="cs-CZ" smtClean="0"/>
              <a:t>4.11.2017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35551ED6-4C25-4F33-837E-571727D10A1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C4DA6-D043-49E3-9F9E-FE12F255ABFF}" type="datetimeFigureOut">
              <a:rPr lang="cs-CZ" smtClean="0"/>
              <a:t>4.11.2017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5551ED6-4C25-4F33-837E-571727D10A1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délník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Zástupný symbol pro obsah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35551ED6-4C25-4F33-837E-571727D10A18}" type="slidenum">
              <a:rPr lang="cs-CZ" smtClean="0"/>
              <a:t>‹#›</a:t>
            </a:fld>
            <a:endParaRPr lang="cs-CZ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C4DA6-D043-49E3-9F9E-FE12F255ABFF}" type="datetimeFigureOut">
              <a:rPr lang="cs-CZ" smtClean="0"/>
              <a:t>4.11.2017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římá spojnice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á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35551ED6-4C25-4F33-837E-571727D10A18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95FC4DA6-D043-49E3-9F9E-FE12F255ABFF}" type="datetimeFigureOut">
              <a:rPr lang="cs-CZ" smtClean="0"/>
              <a:t>4.11.2017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95FC4DA6-D043-49E3-9F9E-FE12F255ABFF}" type="datetimeFigureOut">
              <a:rPr lang="cs-CZ" smtClean="0"/>
              <a:t>4.11.2017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35551ED6-4C25-4F33-837E-571727D10A18}" type="slidenum">
              <a:rPr lang="cs-CZ" smtClean="0"/>
              <a:t>‹#›</a:t>
            </a:fld>
            <a:endParaRPr lang="cs-CZ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/>
              <a:t>Předškolní věk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544196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Vymezení a základní charakteristika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Období od 3 do 6 let; </a:t>
            </a:r>
          </a:p>
          <a:p>
            <a:r>
              <a:rPr lang="cs-CZ" dirty="0" smtClean="0"/>
              <a:t>Mezníky tělesného a sociálního vývoje (1. vzdor – 1. strukturální přeměna; vstup do MŠ – vstup do ZŠ )</a:t>
            </a:r>
          </a:p>
          <a:p>
            <a:r>
              <a:rPr lang="cs-CZ" dirty="0" smtClean="0"/>
              <a:t>Změna tělesné konstituce – nastává období vytáhlosti (růst končetin), osifikace kostí (i zápěstí);</a:t>
            </a:r>
          </a:p>
          <a:p>
            <a:r>
              <a:rPr lang="cs-CZ" dirty="0" smtClean="0"/>
              <a:t>Počátek výměny dentice v 6 letech</a:t>
            </a:r>
          </a:p>
          <a:p>
            <a:r>
              <a:rPr lang="cs-CZ" dirty="0" smtClean="0"/>
              <a:t>Rozvoj motoriky, poznávacích procesů, řeči</a:t>
            </a:r>
          </a:p>
          <a:p>
            <a:r>
              <a:rPr lang="cs-CZ" dirty="0" smtClean="0"/>
              <a:t>Sociální rozvoj – potřeba kontaktů s vrstevníky</a:t>
            </a:r>
          </a:p>
          <a:p>
            <a:r>
              <a:rPr lang="cs-CZ" dirty="0" smtClean="0"/>
              <a:t>Hra</a:t>
            </a:r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659855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Vývoj motoriky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Hrubá motorika</a:t>
            </a:r>
          </a:p>
          <a:p>
            <a:pPr lvl="1"/>
            <a:endParaRPr lang="cs-CZ" dirty="0" smtClean="0"/>
          </a:p>
          <a:p>
            <a:pPr lvl="1"/>
            <a:r>
              <a:rPr lang="cs-CZ" dirty="0" smtClean="0"/>
              <a:t>Automatizovaná chůze, nerovnosti, skákání, běhání</a:t>
            </a:r>
          </a:p>
          <a:p>
            <a:pPr lvl="1"/>
            <a:r>
              <a:rPr lang="cs-CZ" dirty="0" smtClean="0"/>
              <a:t>Koordinace pohybů, koloběžka, kolo, lyžování, plavání </a:t>
            </a:r>
          </a:p>
          <a:p>
            <a:pPr lvl="1"/>
            <a:endParaRPr lang="cs-CZ" dirty="0" smtClean="0"/>
          </a:p>
          <a:p>
            <a:r>
              <a:rPr lang="cs-CZ" dirty="0" smtClean="0"/>
              <a:t>Jemná motorika</a:t>
            </a:r>
          </a:p>
          <a:p>
            <a:pPr lvl="1"/>
            <a:r>
              <a:rPr lang="cs-CZ" dirty="0" smtClean="0"/>
              <a:t>Manuální zručnost – tužka, nůžky, příbor, míčové hry</a:t>
            </a:r>
          </a:p>
          <a:p>
            <a:pPr lvl="1"/>
            <a:r>
              <a:rPr lang="cs-CZ" dirty="0" smtClean="0"/>
              <a:t>Kresba, malování</a:t>
            </a:r>
          </a:p>
          <a:p>
            <a:pPr lvl="1"/>
            <a:r>
              <a:rPr lang="cs-CZ" dirty="0" smtClean="0"/>
              <a:t>Vyhraněná lateralita (x  „ambidextrie“)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29011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Vývoj poznávacích procesů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752" y="1484784"/>
            <a:ext cx="8503920" cy="4752528"/>
          </a:xfrm>
        </p:spPr>
        <p:txBody>
          <a:bodyPr>
            <a:normAutofit fontScale="85000" lnSpcReduction="20000"/>
          </a:bodyPr>
          <a:lstStyle/>
          <a:p>
            <a:r>
              <a:rPr lang="cs-CZ" sz="2400" b="1" dirty="0" smtClean="0"/>
              <a:t>Vnímání </a:t>
            </a:r>
            <a:r>
              <a:rPr lang="cs-CZ" sz="2400" dirty="0" smtClean="0"/>
              <a:t>synkretické (celistvé, neanalytické), ale zdokonaluje se diferenciace všech smyslových vjemů –rozlišení doplňkových barev, zvuků, chuťové a čichové podněty); aktivní (experimentace);</a:t>
            </a:r>
          </a:p>
          <a:p>
            <a:r>
              <a:rPr lang="cs-CZ" sz="2400" b="1" dirty="0" smtClean="0"/>
              <a:t>Paměť</a:t>
            </a:r>
            <a:r>
              <a:rPr lang="cs-CZ" sz="2400" dirty="0" smtClean="0"/>
              <a:t>: konkrétní, bezděčná, počátek slovně logické (reprodukce na základě logického sledu, souvislostí)</a:t>
            </a:r>
          </a:p>
          <a:p>
            <a:r>
              <a:rPr lang="cs-CZ" sz="2400" b="1" dirty="0" smtClean="0"/>
              <a:t>Pozornost:</a:t>
            </a:r>
            <a:r>
              <a:rPr lang="cs-CZ" sz="2400" dirty="0" smtClean="0"/>
              <a:t> počátek úmyslné pozornosti</a:t>
            </a:r>
          </a:p>
          <a:p>
            <a:r>
              <a:rPr lang="cs-CZ" sz="2400" b="1" dirty="0" smtClean="0"/>
              <a:t>Představivost</a:t>
            </a:r>
            <a:r>
              <a:rPr lang="cs-CZ" sz="2400" dirty="0" smtClean="0"/>
              <a:t>: vzpomínkové, fantazijní (pohádky, námětové hry); záměna představ a skutečnosti</a:t>
            </a:r>
          </a:p>
          <a:p>
            <a:r>
              <a:rPr lang="cs-CZ" sz="2400" b="1" dirty="0" smtClean="0"/>
              <a:t>Myšlení:</a:t>
            </a:r>
            <a:r>
              <a:rPr lang="cs-CZ" sz="2400" dirty="0" smtClean="0"/>
              <a:t>  názorné, intuitivní; </a:t>
            </a:r>
          </a:p>
          <a:p>
            <a:pPr lvl="1"/>
            <a:r>
              <a:rPr lang="cs-CZ" dirty="0" smtClean="0"/>
              <a:t>egocentrické (hodnotí ze svého pohledu)</a:t>
            </a:r>
          </a:p>
          <a:p>
            <a:pPr lvl="1"/>
            <a:r>
              <a:rPr lang="cs-CZ" dirty="0" smtClean="0"/>
              <a:t> předoperační stadium – nechápe určitá pravidla a operace, zaměřuje se na jeden aspekt situace, dopouští se chyb v úsudku (korálky)</a:t>
            </a:r>
          </a:p>
          <a:p>
            <a:pPr lvl="1"/>
            <a:r>
              <a:rPr lang="cs-CZ" dirty="0" smtClean="0"/>
              <a:t>Rozvoj pojmové činnosti (4.-6.r.) – všeobecné rodové pojmy, někdy předčasná zobecnění </a:t>
            </a:r>
          </a:p>
          <a:p>
            <a:pPr lvl="1"/>
            <a:r>
              <a:rPr lang="cs-CZ" dirty="0" smtClean="0"/>
              <a:t>2. </a:t>
            </a:r>
            <a:r>
              <a:rPr lang="cs-CZ" smtClean="0"/>
              <a:t>dotazovací </a:t>
            </a:r>
            <a:r>
              <a:rPr lang="cs-CZ" dirty="0" smtClean="0"/>
              <a:t>období („Proč?“); v 6 letech asi 6 tisíc slov</a:t>
            </a:r>
          </a:p>
          <a:p>
            <a:pPr lvl="1"/>
            <a:r>
              <a:rPr lang="cs-CZ" dirty="0" smtClean="0"/>
              <a:t>Změna poměru myšlení a řeči (řeč zaostává/předbíhá myšlení)</a:t>
            </a:r>
          </a:p>
          <a:p>
            <a:pPr lvl="1"/>
            <a:endParaRPr lang="cs-CZ" dirty="0" smtClean="0"/>
          </a:p>
          <a:p>
            <a:pPr lvl="1"/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215113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Emocionální a sociální vývoj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752" y="1484784"/>
            <a:ext cx="8503920" cy="4824536"/>
          </a:xfrm>
        </p:spPr>
        <p:txBody>
          <a:bodyPr>
            <a:normAutofit fontScale="85000" lnSpcReduction="20000"/>
          </a:bodyPr>
          <a:lstStyle/>
          <a:p>
            <a:r>
              <a:rPr lang="cs-CZ" sz="2600" dirty="0" smtClean="0"/>
              <a:t>Rozvoj citů – radost z činnosti, smysl pro humor, vztek a zlost méně časté; </a:t>
            </a:r>
          </a:p>
          <a:p>
            <a:r>
              <a:rPr lang="cs-CZ" sz="2600" dirty="0" smtClean="0"/>
              <a:t>Strach – z neznámého (situace, lidé) ustupuje, objevuje se strach z nereálných fantastických bytostí; 6. r. strach ze smrti, nemoci, války </a:t>
            </a:r>
          </a:p>
          <a:p>
            <a:r>
              <a:rPr lang="cs-CZ" sz="2600" dirty="0" smtClean="0"/>
              <a:t>Vyšší city:</a:t>
            </a:r>
          </a:p>
          <a:p>
            <a:pPr lvl="1"/>
            <a:r>
              <a:rPr lang="cs-CZ" dirty="0" smtClean="0"/>
              <a:t>Sociální – láska k rodičům, známým; potřeba kontaktů s vrstevníky; sebecit – citový vztah k sobě</a:t>
            </a:r>
          </a:p>
          <a:p>
            <a:pPr lvl="1"/>
            <a:r>
              <a:rPr lang="cs-CZ" dirty="0" smtClean="0"/>
              <a:t>Intelektuální – radost z poznávání, nové činnosti</a:t>
            </a:r>
          </a:p>
          <a:p>
            <a:pPr lvl="1"/>
            <a:r>
              <a:rPr lang="cs-CZ" dirty="0" smtClean="0"/>
              <a:t>Estetické – hudba, pohádky, výtvarné činnosti</a:t>
            </a:r>
          </a:p>
          <a:p>
            <a:pPr lvl="1"/>
            <a:r>
              <a:rPr lang="cs-CZ" dirty="0" smtClean="0"/>
              <a:t>Etické  - chápe dobro - zlo, správné - nesprávné; pocity viny </a:t>
            </a:r>
          </a:p>
          <a:p>
            <a:r>
              <a:rPr lang="cs-CZ" sz="2600" dirty="0" smtClean="0"/>
              <a:t>Hra – prostředek socializace, poznávání, terapeutický efekt  </a:t>
            </a:r>
          </a:p>
          <a:p>
            <a:pPr lvl="1"/>
            <a:r>
              <a:rPr lang="cs-CZ" dirty="0" smtClean="0"/>
              <a:t>Hry tematické (námětové)</a:t>
            </a:r>
          </a:p>
          <a:p>
            <a:pPr lvl="1"/>
            <a:r>
              <a:rPr lang="cs-CZ" dirty="0" smtClean="0"/>
              <a:t>Hry konstrukční</a:t>
            </a:r>
          </a:p>
          <a:p>
            <a:pPr lvl="1"/>
            <a:r>
              <a:rPr lang="cs-CZ" dirty="0" smtClean="0"/>
              <a:t>Hry pohybové (spontánní; s pravidly) </a:t>
            </a:r>
          </a:p>
          <a:p>
            <a:pPr marL="274320" lvl="1" indent="0">
              <a:buNone/>
            </a:pPr>
            <a:r>
              <a:rPr lang="cs-CZ" dirty="0" smtClean="0"/>
              <a:t>Požadavky na opravdovost hračky; genderové rozdíly; odlišení práce a hry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3802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Vývoj dětské kresby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998296"/>
          </a:xfrm>
        </p:spPr>
        <p:txBody>
          <a:bodyPr>
            <a:normAutofit lnSpcReduction="10000"/>
          </a:bodyPr>
          <a:lstStyle/>
          <a:p>
            <a:r>
              <a:rPr lang="cs-CZ" sz="2200" dirty="0" smtClean="0"/>
              <a:t>Kresba odráží úroveň psychického vývoje, vypovídá o přáních, obavách, představách; vychází z vnitřní potřeby dítěte (+ nápodoba + uposlechnutí výzvy)</a:t>
            </a:r>
          </a:p>
          <a:p>
            <a:r>
              <a:rPr lang="cs-CZ" sz="2200" dirty="0" smtClean="0"/>
              <a:t>Vývojová stadia dětské kresby:</a:t>
            </a:r>
          </a:p>
          <a:p>
            <a:pPr lvl="1"/>
            <a:r>
              <a:rPr lang="cs-CZ" sz="1900" u="sng" dirty="0" err="1" smtClean="0"/>
              <a:t>Črtací</a:t>
            </a:r>
            <a:r>
              <a:rPr lang="cs-CZ" sz="1900" u="sng" dirty="0" smtClean="0"/>
              <a:t> experimentace</a:t>
            </a:r>
            <a:r>
              <a:rPr lang="cs-CZ" sz="1900" dirty="0" smtClean="0"/>
              <a:t> - 2.r.,bezobsažná, nekoordinovaná, bez plánu, paže, ruka; radostný zážitek</a:t>
            </a:r>
          </a:p>
          <a:p>
            <a:pPr lvl="1"/>
            <a:r>
              <a:rPr lang="cs-CZ" sz="1900" u="sng" dirty="0" smtClean="0"/>
              <a:t>Prvotního obrazu</a:t>
            </a:r>
            <a:r>
              <a:rPr lang="cs-CZ" sz="1900" dirty="0" smtClean="0"/>
              <a:t> -3.r., koordinace, čáry, klikyháky, význam, opakuje</a:t>
            </a:r>
          </a:p>
          <a:p>
            <a:pPr lvl="1"/>
            <a:r>
              <a:rPr lang="cs-CZ" sz="1900" u="sng" dirty="0" smtClean="0"/>
              <a:t>Lineárního náčrtu</a:t>
            </a:r>
            <a:r>
              <a:rPr lang="cs-CZ" sz="1900" dirty="0" smtClean="0"/>
              <a:t> – 4.r., podoba, hlavní znaky, cíl, téma, subjektivní</a:t>
            </a:r>
          </a:p>
          <a:p>
            <a:pPr lvl="1"/>
            <a:r>
              <a:rPr lang="cs-CZ" sz="1900" u="sng" dirty="0" smtClean="0"/>
              <a:t>Realistické kresby</a:t>
            </a:r>
            <a:r>
              <a:rPr lang="cs-CZ" sz="1900" dirty="0" smtClean="0"/>
              <a:t> – 5-6. r., podle fantazie i skutečnosti, detaily, plošné </a:t>
            </a:r>
          </a:p>
          <a:p>
            <a:pPr lvl="1"/>
            <a:r>
              <a:rPr lang="cs-CZ" sz="1900" u="sng" dirty="0" smtClean="0"/>
              <a:t>Naturalistické kresby</a:t>
            </a:r>
            <a:r>
              <a:rPr lang="cs-CZ" sz="1900" dirty="0" smtClean="0"/>
              <a:t> – po 10. r. , pohyb, dimenze objemu, perspektiva… </a:t>
            </a:r>
          </a:p>
          <a:p>
            <a:r>
              <a:rPr lang="cs-CZ" sz="2200" dirty="0" smtClean="0"/>
              <a:t>Kresba lidské postavy - </a:t>
            </a:r>
            <a:r>
              <a:rPr lang="cs-CZ" sz="1800" dirty="0" smtClean="0">
                <a:solidFill>
                  <a:schemeClr val="accent1">
                    <a:lumMod val="75000"/>
                  </a:schemeClr>
                </a:solidFill>
              </a:rPr>
              <a:t>oblíbené, ovál, kříž, hlavonožec, montovaná kresba, později integrovaná; v 5 letech nesprávné proporce, 6 let - detaily  </a:t>
            </a:r>
          </a:p>
          <a:p>
            <a:r>
              <a:rPr lang="cs-CZ" sz="1800" dirty="0">
                <a:solidFill>
                  <a:schemeClr val="accent1">
                    <a:lumMod val="75000"/>
                  </a:schemeClr>
                </a:solidFill>
              </a:rPr>
              <a:t>http://slideplayer.cz/slide/2804512/</a:t>
            </a:r>
            <a:endParaRPr lang="cs-CZ" sz="1800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cs-CZ" sz="2200" dirty="0" smtClean="0"/>
              <a:t>Význam a využití dětské kresby </a:t>
            </a:r>
            <a:r>
              <a:rPr lang="cs-CZ" sz="1800" dirty="0" smtClean="0"/>
              <a:t>- </a:t>
            </a:r>
            <a:r>
              <a:rPr lang="cs-CZ" sz="1800" dirty="0" smtClean="0">
                <a:solidFill>
                  <a:schemeClr val="accent1">
                    <a:lumMod val="75000"/>
                  </a:schemeClr>
                </a:solidFill>
              </a:rPr>
              <a:t>diagnostika, důležité hodnotit i proces; kresba = prostředek komunikace, navázání kontaktu; projektivní přístup</a:t>
            </a:r>
          </a:p>
        </p:txBody>
      </p:sp>
    </p:spTree>
    <p:extLst>
      <p:ext uri="{BB962C8B-B14F-4D97-AF65-F5344CB8AC3E}">
        <p14:creationId xmlns:p14="http://schemas.microsoft.com/office/powerpoint/2010/main" val="4064921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Zvláštnosti dětské psychiky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734744" cy="4782272"/>
          </a:xfrm>
        </p:spPr>
        <p:txBody>
          <a:bodyPr>
            <a:normAutofit lnSpcReduction="10000"/>
          </a:bodyPr>
          <a:lstStyle/>
          <a:p>
            <a:r>
              <a:rPr lang="cs-CZ" sz="2000" u="sng" dirty="0" smtClean="0"/>
              <a:t>Soulad mezi prožíváním a chováním</a:t>
            </a:r>
            <a:r>
              <a:rPr lang="cs-CZ" sz="2000" dirty="0" smtClean="0"/>
              <a:t> – jak co cítí, tak se chová, nepředstírá, vezme si a řekne co chce </a:t>
            </a:r>
          </a:p>
          <a:p>
            <a:r>
              <a:rPr lang="cs-CZ" sz="2000" u="sng" dirty="0" smtClean="0"/>
              <a:t>Sugestibilita</a:t>
            </a:r>
            <a:r>
              <a:rPr lang="cs-CZ" sz="2000" dirty="0" smtClean="0"/>
              <a:t> – ovlivnitelný, pláč, smích, hodnocení světa i sebe</a:t>
            </a:r>
          </a:p>
          <a:p>
            <a:r>
              <a:rPr lang="cs-CZ" sz="2000" u="sng" dirty="0" smtClean="0"/>
              <a:t>Labilita prožívání a chování</a:t>
            </a:r>
            <a:r>
              <a:rPr lang="cs-CZ" sz="2000" dirty="0" smtClean="0"/>
              <a:t> – střídání nálad, kamarádů; pozornost kolísá</a:t>
            </a:r>
          </a:p>
          <a:p>
            <a:r>
              <a:rPr lang="cs-CZ" sz="2000" u="sng" dirty="0" smtClean="0"/>
              <a:t>Egocentrismus</a:t>
            </a:r>
            <a:r>
              <a:rPr lang="cs-CZ" sz="2000" dirty="0" smtClean="0"/>
              <a:t> – orientace na sebe, žárlivost, vyžaduje pozornost</a:t>
            </a:r>
          </a:p>
          <a:p>
            <a:r>
              <a:rPr lang="cs-CZ" sz="2000" u="sng" dirty="0" smtClean="0"/>
              <a:t>Negativismus</a:t>
            </a:r>
            <a:r>
              <a:rPr lang="cs-CZ" sz="2000" dirty="0" smtClean="0"/>
              <a:t> – neadekvátní odmítání – jít do MŠ, jíst, spát, procházku …</a:t>
            </a:r>
          </a:p>
          <a:p>
            <a:r>
              <a:rPr lang="cs-CZ" sz="2000" u="sng" dirty="0" err="1" smtClean="0"/>
              <a:t>Eidetismus</a:t>
            </a:r>
            <a:r>
              <a:rPr lang="cs-CZ" sz="2000" dirty="0" smtClean="0"/>
              <a:t> – živé, jasné představy, </a:t>
            </a:r>
            <a:r>
              <a:rPr lang="cs-CZ" sz="2000" dirty="0" smtClean="0">
                <a:solidFill>
                  <a:schemeClr val="accent1">
                    <a:lumMod val="75000"/>
                  </a:schemeClr>
                </a:solidFill>
              </a:rPr>
              <a:t>obtížně odlišuje od skutečnosti</a:t>
            </a:r>
            <a:r>
              <a:rPr lang="cs-CZ" sz="2000" dirty="0" smtClean="0"/>
              <a:t>, bájivost, vymýšlí si, mizí u ml. školáka </a:t>
            </a:r>
          </a:p>
          <a:p>
            <a:r>
              <a:rPr lang="cs-CZ" sz="2000" u="sng" dirty="0" smtClean="0"/>
              <a:t>Personifikace</a:t>
            </a:r>
            <a:r>
              <a:rPr lang="cs-CZ" sz="2000" dirty="0" smtClean="0"/>
              <a:t> – zvíře či věc vnímá s lidskými vlastnostmi,</a:t>
            </a:r>
          </a:p>
          <a:p>
            <a:r>
              <a:rPr lang="cs-CZ" sz="2000" u="sng" dirty="0" smtClean="0"/>
              <a:t>Synkretismus</a:t>
            </a:r>
            <a:r>
              <a:rPr lang="cs-CZ" sz="2000" dirty="0" smtClean="0"/>
              <a:t> – celostnost prožívání a jednání, prolínání všech </a:t>
            </a:r>
            <a:r>
              <a:rPr lang="cs-CZ" sz="2000" dirty="0" err="1" smtClean="0"/>
              <a:t>ps</a:t>
            </a:r>
            <a:r>
              <a:rPr lang="cs-CZ" sz="2000" dirty="0" smtClean="0"/>
              <a:t>. jevů</a:t>
            </a:r>
          </a:p>
          <a:p>
            <a:r>
              <a:rPr lang="cs-CZ" sz="2000" u="sng" dirty="0" err="1" smtClean="0"/>
              <a:t>Konkretismus</a:t>
            </a:r>
            <a:r>
              <a:rPr lang="cs-CZ" sz="2000" dirty="0" smtClean="0"/>
              <a:t> – myšlení vázáno na konkrétní jevy (padla mi do oka)</a:t>
            </a:r>
          </a:p>
          <a:p>
            <a:r>
              <a:rPr lang="cs-CZ" sz="2000" u="sng" dirty="0" err="1" smtClean="0"/>
              <a:t>Prezentismus</a:t>
            </a:r>
            <a:r>
              <a:rPr lang="cs-CZ" sz="2000" dirty="0" smtClean="0"/>
              <a:t> – vnímání času – žije přítomností („zítra jsem byl…“ , „někdy zemřu – asi tak za 3 dny“</a:t>
            </a:r>
          </a:p>
          <a:p>
            <a:r>
              <a:rPr lang="cs-CZ" sz="2000" u="sng" dirty="0" err="1" smtClean="0"/>
              <a:t>Topismus</a:t>
            </a:r>
            <a:r>
              <a:rPr lang="cs-CZ" sz="2000" dirty="0" smtClean="0"/>
              <a:t> – vnímání prostoru; pojmy město, vesnice, země – nejasné, cizí 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41337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Nadpis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Děkuji za pozornost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37384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dministrativní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2114</TotalTime>
  <Words>744</Words>
  <Application>Microsoft Office PowerPoint</Application>
  <PresentationFormat>Předvádění na obrazovce (4:3)</PresentationFormat>
  <Paragraphs>67</Paragraphs>
  <Slides>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Administrativní</vt:lpstr>
      <vt:lpstr>Předškolní věk</vt:lpstr>
      <vt:lpstr>Vymezení a základní charakteristika</vt:lpstr>
      <vt:lpstr>Vývoj motoriky</vt:lpstr>
      <vt:lpstr>Vývoj poznávacích procesů</vt:lpstr>
      <vt:lpstr>Emocionální a sociální vývoj</vt:lpstr>
      <vt:lpstr>Vývoj dětské kresby</vt:lpstr>
      <vt:lpstr>Zvláštnosti dětské psychiky</vt:lpstr>
      <vt:lpstr>Děkuji za pozornost</vt:lpstr>
    </vt:vector>
  </TitlesOfParts>
  <Company>Soufflet Group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Eva Urbanovská</dc:creator>
  <cp:lastModifiedBy>Eva Urbanovská</cp:lastModifiedBy>
  <cp:revision>130</cp:revision>
  <cp:lastPrinted>2016-10-23T20:44:52Z</cp:lastPrinted>
  <dcterms:created xsi:type="dcterms:W3CDTF">2016-10-05T10:42:24Z</dcterms:created>
  <dcterms:modified xsi:type="dcterms:W3CDTF">2017-11-04T17:24:42Z</dcterms:modified>
</cp:coreProperties>
</file>