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9874250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66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884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593125" y="0"/>
            <a:ext cx="427884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CB37DB-DF7D-4990-A6F6-78965496BA5F}" type="datetimeFigureOut">
              <a:rPr lang="cs-CZ" smtClean="0"/>
              <a:t>16.10.2016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27884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593125" y="6456612"/>
            <a:ext cx="427884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606AA5-ED44-4F87-926E-7B4271E635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0376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16.10.2016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16.10.2016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16.10.2016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16.10.2016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16.10.2016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5FC4DA6-D043-49E3-9F9E-FE12F255ABFF}" type="datetimeFigureOut">
              <a:rPr lang="cs-CZ" smtClean="0"/>
              <a:t>16.10.2016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16.10.2016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16.10.2016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16.10.2016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16.10.2016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5FC4DA6-D043-49E3-9F9E-FE12F255ABFF}" type="datetimeFigureOut">
              <a:rPr lang="cs-CZ" smtClean="0"/>
              <a:t>16.10.2016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5FC4DA6-D043-49E3-9F9E-FE12F255ABFF}" type="datetimeFigureOut">
              <a:rPr lang="cs-CZ" smtClean="0"/>
              <a:t>16.10.2016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Prenatální, perinatální a novorozenecké období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54419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Prenatální období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Od oplození vajíčka po narození dítěte (40 </a:t>
            </a:r>
            <a:r>
              <a:rPr lang="cs-CZ" dirty="0"/>
              <a:t>týdnů </a:t>
            </a:r>
            <a:r>
              <a:rPr lang="cs-CZ" dirty="0" smtClean="0"/>
              <a:t>)</a:t>
            </a:r>
          </a:p>
          <a:p>
            <a:r>
              <a:rPr lang="cs-CZ" dirty="0" smtClean="0"/>
              <a:t>Formování vzájemného vztahu dítěte a rodičů</a:t>
            </a:r>
          </a:p>
          <a:p>
            <a:r>
              <a:rPr lang="cs-CZ" dirty="0" smtClean="0"/>
              <a:t>role rodičovského postoje</a:t>
            </a:r>
          </a:p>
          <a:p>
            <a:pPr lvl="1"/>
            <a:r>
              <a:rPr lang="cs-CZ" dirty="0" smtClean="0"/>
              <a:t>Nechtěné děti (dle </a:t>
            </a:r>
            <a:r>
              <a:rPr lang="cs-CZ" dirty="0" err="1" smtClean="0"/>
              <a:t>Langmeier</a:t>
            </a:r>
            <a:r>
              <a:rPr lang="cs-CZ" dirty="0" smtClean="0"/>
              <a:t>, Matějček, 1974)  </a:t>
            </a:r>
          </a:p>
          <a:p>
            <a:pPr lvl="2"/>
            <a:r>
              <a:rPr lang="cs-CZ" dirty="0" smtClean="0"/>
              <a:t>Kojeny kratší dobu nebo vůbec</a:t>
            </a:r>
          </a:p>
          <a:p>
            <a:pPr lvl="2"/>
            <a:r>
              <a:rPr lang="cs-CZ" dirty="0" smtClean="0"/>
              <a:t>Častěji v lékařském ošetření v předškolním a školním věku</a:t>
            </a:r>
          </a:p>
          <a:p>
            <a:pPr lvl="2"/>
            <a:r>
              <a:rPr lang="cs-CZ" dirty="0" smtClean="0"/>
              <a:t>Jídlo jako kompenzace neuspokojení psychických potřeb (nadváha)</a:t>
            </a:r>
          </a:p>
          <a:p>
            <a:pPr lvl="2"/>
            <a:r>
              <a:rPr lang="cs-CZ" dirty="0" smtClean="0"/>
              <a:t>Horší výsledky ve školním prospěchu</a:t>
            </a:r>
          </a:p>
          <a:p>
            <a:pPr lvl="2"/>
            <a:r>
              <a:rPr lang="cs-CZ" dirty="0" smtClean="0"/>
              <a:t>Horší sociální pozice v kolektivu dětí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344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</a:t>
            </a:r>
            <a:r>
              <a:rPr lang="cs-CZ" smtClean="0"/>
              <a:t>prenatálního období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Období </a:t>
            </a:r>
            <a:r>
              <a:rPr lang="cs-CZ" sz="2400" dirty="0" err="1" smtClean="0"/>
              <a:t>blastemové</a:t>
            </a:r>
            <a:r>
              <a:rPr lang="cs-CZ" sz="2400" dirty="0" smtClean="0"/>
              <a:t> </a:t>
            </a:r>
          </a:p>
          <a:p>
            <a:pPr lvl="1"/>
            <a:r>
              <a:rPr lang="cs-CZ" sz="1900" dirty="0" smtClean="0"/>
              <a:t>První tři týdny  (oplození, uhnízdění blastocysty, vytvoření zárodečných listů až po první srdeční ozvy)</a:t>
            </a:r>
          </a:p>
          <a:p>
            <a:pPr lvl="1"/>
            <a:r>
              <a:rPr lang="cs-CZ" sz="1900" dirty="0" smtClean="0"/>
              <a:t>Vytvoření placenty, vznik nervové trubice na konci období</a:t>
            </a:r>
          </a:p>
          <a:p>
            <a:r>
              <a:rPr lang="cs-CZ" sz="2400" dirty="0" smtClean="0"/>
              <a:t>Období embryonální</a:t>
            </a:r>
          </a:p>
          <a:p>
            <a:pPr lvl="1"/>
            <a:r>
              <a:rPr lang="cs-CZ" sz="1900" dirty="0" smtClean="0"/>
              <a:t>Do konce prvního trimestru (12. týden)</a:t>
            </a:r>
          </a:p>
          <a:p>
            <a:pPr lvl="1"/>
            <a:r>
              <a:rPr lang="cs-CZ" sz="1900" dirty="0" smtClean="0"/>
              <a:t>Položeny </a:t>
            </a:r>
            <a:r>
              <a:rPr lang="cs-CZ" sz="1900" dirty="0"/>
              <a:t>základy všech orgánových systémů a jejich jednotlivých </a:t>
            </a:r>
            <a:r>
              <a:rPr lang="cs-CZ" sz="1900" dirty="0" smtClean="0"/>
              <a:t>částí </a:t>
            </a:r>
          </a:p>
          <a:p>
            <a:pPr lvl="1"/>
            <a:r>
              <a:rPr lang="cs-CZ" sz="1900" dirty="0" smtClean="0"/>
              <a:t>Nejcitlivější </a:t>
            </a:r>
            <a:r>
              <a:rPr lang="cs-CZ" sz="1900" dirty="0"/>
              <a:t>období na působení vnějších vlivů (toxických, iradiačních, metabolických, psychických apod</a:t>
            </a:r>
            <a:r>
              <a:rPr lang="cs-CZ" sz="1900" dirty="0" smtClean="0"/>
              <a:t>.) - FAS</a:t>
            </a:r>
          </a:p>
          <a:p>
            <a:r>
              <a:rPr lang="cs-CZ" sz="2400" dirty="0" smtClean="0"/>
              <a:t>Období fetální </a:t>
            </a:r>
          </a:p>
          <a:p>
            <a:pPr lvl="1"/>
            <a:r>
              <a:rPr lang="cs-CZ" sz="1900" dirty="0" smtClean="0"/>
              <a:t>Zrání orgánů, funkční rozvoj, růst; elementární formy učení; aktivní</a:t>
            </a:r>
          </a:p>
          <a:p>
            <a:pPr lvl="1"/>
            <a:r>
              <a:rPr lang="cs-CZ" sz="1900" dirty="0" smtClean="0"/>
              <a:t>Existence smyslového vnímání (hmat, chuť, sluch, sání, snění)</a:t>
            </a:r>
          </a:p>
          <a:p>
            <a:pPr lvl="1"/>
            <a:r>
              <a:rPr lang="cs-CZ" sz="1900" dirty="0" smtClean="0"/>
              <a:t>Existuje vnitřní prožívání závislé na interakci s matkou</a:t>
            </a: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262560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Fetální alkoholový syndrom (FAS)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Porod dítěte s tělesným i psychickým postižením v důsledku nadměrného požívání alkoholu v těhotenství</a:t>
            </a:r>
          </a:p>
          <a:p>
            <a:r>
              <a:rPr lang="cs-CZ" sz="2400" dirty="0" smtClean="0"/>
              <a:t>Objevující se příznaky:</a:t>
            </a:r>
          </a:p>
          <a:p>
            <a:pPr lvl="1"/>
            <a:r>
              <a:rPr lang="cs-CZ" sz="1900" dirty="0" smtClean="0"/>
              <a:t> Předčasný porod nebo s nízkou porodní váhou, menší vzrůst v budoucnu</a:t>
            </a:r>
          </a:p>
          <a:p>
            <a:pPr lvl="1"/>
            <a:r>
              <a:rPr lang="cs-CZ" sz="1900" dirty="0" smtClean="0"/>
              <a:t>Abnormality v obličeji (malá hlava, krátké a úzké oční štěrbiny, široký a plochý kořen nosu, úzké rty, nízko posazené uši)</a:t>
            </a:r>
          </a:p>
          <a:p>
            <a:pPr lvl="1"/>
            <a:r>
              <a:rPr lang="cs-CZ" sz="1900" dirty="0" smtClean="0"/>
              <a:t>Poškození mozku, snížení IQ, poruchy chování</a:t>
            </a: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281040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Perinatální období (porod)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200" dirty="0" smtClean="0"/>
              <a:t> 38 -42 týden těhotenství, 3300-3400 g, 50 cm</a:t>
            </a:r>
          </a:p>
          <a:p>
            <a:r>
              <a:rPr lang="cs-CZ" sz="2200" dirty="0" smtClean="0"/>
              <a:t>Významný mezník, zásadní změna podmínek pro dítě, zátěžová situace</a:t>
            </a:r>
          </a:p>
          <a:p>
            <a:r>
              <a:rPr lang="cs-CZ" sz="2200" dirty="0" smtClean="0"/>
              <a:t>Změna přístupu k porodu na konci 20. stol. </a:t>
            </a:r>
          </a:p>
          <a:p>
            <a:r>
              <a:rPr lang="cs-CZ" sz="2000" dirty="0" smtClean="0"/>
              <a:t>Zaměření na péči o matku: </a:t>
            </a:r>
          </a:p>
          <a:p>
            <a:pPr lvl="1"/>
            <a:r>
              <a:rPr lang="cs-CZ" sz="2000" dirty="0" err="1" smtClean="0"/>
              <a:t>Nikolajev</a:t>
            </a:r>
            <a:r>
              <a:rPr lang="cs-CZ" sz="2000" dirty="0" smtClean="0"/>
              <a:t>, </a:t>
            </a:r>
            <a:r>
              <a:rPr lang="cs-CZ" sz="2000" dirty="0" err="1" smtClean="0"/>
              <a:t>Lamaze</a:t>
            </a:r>
            <a:r>
              <a:rPr lang="cs-CZ" sz="2000" dirty="0" smtClean="0"/>
              <a:t> (eliminace strachu, relaxace, uvědomění si těla, překonávání bolesti, rytmické dýchání)</a:t>
            </a:r>
          </a:p>
          <a:p>
            <a:pPr lvl="1"/>
            <a:r>
              <a:rPr lang="cs-CZ" sz="2000" dirty="0" smtClean="0"/>
              <a:t>Michele </a:t>
            </a:r>
            <a:r>
              <a:rPr lang="cs-CZ" sz="2000" dirty="0" err="1" smtClean="0"/>
              <a:t>Odent</a:t>
            </a:r>
            <a:r>
              <a:rPr lang="cs-CZ" sz="2000" dirty="0" smtClean="0"/>
              <a:t>, Sheila </a:t>
            </a:r>
            <a:r>
              <a:rPr lang="cs-CZ" sz="2000" dirty="0" err="1" smtClean="0"/>
              <a:t>Kitzingerová</a:t>
            </a:r>
            <a:r>
              <a:rPr lang="cs-CZ" sz="2000" dirty="0" smtClean="0"/>
              <a:t> (šetrnost, porod pod vodou; </a:t>
            </a:r>
            <a:r>
              <a:rPr lang="cs-CZ" sz="2000" dirty="0"/>
              <a:t>matka – aktivní účastník, </a:t>
            </a:r>
            <a:r>
              <a:rPr lang="cs-CZ" sz="2000" dirty="0" smtClean="0"/>
              <a:t>možnost výběru místa a způsobu porodu, porod není nemoc</a:t>
            </a:r>
          </a:p>
          <a:p>
            <a:r>
              <a:rPr lang="cs-CZ" sz="2000" dirty="0" smtClean="0"/>
              <a:t>Zaměření na dítě</a:t>
            </a:r>
          </a:p>
          <a:p>
            <a:pPr lvl="1"/>
            <a:r>
              <a:rPr lang="cs-CZ" sz="2000" dirty="0" smtClean="0"/>
              <a:t>Frederick </a:t>
            </a:r>
            <a:r>
              <a:rPr lang="cs-CZ" sz="2000" dirty="0" err="1" smtClean="0"/>
              <a:t>Leboyer</a:t>
            </a:r>
            <a:r>
              <a:rPr lang="cs-CZ" sz="2000" dirty="0" smtClean="0"/>
              <a:t> (stres ze sucha, změny teploty, hluku, gravitace – odstranit tlumením světla, málo osob, ticho, na břicho matky, porod do vody, přestřižení pupečníku po zástavě pulzace 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881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(sociální) hlediska porodu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Spoluúčast dalších osob </a:t>
            </a:r>
            <a:r>
              <a:rPr lang="cs-CZ" dirty="0" smtClean="0"/>
              <a:t>– otec, dula</a:t>
            </a:r>
          </a:p>
          <a:p>
            <a:r>
              <a:rPr lang="cs-CZ" dirty="0" smtClean="0"/>
              <a:t>Pozitiva </a:t>
            </a:r>
            <a:r>
              <a:rPr lang="cs-CZ" b="1" i="1" dirty="0" smtClean="0"/>
              <a:t>přítomnosti otce u porodu </a:t>
            </a:r>
            <a:r>
              <a:rPr lang="cs-CZ" dirty="0" smtClean="0"/>
              <a:t>– redukce strachu a úzkosti, lepší zvládání bolesti,  uklidnění, poskytnutí malých služeb ženě, následně častější kontakt s dítětem, bližší vztah partnerů</a:t>
            </a:r>
          </a:p>
          <a:p>
            <a:r>
              <a:rPr lang="cs-CZ" b="1" i="1" dirty="0" smtClean="0"/>
              <a:t>Dula</a:t>
            </a:r>
            <a:r>
              <a:rPr lang="cs-CZ" dirty="0" smtClean="0"/>
              <a:t> – vyškolená žena, poskytující psychickou a fyzickou oporu ženě i rodině v těhotenství, porodu i po porodu, pomoc s péčí o dítě v šestinedělí</a:t>
            </a:r>
          </a:p>
          <a:p>
            <a:r>
              <a:rPr lang="cs-CZ" b="1" i="1" dirty="0" err="1" smtClean="0"/>
              <a:t>Rooming</a:t>
            </a:r>
            <a:r>
              <a:rPr lang="cs-CZ" b="1" i="1" dirty="0" smtClean="0"/>
              <a:t>-in</a:t>
            </a:r>
            <a:r>
              <a:rPr lang="cs-CZ" dirty="0" smtClean="0"/>
              <a:t>- dítě není odděleno od matky, ale je na společném pokoji s ní (přirozené, posiluje se emocionální vazba, zvyšuje se schopnost kojit, klesá počet nákaz, zvyšuje se samostatnost matek), některá úskalí ( únava, nedostatek spánku…) 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250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Novorozenecké období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412776"/>
            <a:ext cx="8503920" cy="5328592"/>
          </a:xfrm>
        </p:spPr>
        <p:txBody>
          <a:bodyPr>
            <a:normAutofit/>
          </a:bodyPr>
          <a:lstStyle/>
          <a:p>
            <a:r>
              <a:rPr lang="cs-CZ" sz="2400" dirty="0" smtClean="0"/>
              <a:t>0-6 týdnů (po první sociální úsměv), období adaptace na nové prostředí</a:t>
            </a:r>
          </a:p>
          <a:p>
            <a:r>
              <a:rPr lang="cs-CZ" sz="2400" dirty="0" smtClean="0"/>
              <a:t>Vývoj některých orgánů není ukončen (játra, ledviny, CNS)</a:t>
            </a:r>
          </a:p>
          <a:p>
            <a:r>
              <a:rPr lang="cs-CZ" sz="2400" dirty="0" smtClean="0"/>
              <a:t>Behaviorální stavy: hluboký/lehký spánek (20-22 hod), klidný/akti</a:t>
            </a:r>
            <a:r>
              <a:rPr lang="cs-CZ" sz="2400" dirty="0"/>
              <a:t>vní bdělý stav, pláč</a:t>
            </a:r>
            <a:endParaRPr lang="cs-CZ" sz="2400" dirty="0" smtClean="0"/>
          </a:p>
          <a:p>
            <a:r>
              <a:rPr lang="cs-CZ" sz="2400" dirty="0" smtClean="0"/>
              <a:t>Vývoj motoriky tzv. </a:t>
            </a:r>
            <a:r>
              <a:rPr lang="cs-CZ" sz="2400" dirty="0" err="1" smtClean="0"/>
              <a:t>cefalokaudálním</a:t>
            </a:r>
            <a:r>
              <a:rPr lang="cs-CZ" sz="2400" dirty="0" smtClean="0"/>
              <a:t> směrem, nahodilost pohybů</a:t>
            </a:r>
          </a:p>
          <a:p>
            <a:r>
              <a:rPr lang="cs-CZ" sz="2400" dirty="0" smtClean="0"/>
              <a:t>Vybaven nepodmíněnými reflexy:</a:t>
            </a:r>
          </a:p>
          <a:p>
            <a:pPr lvl="1"/>
            <a:r>
              <a:rPr lang="cs-CZ" sz="1900" dirty="0" smtClean="0"/>
              <a:t>Potravové (uchopovací, sací, hledací, polykací)</a:t>
            </a:r>
          </a:p>
          <a:p>
            <a:pPr lvl="1"/>
            <a:r>
              <a:rPr lang="cs-CZ" sz="1900" dirty="0" smtClean="0"/>
              <a:t>Orgánové (vypouštění moči, defekace)</a:t>
            </a:r>
          </a:p>
          <a:p>
            <a:pPr lvl="1"/>
            <a:r>
              <a:rPr lang="cs-CZ" sz="1900" dirty="0" smtClean="0"/>
              <a:t>Obranné (reakce na nepříjemné podněty)</a:t>
            </a:r>
          </a:p>
          <a:p>
            <a:pPr lvl="1"/>
            <a:r>
              <a:rPr lang="cs-CZ" sz="1900" dirty="0" smtClean="0"/>
              <a:t>Další: </a:t>
            </a:r>
            <a:r>
              <a:rPr lang="cs-CZ" sz="1900" dirty="0" err="1" smtClean="0"/>
              <a:t>Moorův</a:t>
            </a:r>
            <a:r>
              <a:rPr lang="cs-CZ" sz="1900" dirty="0" smtClean="0"/>
              <a:t> (objímající), </a:t>
            </a:r>
            <a:r>
              <a:rPr lang="cs-CZ" sz="1900" dirty="0" err="1" smtClean="0"/>
              <a:t>tonicko</a:t>
            </a:r>
            <a:r>
              <a:rPr lang="cs-CZ" sz="1900" dirty="0" smtClean="0"/>
              <a:t> šíjový, </a:t>
            </a:r>
            <a:r>
              <a:rPr lang="cs-CZ" sz="1900" dirty="0"/>
              <a:t>uchopovací (Robinsonův), </a:t>
            </a:r>
            <a:r>
              <a:rPr lang="cs-CZ" sz="1900" dirty="0" smtClean="0"/>
              <a:t>reflex </a:t>
            </a:r>
            <a:r>
              <a:rPr lang="cs-CZ" sz="1900" dirty="0" smtClean="0"/>
              <a:t>chůze</a:t>
            </a:r>
          </a:p>
          <a:p>
            <a:pPr lvl="2"/>
            <a:r>
              <a:rPr lang="cs-CZ" sz="1700" dirty="0"/>
              <a:t>http://library.med.utah.edu/pedineurologicexam/html/newborn_n.html#22</a:t>
            </a: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254631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poznávacích procesů (kognice)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400" b="1" i="1" dirty="0" smtClean="0"/>
              <a:t>Zrak </a:t>
            </a:r>
            <a:r>
              <a:rPr lang="cs-CZ" sz="2400" dirty="0" smtClean="0"/>
              <a:t>– menší zraková ostrost, fixace na 25-30 cm, preferuje barevně a světelně kontrastní předměty, obličej – významný objekt, důležitá zvýrazněná mimika, oční kontakt</a:t>
            </a:r>
          </a:p>
          <a:p>
            <a:r>
              <a:rPr lang="cs-CZ" sz="2400" b="1" i="1" dirty="0" smtClean="0"/>
              <a:t>Sluch</a:t>
            </a:r>
            <a:r>
              <a:rPr lang="cs-CZ" sz="2400" dirty="0" smtClean="0"/>
              <a:t> – odliší hlas matky, na silný zvuk reaguje celým tělem, lépe zachycuje vyšší hlas, rytmizovanou řeč, melodizaci, opakování slov</a:t>
            </a:r>
          </a:p>
          <a:p>
            <a:r>
              <a:rPr lang="cs-CZ" sz="2400" b="1" i="1" dirty="0" smtClean="0"/>
              <a:t>Chuť a čich</a:t>
            </a:r>
            <a:r>
              <a:rPr lang="cs-CZ" sz="2400" dirty="0" smtClean="0"/>
              <a:t> - preferuje sladkou chuť, sladkou vůni, rozpozná vůni matčina mléka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758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Emocionální a sociální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Emocionální vývoj</a:t>
            </a:r>
          </a:p>
          <a:p>
            <a:pPr lvl="1"/>
            <a:r>
              <a:rPr lang="cs-CZ" dirty="0" smtClean="0"/>
              <a:t>Prožitky mají komplexní charakter, projevy libosti/nelibosti při uspokojování biologických potřeb – doprovázeno motorickou reakcí</a:t>
            </a:r>
          </a:p>
          <a:p>
            <a:pPr lvl="1"/>
            <a:r>
              <a:rPr lang="cs-CZ" dirty="0" err="1" smtClean="0"/>
              <a:t>Temperamentové</a:t>
            </a:r>
            <a:r>
              <a:rPr lang="cs-CZ" dirty="0" smtClean="0"/>
              <a:t> odlišnosti – rozdíly v aktivitě, reaktivitě, citlivosti na podněty; důležitost pravidelného režimu, vřelého a stálého prostředí</a:t>
            </a:r>
          </a:p>
          <a:p>
            <a:r>
              <a:rPr lang="cs-CZ" dirty="0" smtClean="0"/>
              <a:t>Sociální vývoj </a:t>
            </a:r>
          </a:p>
          <a:p>
            <a:pPr lvl="1"/>
            <a:r>
              <a:rPr lang="cs-CZ" dirty="0" smtClean="0"/>
              <a:t>Významné období pro další vývoj a utváření sociálních vztahů</a:t>
            </a:r>
          </a:p>
          <a:p>
            <a:pPr lvl="1"/>
            <a:r>
              <a:rPr lang="cs-CZ" dirty="0" smtClean="0"/>
              <a:t>Důležitost primárních vztahů matka-dítě, dyadická vazba, trvale se dítěti věnuje jedna osoba (matka); vytvoření pevné a spolehlivé vazby – zmírňuje strach z neznámého, dává pocit jistoty a bezpečí</a:t>
            </a:r>
          </a:p>
          <a:p>
            <a:pPr lvl="1"/>
            <a:r>
              <a:rPr lang="cs-CZ" dirty="0" smtClean="0"/>
              <a:t>V rámci sociální interakce je aktivizováno učení novorozence – přiměřený přísun podnětů</a:t>
            </a:r>
          </a:p>
          <a:p>
            <a:pPr lvl="1"/>
            <a:r>
              <a:rPr lang="cs-CZ" dirty="0" smtClean="0"/>
              <a:t>Novorozenec – v interakci aktivní – upoutává pozornost, stimuluje žádoucí reakce, aktivizuje vrozené pečovatelské dispozice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391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1062</TotalTime>
  <Words>781</Words>
  <Application>Microsoft Office PowerPoint</Application>
  <PresentationFormat>Předvádění na obrazovce (4:3)</PresentationFormat>
  <Paragraphs>67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Administrativní</vt:lpstr>
      <vt:lpstr>Prenatální, perinatální a novorozenecké období</vt:lpstr>
      <vt:lpstr>Prenatální období</vt:lpstr>
      <vt:lpstr>Fáze prenatálního období</vt:lpstr>
      <vt:lpstr>Fetální alkoholový syndrom (FAS)</vt:lpstr>
      <vt:lpstr>Perinatální období (porod)</vt:lpstr>
      <vt:lpstr>Další (sociální) hlediska porodu</vt:lpstr>
      <vt:lpstr>Novorozenecké období</vt:lpstr>
      <vt:lpstr>Vývoj poznávacích procesů (kognice)</vt:lpstr>
      <vt:lpstr>Emocionální a sociální vývoj</vt:lpstr>
    </vt:vector>
  </TitlesOfParts>
  <Company>Soufflet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Eva Urbanovská</dc:creator>
  <cp:lastModifiedBy>Eva Urbanovská</cp:lastModifiedBy>
  <cp:revision>53</cp:revision>
  <cp:lastPrinted>2016-10-16T21:23:57Z</cp:lastPrinted>
  <dcterms:created xsi:type="dcterms:W3CDTF">2016-10-05T10:42:24Z</dcterms:created>
  <dcterms:modified xsi:type="dcterms:W3CDTF">2016-10-16T21:54:32Z</dcterms:modified>
</cp:coreProperties>
</file>