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4"/>
  </p:handoutMasterIdLst>
  <p:sldIdLst>
    <p:sldId id="267" r:id="rId2"/>
    <p:sldId id="268" r:id="rId3"/>
    <p:sldId id="269" r:id="rId4"/>
    <p:sldId id="270" r:id="rId5"/>
    <p:sldId id="271" r:id="rId6"/>
    <p:sldId id="272" r:id="rId7"/>
    <p:sldId id="256" r:id="rId8"/>
    <p:sldId id="257" r:id="rId9"/>
    <p:sldId id="259" r:id="rId10"/>
    <p:sldId id="261" r:id="rId11"/>
    <p:sldId id="263" r:id="rId12"/>
    <p:sldId id="266" r:id="rId13"/>
  </p:sldIdLst>
  <p:sldSz cx="9144000" cy="6858000" type="screen4x3"/>
  <p:notesSz cx="6797675" cy="987425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702" y="-3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CB37DB-DF7D-4990-A6F6-78965496BA5F}" type="datetimeFigureOut">
              <a:rPr lang="cs-CZ" smtClean="0"/>
              <a:t>20.11.2016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4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606AA5-ED44-4F87-926E-7B4271E635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0376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4DA6-D043-49E3-9F9E-FE12F255ABFF}" type="datetimeFigureOut">
              <a:rPr lang="cs-CZ" smtClean="0"/>
              <a:t>20.11.2016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5551ED6-4C25-4F33-837E-571727D10A18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4DA6-D043-49E3-9F9E-FE12F255ABFF}" type="datetimeFigureOut">
              <a:rPr lang="cs-CZ" smtClean="0"/>
              <a:t>20.11.2016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51ED6-4C25-4F33-837E-571727D10A18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35551ED6-4C25-4F33-837E-571727D10A18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4DA6-D043-49E3-9F9E-FE12F255ABFF}" type="datetimeFigureOut">
              <a:rPr lang="cs-CZ" smtClean="0"/>
              <a:t>20.11.2016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4DA6-D043-49E3-9F9E-FE12F255ABFF}" type="datetimeFigureOut">
              <a:rPr lang="cs-CZ" smtClean="0"/>
              <a:t>20.11.2016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35551ED6-4C25-4F33-837E-571727D10A18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4DA6-D043-49E3-9F9E-FE12F255ABFF}" type="datetimeFigureOut">
              <a:rPr lang="cs-CZ" smtClean="0"/>
              <a:t>20.11.2016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5551ED6-4C25-4F33-837E-571727D10A18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95FC4DA6-D043-49E3-9F9E-FE12F255ABFF}" type="datetimeFigureOut">
              <a:rPr lang="cs-CZ" smtClean="0"/>
              <a:t>20.11.2016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51ED6-4C25-4F33-837E-571727D10A18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4DA6-D043-49E3-9F9E-FE12F255ABFF}" type="datetimeFigureOut">
              <a:rPr lang="cs-CZ" smtClean="0"/>
              <a:t>20.11.2016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35551ED6-4C25-4F33-837E-571727D10A18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4DA6-D043-49E3-9F9E-FE12F255ABFF}" type="datetimeFigureOut">
              <a:rPr lang="cs-CZ" smtClean="0"/>
              <a:t>20.11.2016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35551ED6-4C25-4F33-837E-571727D10A1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4DA6-D043-49E3-9F9E-FE12F255ABFF}" type="datetimeFigureOut">
              <a:rPr lang="cs-CZ" smtClean="0"/>
              <a:t>20.11.2016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5551ED6-4C25-4F33-837E-571727D10A1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5551ED6-4C25-4F33-837E-571727D10A18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4DA6-D043-49E3-9F9E-FE12F255ABFF}" type="datetimeFigureOut">
              <a:rPr lang="cs-CZ" smtClean="0"/>
              <a:t>20.11.2016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35551ED6-4C25-4F33-837E-571727D10A18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95FC4DA6-D043-49E3-9F9E-FE12F255ABFF}" type="datetimeFigureOut">
              <a:rPr lang="cs-CZ" smtClean="0"/>
              <a:t>20.11.2016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95FC4DA6-D043-49E3-9F9E-FE12F255ABFF}" type="datetimeFigureOut">
              <a:rPr lang="cs-CZ" smtClean="0"/>
              <a:t>20.11.2016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5551ED6-4C25-4F33-837E-571727D10A18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Školní zralost 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865404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 poznávacích procesů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484784"/>
            <a:ext cx="8503920" cy="4752528"/>
          </a:xfrm>
        </p:spPr>
        <p:txBody>
          <a:bodyPr>
            <a:normAutofit fontScale="85000" lnSpcReduction="10000"/>
          </a:bodyPr>
          <a:lstStyle/>
          <a:p>
            <a:r>
              <a:rPr lang="cs-CZ" sz="2400" dirty="0" smtClean="0"/>
              <a:t>Jedinec je aktivní, zvídavý, chce se účastnit, experimentovat</a:t>
            </a:r>
            <a:endParaRPr lang="cs-CZ" sz="2400" dirty="0" smtClean="0"/>
          </a:p>
          <a:p>
            <a:r>
              <a:rPr lang="cs-CZ" sz="2400" b="1" dirty="0" smtClean="0"/>
              <a:t>Vnímání </a:t>
            </a:r>
            <a:r>
              <a:rPr lang="cs-CZ" sz="2400" dirty="0" smtClean="0"/>
              <a:t>–poznávání podstaty,  prostor, čas, obecnější, kolem 10-11 r. jako dospělý</a:t>
            </a:r>
            <a:endParaRPr lang="cs-CZ" sz="2400" dirty="0" smtClean="0"/>
          </a:p>
          <a:p>
            <a:r>
              <a:rPr lang="cs-CZ" sz="2400" b="1" dirty="0" smtClean="0"/>
              <a:t>Paměť</a:t>
            </a:r>
            <a:r>
              <a:rPr lang="cs-CZ" sz="2400" dirty="0" smtClean="0"/>
              <a:t>: </a:t>
            </a:r>
            <a:r>
              <a:rPr lang="cs-CZ" sz="2400" dirty="0" smtClean="0"/>
              <a:t>od neúmyslné, mechanické  k záměrné a logické; k propojení nového se starým potřebuje pomoc dospělých</a:t>
            </a:r>
            <a:endParaRPr lang="cs-CZ" sz="2400" dirty="0" smtClean="0"/>
          </a:p>
          <a:p>
            <a:r>
              <a:rPr lang="cs-CZ" sz="2400" b="1" dirty="0" smtClean="0"/>
              <a:t>Pozornost:</a:t>
            </a:r>
            <a:r>
              <a:rPr lang="cs-CZ" sz="2400" dirty="0" smtClean="0"/>
              <a:t> </a:t>
            </a:r>
            <a:r>
              <a:rPr lang="cs-CZ" sz="2400" dirty="0" smtClean="0"/>
              <a:t>význam – vliv na úspěšnost; rozvoj úmyslné (10 min….) </a:t>
            </a:r>
            <a:endParaRPr lang="cs-CZ" sz="2400" dirty="0" smtClean="0"/>
          </a:p>
          <a:p>
            <a:r>
              <a:rPr lang="cs-CZ" sz="2400" b="1" dirty="0" smtClean="0"/>
              <a:t>Představivost</a:t>
            </a:r>
            <a:r>
              <a:rPr lang="cs-CZ" sz="2400" dirty="0" smtClean="0"/>
              <a:t>: </a:t>
            </a:r>
            <a:r>
              <a:rPr lang="cs-CZ" sz="2400" dirty="0" smtClean="0"/>
              <a:t>rozvoj úmyslné, rozlišuje skutečnost a fantazii; schopnost operovat s představami </a:t>
            </a:r>
            <a:endParaRPr lang="cs-CZ" sz="2400" dirty="0" smtClean="0"/>
          </a:p>
          <a:p>
            <a:r>
              <a:rPr lang="cs-CZ" sz="2400" b="1" dirty="0" smtClean="0"/>
              <a:t>Myšlení:</a:t>
            </a:r>
            <a:r>
              <a:rPr lang="cs-CZ" sz="2400" dirty="0" smtClean="0"/>
              <a:t>  názorné, intuitivní; </a:t>
            </a:r>
          </a:p>
          <a:p>
            <a:pPr lvl="1"/>
            <a:r>
              <a:rPr lang="cs-CZ" dirty="0" smtClean="0"/>
              <a:t>Fáze konkrétních logických operací – v názorně předmětové rovině;</a:t>
            </a:r>
          </a:p>
          <a:p>
            <a:pPr lvl="1"/>
            <a:r>
              <a:rPr lang="cs-CZ" dirty="0" smtClean="0"/>
              <a:t>Schopnost zacházet se symboly a znaky; chápání času, nezvratnost č.</a:t>
            </a:r>
            <a:endParaRPr lang="cs-CZ" dirty="0" smtClean="0"/>
          </a:p>
          <a:p>
            <a:pPr lvl="1"/>
            <a:r>
              <a:rPr lang="cs-CZ" dirty="0" smtClean="0"/>
              <a:t>Realistický přístup (místo egocentrického); </a:t>
            </a:r>
            <a:endParaRPr lang="cs-CZ" dirty="0" smtClean="0"/>
          </a:p>
          <a:p>
            <a:pPr lvl="1"/>
            <a:r>
              <a:rPr lang="cs-CZ" dirty="0" err="1" smtClean="0"/>
              <a:t>Metakognice</a:t>
            </a:r>
            <a:r>
              <a:rPr lang="cs-CZ" dirty="0" smtClean="0"/>
              <a:t> – uvažuje o vlastním poznávání, využívá zpětnou vazbu</a:t>
            </a:r>
          </a:p>
          <a:p>
            <a:pPr lvl="1"/>
            <a:r>
              <a:rPr lang="cs-CZ" dirty="0" smtClean="0"/>
              <a:t>Rozvoj slovní zásoby, větné stavby díky čtení; výkonová motivace a inteligence </a:t>
            </a:r>
            <a:endParaRPr lang="cs-CZ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21511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Emocionální a sociální vývoj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484784"/>
            <a:ext cx="8503920" cy="4824536"/>
          </a:xfrm>
        </p:spPr>
        <p:txBody>
          <a:bodyPr>
            <a:normAutofit fontScale="77500" lnSpcReduction="20000"/>
          </a:bodyPr>
          <a:lstStyle/>
          <a:p>
            <a:r>
              <a:rPr lang="cs-CZ" sz="2600" dirty="0" smtClean="0"/>
              <a:t>Význam emocionální vyrovnanosti a sociální obratnosti pro školní adaptaci </a:t>
            </a:r>
            <a:endParaRPr lang="cs-CZ" sz="2600" dirty="0" smtClean="0"/>
          </a:p>
          <a:p>
            <a:r>
              <a:rPr lang="cs-CZ" sz="2600" dirty="0" smtClean="0"/>
              <a:t>Ústup lability a impulzivity; schopnost seberegulace; chápe a umí vyjádřit city; citová ovlivnitelnost</a:t>
            </a:r>
          </a:p>
          <a:p>
            <a:r>
              <a:rPr lang="cs-CZ" sz="2600" dirty="0" smtClean="0"/>
              <a:t>Schopen respektovat požadovaná pravidla, o obsahu norem neuvažuje, přijímá je, naplňuje očekávání</a:t>
            </a:r>
          </a:p>
          <a:p>
            <a:r>
              <a:rPr lang="cs-CZ" sz="2600" dirty="0" smtClean="0"/>
              <a:t>Hodnotová orientace závislá na autoritě a situaci, sociální normy morálního jednání se stabilizují, vliv rodiny</a:t>
            </a:r>
          </a:p>
          <a:p>
            <a:r>
              <a:rPr lang="cs-CZ" sz="2600" dirty="0" smtClean="0"/>
              <a:t>Vstupem do školy rozvoj osamostatnění a přijetí zodpovědnosti za vlastní jednání.</a:t>
            </a:r>
            <a:r>
              <a:rPr lang="cs-CZ" sz="2600" dirty="0"/>
              <a:t> </a:t>
            </a:r>
            <a:endParaRPr lang="cs-CZ" sz="2600" dirty="0" smtClean="0"/>
          </a:p>
          <a:p>
            <a:r>
              <a:rPr lang="cs-CZ" sz="2600" dirty="0" smtClean="0"/>
              <a:t>Vrstevnické vztahy</a:t>
            </a:r>
          </a:p>
          <a:p>
            <a:pPr lvl="1"/>
            <a:r>
              <a:rPr lang="cs-CZ" sz="2300" dirty="0" smtClean="0"/>
              <a:t>období extraverze, kolektivního života a vztahů; </a:t>
            </a:r>
            <a:r>
              <a:rPr lang="cs-CZ" sz="2300" dirty="0"/>
              <a:t>rodina dává citovou jistotu, </a:t>
            </a:r>
            <a:r>
              <a:rPr lang="cs-CZ" sz="2300" dirty="0" smtClean="0"/>
              <a:t>ale navazuje nové vztahy, zpočátku nahodilé, ke konci období trvalejší; </a:t>
            </a:r>
            <a:endParaRPr lang="cs-CZ" sz="2300" dirty="0"/>
          </a:p>
          <a:p>
            <a:pPr lvl="1"/>
            <a:r>
              <a:rPr lang="cs-CZ" sz="2300" dirty="0" err="1" smtClean="0"/>
              <a:t>genderově</a:t>
            </a:r>
            <a:r>
              <a:rPr lang="cs-CZ" sz="2300" dirty="0" smtClean="0"/>
              <a:t> homogenní skupinky, chlapci aktivnější</a:t>
            </a:r>
          </a:p>
          <a:p>
            <a:r>
              <a:rPr lang="cs-CZ" sz="2600" dirty="0"/>
              <a:t>Rozvoj </a:t>
            </a:r>
            <a:r>
              <a:rPr lang="cs-CZ" sz="2600" dirty="0" smtClean="0"/>
              <a:t>sebepojetí na základě sociální interakce, význam subjektivního pocitu školní </a:t>
            </a:r>
            <a:r>
              <a:rPr lang="cs-CZ" sz="2600" dirty="0"/>
              <a:t>úspěšnosti; silný identifikační vzor – rodiče</a:t>
            </a:r>
            <a:endParaRPr lang="cs-CZ" sz="2600" dirty="0" smtClean="0"/>
          </a:p>
          <a:p>
            <a:r>
              <a:rPr lang="cs-CZ" sz="2600" dirty="0" smtClean="0"/>
              <a:t>Vztah k autoritě zpočátku velmi nekritický</a:t>
            </a:r>
            <a:endParaRPr lang="cs-CZ" sz="2600" dirty="0" smtClean="0"/>
          </a:p>
        </p:txBody>
      </p:sp>
    </p:spTree>
    <p:extLst>
      <p:ext uri="{BB962C8B-B14F-4D97-AF65-F5344CB8AC3E}">
        <p14:creationId xmlns:p14="http://schemas.microsoft.com/office/powerpoint/2010/main" val="113802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7384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Vymezení pojmu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Děti stejného věku (6 let) po stránce fyzické i psychické jsou nestejně rozvinuty</a:t>
            </a:r>
          </a:p>
          <a:p>
            <a:r>
              <a:rPr lang="cs-CZ" dirty="0" smtClean="0"/>
              <a:t>Takový stupeň vývoje tělesných i duševních schopností a dovedností dítěte, který je nutným předpokladem úspěšného zvládnutí školních požadavků</a:t>
            </a:r>
          </a:p>
          <a:p>
            <a:r>
              <a:rPr lang="cs-CZ" dirty="0" smtClean="0"/>
              <a:t>Komplexní jev, determinován vnějšími i vnitřními faktory</a:t>
            </a:r>
          </a:p>
          <a:p>
            <a:r>
              <a:rPr lang="cs-CZ" dirty="0" smtClean="0"/>
              <a:t>„Školní zralost“- charakteristiky dané biologicky </a:t>
            </a:r>
          </a:p>
          <a:p>
            <a:r>
              <a:rPr lang="cs-CZ" dirty="0" smtClean="0"/>
              <a:t>„Školní připravenost „ - </a:t>
            </a:r>
            <a:r>
              <a:rPr lang="cs-CZ" dirty="0"/>
              <a:t>charakteristiky dané </a:t>
            </a:r>
            <a:r>
              <a:rPr lang="cs-CZ" dirty="0" smtClean="0"/>
              <a:t>sociálně</a:t>
            </a:r>
          </a:p>
          <a:p>
            <a:r>
              <a:rPr lang="cs-CZ" dirty="0" smtClean="0"/>
              <a:t>Důsledky nezralosti a nepřipravenosti při vstupu do školy:</a:t>
            </a:r>
          </a:p>
          <a:p>
            <a:pPr lvl="1"/>
            <a:r>
              <a:rPr lang="cs-CZ" dirty="0" smtClean="0"/>
              <a:t>Adaptační potíže</a:t>
            </a:r>
          </a:p>
          <a:p>
            <a:pPr lvl="1"/>
            <a:r>
              <a:rPr lang="cs-CZ" dirty="0" smtClean="0"/>
              <a:t>Neschopnost zvládnout požadavky – zátěž</a:t>
            </a:r>
          </a:p>
          <a:p>
            <a:pPr lvl="1"/>
            <a:r>
              <a:rPr lang="cs-CZ" dirty="0" smtClean="0"/>
              <a:t>Neklid, únava, podrážděnost, negativní sebehodnocení, obtíže se sociálním začleněním, riziko pro duševní i fyzické zdraví </a:t>
            </a:r>
          </a:p>
          <a:p>
            <a:pPr lvl="1"/>
            <a:r>
              <a:rPr lang="cs-CZ" dirty="0" smtClean="0"/>
              <a:t>Kritéria školní zralosti: tělesná, kognitivní, emoční a sociální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061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Tělesná (biologická) zralost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Posuzuje pediatr (+ rodiče, učitelé v MŠ)</a:t>
            </a:r>
          </a:p>
          <a:p>
            <a:r>
              <a:rPr lang="cs-CZ" dirty="0" smtClean="0"/>
              <a:t>Věk dítěte </a:t>
            </a:r>
          </a:p>
          <a:p>
            <a:r>
              <a:rPr lang="cs-CZ" dirty="0" smtClean="0"/>
              <a:t>V</a:t>
            </a:r>
            <a:r>
              <a:rPr lang="cs-CZ" dirty="0"/>
              <a:t>ýška a hmotnost</a:t>
            </a:r>
          </a:p>
          <a:p>
            <a:r>
              <a:rPr lang="cs-CZ" dirty="0"/>
              <a:t>D</a:t>
            </a:r>
            <a:r>
              <a:rPr lang="cs-CZ" dirty="0" smtClean="0"/>
              <a:t>okončení 1. strukturální přeměny (vytáhlost, filipínská míra, osifikace); odeznění průvodních jevů – disharmonie, únava, ochablost, labilita</a:t>
            </a:r>
          </a:p>
          <a:p>
            <a:r>
              <a:rPr lang="cs-CZ" dirty="0" smtClean="0"/>
              <a:t>Celkové zdraví</a:t>
            </a:r>
          </a:p>
          <a:p>
            <a:r>
              <a:rPr lang="cs-CZ" dirty="0" smtClean="0"/>
              <a:t>Zrání organismu, zejména CNS (sluchová a zraková diskriminace), vyhraněná laterality  </a:t>
            </a:r>
          </a:p>
          <a:p>
            <a:r>
              <a:rPr lang="cs-CZ" dirty="0" smtClean="0"/>
              <a:t>Úroveň motorického vývoje – koordinace pohybů, jemná motoriky, držení tužky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0203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Kognitivní (rozumová, duševní) zralost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700808"/>
            <a:ext cx="8503920" cy="4398240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Vliv rodinného prostředí, výchovy, MŠ; opožděná připravenost u dětí v celoústavní péči</a:t>
            </a:r>
          </a:p>
          <a:p>
            <a:r>
              <a:rPr lang="cs-CZ" dirty="0" smtClean="0"/>
              <a:t>Přechod od celostního vnímání k vnímání detailů</a:t>
            </a:r>
          </a:p>
          <a:p>
            <a:r>
              <a:rPr lang="cs-CZ" dirty="0" smtClean="0"/>
              <a:t>Schopnost analýzy a syntézy</a:t>
            </a:r>
          </a:p>
          <a:p>
            <a:r>
              <a:rPr lang="cs-CZ" dirty="0" smtClean="0"/>
              <a:t>Schopnost konkrétních myšlenkových operací (množství, pořadí, příčina, následek)</a:t>
            </a:r>
          </a:p>
          <a:p>
            <a:r>
              <a:rPr lang="cs-CZ" dirty="0" smtClean="0"/>
              <a:t>Trvalejší a záměrná paměť s logickými prvky</a:t>
            </a:r>
          </a:p>
          <a:p>
            <a:r>
              <a:rPr lang="cs-CZ" dirty="0" smtClean="0"/>
              <a:t>Odlišení reality a fantazie, sklon k realismu</a:t>
            </a:r>
          </a:p>
          <a:p>
            <a:r>
              <a:rPr lang="cs-CZ" dirty="0" smtClean="0"/>
              <a:t>Překonání egocentrismu</a:t>
            </a:r>
          </a:p>
          <a:p>
            <a:r>
              <a:rPr lang="cs-CZ" dirty="0" smtClean="0"/>
              <a:t>Záměrná pozornost </a:t>
            </a:r>
          </a:p>
          <a:p>
            <a:r>
              <a:rPr lang="cs-CZ" dirty="0" smtClean="0"/>
              <a:t>Aktivní tvořivý přístup k životu</a:t>
            </a:r>
          </a:p>
          <a:p>
            <a:r>
              <a:rPr lang="cs-CZ" dirty="0" smtClean="0"/>
              <a:t>Požadovaná úroveň řeči (věty, souvětí, bez agramatismů či dyslálie)</a:t>
            </a:r>
          </a:p>
          <a:p>
            <a:r>
              <a:rPr lang="cs-CZ" dirty="0" smtClean="0"/>
              <a:t>Odlišení hry a povinnosti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7508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Emoční, motivační a sociální zralost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Adaptace na režim školy</a:t>
            </a:r>
          </a:p>
          <a:p>
            <a:r>
              <a:rPr lang="cs-CZ" dirty="0" smtClean="0"/>
              <a:t>Adaptace na roli žáka a spolužáka</a:t>
            </a:r>
          </a:p>
          <a:p>
            <a:r>
              <a:rPr lang="cs-CZ" dirty="0" smtClean="0"/>
              <a:t>Schopnost pobývat bez úzkosti mimo rodinu, podřídit se autoritě učitele</a:t>
            </a:r>
          </a:p>
          <a:p>
            <a:r>
              <a:rPr lang="cs-CZ" dirty="0" smtClean="0"/>
              <a:t>Schopnost seberegulace (kontrola nápadů, impulsů),</a:t>
            </a:r>
          </a:p>
          <a:p>
            <a:r>
              <a:rPr lang="cs-CZ" dirty="0" smtClean="0"/>
              <a:t>Odpovídající pracovní tempo </a:t>
            </a:r>
          </a:p>
          <a:p>
            <a:r>
              <a:rPr lang="cs-CZ" dirty="0" smtClean="0"/>
              <a:t>Kladný přístup k učení, ochota spolupracovat</a:t>
            </a:r>
          </a:p>
          <a:p>
            <a:r>
              <a:rPr lang="cs-CZ" dirty="0" smtClean="0"/>
              <a:t>Bezproblémové začlenění se do vrstevnické skupiny</a:t>
            </a:r>
          </a:p>
          <a:p>
            <a:r>
              <a:rPr lang="cs-CZ" dirty="0" smtClean="0"/>
              <a:t>Relativní emocionální stabilita a odolnost vůči frustracím a zátěžovým podnětům</a:t>
            </a:r>
          </a:p>
          <a:p>
            <a:r>
              <a:rPr lang="cs-CZ" dirty="0" smtClean="0"/>
              <a:t>Kladný postoj k sobě, přiměřená sebedůvěra</a:t>
            </a:r>
          </a:p>
          <a:p>
            <a:r>
              <a:rPr lang="cs-CZ" dirty="0" smtClean="0"/>
              <a:t>Adaptace na hodnocení a srovnávání výkonů dítěte učitelem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6949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Důsledky školní nezralosti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Znaky školní nezralosti v jedné či více oblastech</a:t>
            </a:r>
          </a:p>
          <a:p>
            <a:r>
              <a:rPr lang="cs-CZ" dirty="0" smtClean="0"/>
              <a:t>Dítě je školou traumatizováno, selhává</a:t>
            </a:r>
          </a:p>
          <a:p>
            <a:r>
              <a:rPr lang="cs-CZ" dirty="0" smtClean="0"/>
              <a:t>Nevhodné přerušení docházky do školy, opakování ročníku</a:t>
            </a:r>
          </a:p>
          <a:p>
            <a:r>
              <a:rPr lang="cs-CZ" dirty="0" smtClean="0"/>
              <a:t>Potřeba včas zachytit školsky nezralé děti + odstraňovat preventivně možné potíže (logo, rozvoj motoriky,, nácvik pozornosti, sociální otužování….. komplexní programy v PPP)</a:t>
            </a:r>
          </a:p>
          <a:p>
            <a:r>
              <a:rPr lang="cs-CZ" dirty="0" smtClean="0"/>
              <a:t>Depistáž školsky nezralých dětí – předškolní zdravotní prohlídky, zápisy do ZŠ, názor učitele MŠ</a:t>
            </a:r>
          </a:p>
          <a:p>
            <a:r>
              <a:rPr lang="cs-CZ" dirty="0" smtClean="0"/>
              <a:t>Nevhodnost zbytečných odkladů školní docházky</a:t>
            </a:r>
          </a:p>
          <a:p>
            <a:r>
              <a:rPr lang="cs-CZ" smtClean="0"/>
              <a:t>„Zralost </a:t>
            </a:r>
            <a:r>
              <a:rPr lang="cs-CZ" dirty="0" smtClean="0"/>
              <a:t>školy </a:t>
            </a:r>
            <a:r>
              <a:rPr lang="cs-CZ" smtClean="0"/>
              <a:t>a učitele“ 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3548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Mladší školní věk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544196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Vymezení a základní charakteristika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Období od 6-7 do 10-11 let; raný školní věk (6-8), střední školní věk (8-11/12);</a:t>
            </a:r>
          </a:p>
          <a:p>
            <a:r>
              <a:rPr lang="cs-CZ" dirty="0" smtClean="0"/>
              <a:t>Mezníky : ukončení 1. strukturální přeměny, vstup do ZŠ po první známky pohlavního dospívání</a:t>
            </a:r>
          </a:p>
          <a:p>
            <a:r>
              <a:rPr lang="cs-CZ" dirty="0" smtClean="0"/>
              <a:t>Období latence (pudová energie v klidu)</a:t>
            </a:r>
          </a:p>
          <a:p>
            <a:r>
              <a:rPr lang="cs-CZ" dirty="0" smtClean="0"/>
              <a:t>Vývoj plynulý bez zvratů, pokrok ve všech dimenzích; nejstabilnější úsek v dětském vývoji </a:t>
            </a:r>
          </a:p>
          <a:p>
            <a:r>
              <a:rPr lang="cs-CZ" dirty="0" smtClean="0"/>
              <a:t>Období střízlivého realismu (svět, jaký je, chce jej pochopit); naivní realismus (závislost na autoritě), později kritický realismus (kritičtější postoj k autoritě)</a:t>
            </a:r>
          </a:p>
          <a:p>
            <a:r>
              <a:rPr lang="cs-CZ" dirty="0" smtClean="0"/>
              <a:t>Období snaživosti a iniciativy; píle, pracovitost; svoji hodnotu si potvrzuje především na základě výkonu; chce dosáhnout pocitu kompetence, sebevědomí x komplexy méněcennosti, </a:t>
            </a:r>
          </a:p>
        </p:txBody>
      </p:sp>
    </p:spTree>
    <p:extLst>
      <p:ext uri="{BB962C8B-B14F-4D97-AF65-F5344CB8AC3E}">
        <p14:creationId xmlns:p14="http://schemas.microsoft.com/office/powerpoint/2010/main" val="659855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Tělesný vývoj a vývoj motoriky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Tělesný vývoj</a:t>
            </a:r>
          </a:p>
          <a:p>
            <a:pPr lvl="1"/>
            <a:r>
              <a:rPr lang="cs-CZ" dirty="0" smtClean="0"/>
              <a:t>V počátcích disharmonie, zrychlený růst, zpomaluje se kolem 8. roku, </a:t>
            </a:r>
          </a:p>
          <a:p>
            <a:pPr lvl="1"/>
            <a:r>
              <a:rPr lang="cs-CZ" dirty="0" smtClean="0"/>
              <a:t>Zvyšování odolnosti, zdokonalení činnosti svalů, kloubů, </a:t>
            </a:r>
          </a:p>
          <a:p>
            <a:pPr lvl="1"/>
            <a:r>
              <a:rPr lang="cs-CZ" dirty="0" smtClean="0"/>
              <a:t>Akcelerace vývoje u děvčat; individuální rozdíly</a:t>
            </a:r>
          </a:p>
          <a:p>
            <a:r>
              <a:rPr lang="cs-CZ" dirty="0" smtClean="0"/>
              <a:t>Vývoj motoriky</a:t>
            </a:r>
          </a:p>
          <a:p>
            <a:pPr lvl="1"/>
            <a:r>
              <a:rPr lang="cs-CZ" dirty="0" smtClean="0"/>
              <a:t>Zklidnění; </a:t>
            </a:r>
          </a:p>
          <a:p>
            <a:pPr lvl="1"/>
            <a:r>
              <a:rPr lang="cs-CZ" dirty="0" smtClean="0"/>
              <a:t>Zlepšení koordinace pohybů, přesnější, úspornější</a:t>
            </a:r>
          </a:p>
          <a:p>
            <a:pPr lvl="1"/>
            <a:r>
              <a:rPr lang="cs-CZ" dirty="0" smtClean="0"/>
              <a:t>Radost z pohybu - uvolnění</a:t>
            </a:r>
          </a:p>
          <a:p>
            <a:pPr lvl="1"/>
            <a:r>
              <a:rPr lang="cs-CZ" dirty="0" smtClean="0"/>
              <a:t>Zájem o různé druhy sportu</a:t>
            </a:r>
          </a:p>
          <a:p>
            <a:pPr lvl="1"/>
            <a:r>
              <a:rPr lang="cs-CZ" dirty="0" smtClean="0"/>
              <a:t>Tělesná síla a obratnost – vliv na sociální pozici ve skupině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9011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2251</TotalTime>
  <Words>882</Words>
  <Application>Microsoft Office PowerPoint</Application>
  <PresentationFormat>Předvádění na obrazovce (4:3)</PresentationFormat>
  <Paragraphs>94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Administrativní</vt:lpstr>
      <vt:lpstr>Školní zralost </vt:lpstr>
      <vt:lpstr>Vymezení pojmu  </vt:lpstr>
      <vt:lpstr>Tělesná (biologická) zralost</vt:lpstr>
      <vt:lpstr>Kognitivní (rozumová, duševní) zralost</vt:lpstr>
      <vt:lpstr>Emoční, motivační a sociální zralost</vt:lpstr>
      <vt:lpstr>Důsledky školní nezralosti</vt:lpstr>
      <vt:lpstr>Mladší školní věk</vt:lpstr>
      <vt:lpstr>Vymezení a základní charakteristika</vt:lpstr>
      <vt:lpstr>Tělesný vývoj a vývoj motoriky</vt:lpstr>
      <vt:lpstr>Vývoj poznávacích procesů</vt:lpstr>
      <vt:lpstr>Emocionální a sociální vývoj</vt:lpstr>
      <vt:lpstr>Děkuji za pozornost</vt:lpstr>
    </vt:vector>
  </TitlesOfParts>
  <Company>Soufflet 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Eva Urbanovská</dc:creator>
  <cp:lastModifiedBy>Eva Urbanovská</cp:lastModifiedBy>
  <cp:revision>147</cp:revision>
  <cp:lastPrinted>2016-10-23T20:44:52Z</cp:lastPrinted>
  <dcterms:created xsi:type="dcterms:W3CDTF">2016-10-05T10:42:24Z</dcterms:created>
  <dcterms:modified xsi:type="dcterms:W3CDTF">2016-11-20T06:04:11Z</dcterms:modified>
</cp:coreProperties>
</file>