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7DB-DF7D-4990-A6F6-78965496BA5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06AA5-ED44-4F87-926E-7B4271E63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7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Stáří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540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 </a:t>
            </a:r>
            <a:r>
              <a:rPr lang="cs-CZ" b="1" dirty="0" smtClean="0"/>
              <a:t>a periodizace vývojové </a:t>
            </a:r>
            <a:r>
              <a:rPr lang="cs-CZ" b="1" dirty="0" smtClean="0"/>
              <a:t>etapy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r>
              <a:rPr lang="cs-CZ" sz="2600" dirty="0" smtClean="0"/>
              <a:t>Období intenzivního stárnutí, involučních změn, </a:t>
            </a:r>
            <a:r>
              <a:rPr lang="cs-CZ" sz="2600" dirty="0"/>
              <a:t>končí </a:t>
            </a:r>
            <a:r>
              <a:rPr lang="cs-CZ" sz="2600" dirty="0" smtClean="0"/>
              <a:t>smrtí</a:t>
            </a:r>
          </a:p>
          <a:p>
            <a:r>
              <a:rPr lang="cs-CZ" sz="2600" dirty="0" smtClean="0"/>
              <a:t>Nejednotnost </a:t>
            </a:r>
            <a:r>
              <a:rPr lang="cs-CZ" sz="2600" dirty="0"/>
              <a:t>vymezení jednotlivých </a:t>
            </a:r>
            <a:r>
              <a:rPr lang="cs-CZ" sz="2600" dirty="0" smtClean="0"/>
              <a:t>stádií (počátek 60/65 let):</a:t>
            </a:r>
          </a:p>
          <a:p>
            <a:r>
              <a:rPr lang="cs-CZ" sz="2600" dirty="0" smtClean="0"/>
              <a:t>Příhoda: </a:t>
            </a:r>
          </a:p>
          <a:p>
            <a:pPr lvl="1"/>
            <a:r>
              <a:rPr lang="cs-CZ" dirty="0" smtClean="0"/>
              <a:t>senescence (60-75)</a:t>
            </a:r>
          </a:p>
          <a:p>
            <a:pPr lvl="1"/>
            <a:r>
              <a:rPr lang="cs-CZ" dirty="0" smtClean="0"/>
              <a:t>kmetství   (75-90)</a:t>
            </a:r>
          </a:p>
          <a:p>
            <a:pPr lvl="1"/>
            <a:r>
              <a:rPr lang="cs-CZ" dirty="0" err="1" smtClean="0"/>
              <a:t>patriarchium</a:t>
            </a:r>
            <a:r>
              <a:rPr lang="cs-CZ" dirty="0" smtClean="0"/>
              <a:t> (90-)</a:t>
            </a:r>
          </a:p>
          <a:p>
            <a:pPr lvl="1"/>
            <a:endParaRPr lang="cs-CZ" dirty="0" smtClean="0"/>
          </a:p>
          <a:p>
            <a:r>
              <a:rPr lang="cs-CZ" sz="2600" dirty="0" err="1" smtClean="0"/>
              <a:t>Nakonečný</a:t>
            </a:r>
            <a:r>
              <a:rPr lang="cs-CZ" sz="2600" dirty="0" smtClean="0"/>
              <a:t>:</a:t>
            </a:r>
          </a:p>
          <a:p>
            <a:pPr lvl="1"/>
            <a:r>
              <a:rPr lang="cs-CZ" dirty="0" smtClean="0"/>
              <a:t>počáteční stáří (60 – 71)</a:t>
            </a:r>
          </a:p>
          <a:p>
            <a:pPr lvl="1"/>
            <a:r>
              <a:rPr lang="cs-CZ" dirty="0" smtClean="0"/>
              <a:t>pokročilé stáří (75 - )</a:t>
            </a:r>
          </a:p>
          <a:p>
            <a:pPr lvl="1"/>
            <a:endParaRPr lang="cs-CZ" dirty="0" smtClean="0"/>
          </a:p>
          <a:p>
            <a:r>
              <a:rPr lang="cs-CZ" sz="2600" dirty="0" smtClean="0"/>
              <a:t>Švancara:</a:t>
            </a:r>
          </a:p>
          <a:p>
            <a:pPr lvl="1"/>
            <a:r>
              <a:rPr lang="cs-CZ" dirty="0" smtClean="0"/>
              <a:t>stárnutí (presenium) (46/48-65)</a:t>
            </a:r>
          </a:p>
          <a:p>
            <a:pPr lvl="1"/>
            <a:r>
              <a:rPr lang="cs-CZ" dirty="0" smtClean="0"/>
              <a:t>stáří (</a:t>
            </a:r>
            <a:r>
              <a:rPr lang="cs-CZ" dirty="0" err="1" smtClean="0"/>
              <a:t>senium</a:t>
            </a:r>
            <a:r>
              <a:rPr lang="cs-CZ" dirty="0" smtClean="0"/>
              <a:t>) (65 – 75)</a:t>
            </a:r>
          </a:p>
          <a:p>
            <a:pPr lvl="1"/>
            <a:r>
              <a:rPr lang="cs-CZ" dirty="0" smtClean="0"/>
              <a:t>vysoký věk  (75 -) </a:t>
            </a:r>
          </a:p>
          <a:p>
            <a:pPr marL="27432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006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Tělesné a psychické změny </a:t>
            </a:r>
            <a:r>
              <a:rPr lang="cs-CZ" dirty="0" smtClean="0"/>
              <a:t>ve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475252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sz="2000" dirty="0" smtClean="0"/>
              <a:t>Pokles tělesné </a:t>
            </a:r>
            <a:r>
              <a:rPr lang="cs-CZ" sz="2000" u="sng" dirty="0" smtClean="0"/>
              <a:t>hmotnosti</a:t>
            </a:r>
            <a:r>
              <a:rPr lang="cs-CZ" sz="2000" dirty="0" smtClean="0"/>
              <a:t> (váha svalstva, vnitřních orgánů, kostry), </a:t>
            </a:r>
          </a:p>
          <a:p>
            <a:pPr lvl="1"/>
            <a:r>
              <a:rPr lang="cs-CZ" sz="2000" u="sng" dirty="0" smtClean="0"/>
              <a:t>výšky</a:t>
            </a:r>
            <a:r>
              <a:rPr lang="cs-CZ" sz="2000" dirty="0" smtClean="0"/>
              <a:t> (degenerativní změny chrupavky, atrofie kostí)</a:t>
            </a:r>
          </a:p>
          <a:p>
            <a:pPr lvl="1"/>
            <a:r>
              <a:rPr lang="cs-CZ" sz="2000" dirty="0" smtClean="0"/>
              <a:t>Snížení </a:t>
            </a:r>
            <a:r>
              <a:rPr lang="cs-CZ" sz="2000" u="sng" dirty="0" smtClean="0"/>
              <a:t>pohyblivosti</a:t>
            </a:r>
            <a:r>
              <a:rPr lang="cs-CZ" sz="2000" dirty="0" smtClean="0"/>
              <a:t>, zpomalení motoriky; zhoršení </a:t>
            </a:r>
            <a:r>
              <a:rPr lang="cs-CZ" sz="2000" dirty="0"/>
              <a:t>termoregulace </a:t>
            </a:r>
            <a:endParaRPr lang="cs-CZ" sz="2000" dirty="0" smtClean="0"/>
          </a:p>
          <a:p>
            <a:pPr lvl="1"/>
            <a:r>
              <a:rPr lang="cs-CZ" sz="2000" dirty="0" smtClean="0"/>
              <a:t>Vypadávání a šedivění </a:t>
            </a:r>
            <a:r>
              <a:rPr lang="cs-CZ" sz="2000" u="sng" dirty="0" smtClean="0"/>
              <a:t>vlasů</a:t>
            </a:r>
            <a:r>
              <a:rPr lang="cs-CZ" sz="2000" dirty="0" smtClean="0"/>
              <a:t>, změny </a:t>
            </a:r>
            <a:r>
              <a:rPr lang="cs-CZ" sz="2000" u="sng" dirty="0" smtClean="0"/>
              <a:t>kůže</a:t>
            </a:r>
            <a:r>
              <a:rPr lang="cs-CZ" sz="2000" dirty="0" smtClean="0"/>
              <a:t>, ztráta </a:t>
            </a:r>
            <a:r>
              <a:rPr lang="cs-CZ" sz="2000" u="sng" dirty="0" smtClean="0"/>
              <a:t>zubů</a:t>
            </a:r>
            <a:r>
              <a:rPr lang="cs-CZ" sz="2000" dirty="0" smtClean="0"/>
              <a:t>  </a:t>
            </a:r>
          </a:p>
          <a:p>
            <a:pPr lvl="1"/>
            <a:r>
              <a:rPr lang="cs-CZ" sz="2000" u="sng" dirty="0" smtClean="0"/>
              <a:t>Choroby</a:t>
            </a:r>
            <a:r>
              <a:rPr lang="cs-CZ" sz="2000" dirty="0" smtClean="0"/>
              <a:t> – srdeční, cévní systém, plíce, nervový systém (snížení počtu neuronů, horší funkce) – R na zdravotní komplikace (úzkost…)</a:t>
            </a:r>
          </a:p>
          <a:p>
            <a:pPr lvl="1"/>
            <a:r>
              <a:rPr lang="cs-CZ" sz="2000" u="sng" dirty="0" smtClean="0"/>
              <a:t>Smyslové orgány</a:t>
            </a:r>
            <a:r>
              <a:rPr lang="cs-CZ" sz="2000" dirty="0" smtClean="0"/>
              <a:t> – horší funkce, snížená rychlost přenosu, zhoršení vnímání (sluchu) vede k nervozitě, podezíravosti, dezorientaci + zpomalení reakcí, omezení činností, úrazovost; možnost kompenzace (brýle, naslouchadla…) </a:t>
            </a:r>
          </a:p>
          <a:p>
            <a:pPr lvl="1"/>
            <a:r>
              <a:rPr lang="cs-CZ" sz="2000" dirty="0" smtClean="0"/>
              <a:t>Zpomalení </a:t>
            </a:r>
            <a:r>
              <a:rPr lang="cs-CZ" sz="2000" u="sng" dirty="0" smtClean="0"/>
              <a:t>duševních pochodů</a:t>
            </a:r>
            <a:r>
              <a:rPr lang="cs-CZ" sz="2000" dirty="0" smtClean="0"/>
              <a:t>, zhoršení paměti (krátkodobé), ulpívavé myšlení, zaměření do minulosti</a:t>
            </a:r>
          </a:p>
          <a:p>
            <a:pPr lvl="1"/>
            <a:r>
              <a:rPr lang="cs-CZ" sz="2000" dirty="0" smtClean="0"/>
              <a:t>Snížení </a:t>
            </a:r>
            <a:r>
              <a:rPr lang="cs-CZ" sz="2000" u="sng" dirty="0" smtClean="0"/>
              <a:t>odolnosti vůči zátěži</a:t>
            </a:r>
            <a:r>
              <a:rPr lang="cs-CZ" sz="2000" dirty="0" smtClean="0"/>
              <a:t>, ztráta perspektiv, oslabování citového prožitku  </a:t>
            </a:r>
          </a:p>
          <a:p>
            <a:pPr lvl="1"/>
            <a:r>
              <a:rPr lang="cs-CZ" sz="2000" dirty="0" smtClean="0"/>
              <a:t>Snížení </a:t>
            </a:r>
            <a:r>
              <a:rPr lang="cs-CZ" sz="2000" u="sng" dirty="0" smtClean="0"/>
              <a:t>sebehodnocení</a:t>
            </a:r>
            <a:r>
              <a:rPr lang="cs-CZ" sz="2000" dirty="0" smtClean="0"/>
              <a:t> (odchod ze zaměstnání) </a:t>
            </a:r>
          </a:p>
          <a:p>
            <a:pPr lvl="1"/>
            <a:r>
              <a:rPr lang="cs-CZ" sz="2000" u="sng" dirty="0" smtClean="0"/>
              <a:t>Sociální změny</a:t>
            </a:r>
            <a:r>
              <a:rPr lang="cs-CZ" sz="2000" dirty="0" smtClean="0"/>
              <a:t> (postavení, ztráta rolí, závislost, omezení kontaktů)</a:t>
            </a:r>
          </a:p>
          <a:p>
            <a:pPr lvl="1"/>
            <a:r>
              <a:rPr lang="cs-CZ" sz="2000" dirty="0" smtClean="0"/>
              <a:t>Zvýraznění </a:t>
            </a:r>
            <a:r>
              <a:rPr lang="cs-CZ" sz="2000" u="sng" dirty="0" smtClean="0"/>
              <a:t>osobnostních rysů</a:t>
            </a:r>
            <a:r>
              <a:rPr lang="cs-CZ" sz="2000" dirty="0" smtClean="0"/>
              <a:t> (výbušnost, pasivita); egocentrismus</a:t>
            </a:r>
          </a:p>
        </p:txBody>
      </p:sp>
    </p:spTree>
    <p:extLst>
      <p:ext uri="{BB962C8B-B14F-4D97-AF65-F5344CB8AC3E}">
        <p14:creationId xmlns:p14="http://schemas.microsoft.com/office/powerpoint/2010/main" val="12302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Adaptace na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Řešení problémů stáří </a:t>
            </a:r>
          </a:p>
          <a:p>
            <a:pPr lvl="1"/>
            <a:r>
              <a:rPr lang="cs-CZ" sz="2000" dirty="0" smtClean="0"/>
              <a:t>biologické, ekonomické snadnější než psychické a sociální</a:t>
            </a:r>
          </a:p>
          <a:p>
            <a:r>
              <a:rPr lang="cs-CZ" sz="2400" u="sng" dirty="0" smtClean="0"/>
              <a:t>Strategie adjustace na stáří </a:t>
            </a:r>
            <a:r>
              <a:rPr lang="cs-CZ" sz="2000" dirty="0" smtClean="0"/>
              <a:t>(dle </a:t>
            </a:r>
            <a:r>
              <a:rPr lang="cs-CZ" sz="2000" dirty="0" err="1" smtClean="0"/>
              <a:t>Bromley</a:t>
            </a:r>
            <a:r>
              <a:rPr lang="cs-CZ" sz="2000" dirty="0" smtClean="0"/>
              <a:t>):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Konstruktivnost </a:t>
            </a: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Optimální; soběstačnost, humor, vztahy, zájmy, smíření se smrtí 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Závislost</a:t>
            </a: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Pasivní, nesoběstačný, podezírá, sebestředný, </a:t>
            </a:r>
            <a:r>
              <a:rPr lang="cs-CZ" dirty="0" smtClean="0"/>
              <a:t>únava, manipulace</a:t>
            </a:r>
            <a:endParaRPr lang="cs-CZ" dirty="0" smtClean="0">
              <a:solidFill>
                <a:schemeClr val="tx1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Obranný postoj  </a:t>
            </a: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aktivní, obává se závislosti, soběstačný, odmítá pomoc i stárnutí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tx1"/>
                </a:solidFill>
              </a:rPr>
              <a:t>Nepřátelství </a:t>
            </a: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Konfliktní, agresivní, podezíraví, kverulanti, nepřátelští vůči ml.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chemeClr val="tx1"/>
                </a:solidFill>
              </a:rPr>
              <a:t>Sebenenávist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1005840" lvl="2" indent="-457200"/>
            <a:r>
              <a:rPr lang="cs-CZ" dirty="0" smtClean="0">
                <a:solidFill>
                  <a:schemeClr val="tx1"/>
                </a:solidFill>
              </a:rPr>
              <a:t>Pesimismus, lítost, osamělost, deprese, bez zájmů, „oběti“ osudu, smíření se smrtí (vysvobození)  </a:t>
            </a:r>
          </a:p>
        </p:txBody>
      </p:sp>
    </p:spTree>
    <p:extLst>
      <p:ext uri="{BB962C8B-B14F-4D97-AF65-F5344CB8AC3E}">
        <p14:creationId xmlns:p14="http://schemas.microsoft.com/office/powerpoint/2010/main" val="2485606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040560"/>
          </a:xfrm>
        </p:spPr>
        <p:txBody>
          <a:bodyPr>
            <a:normAutofit fontScale="92500"/>
          </a:bodyPr>
          <a:lstStyle/>
          <a:p>
            <a:r>
              <a:rPr lang="cs-CZ" sz="2200" dirty="0" err="1" smtClean="0"/>
              <a:t>Gerontogogika</a:t>
            </a:r>
            <a:r>
              <a:rPr lang="cs-CZ" sz="2200" dirty="0" smtClean="0"/>
              <a:t>/</a:t>
            </a:r>
            <a:r>
              <a:rPr lang="cs-CZ" sz="2200" dirty="0" err="1" smtClean="0"/>
              <a:t>gerontopedagogika</a:t>
            </a:r>
            <a:r>
              <a:rPr lang="cs-CZ" sz="2200" dirty="0" smtClean="0"/>
              <a:t> = teorie výchovy a vzdělávání ke stáří </a:t>
            </a:r>
          </a:p>
          <a:p>
            <a:pPr lvl="1"/>
            <a:r>
              <a:rPr lang="cs-CZ" sz="1900" dirty="0" smtClean="0"/>
              <a:t>Cílem: poskytnout informace o sociální a zdravotnické problematice stáří, připravit na projevy stáří, naučit spokojeně prožívat období stáří </a:t>
            </a:r>
          </a:p>
          <a:p>
            <a:r>
              <a:rPr lang="cs-CZ" sz="2200" dirty="0" smtClean="0"/>
              <a:t>Funkce</a:t>
            </a:r>
            <a:r>
              <a:rPr lang="cs-CZ" sz="2400" dirty="0" smtClean="0"/>
              <a:t> </a:t>
            </a:r>
            <a:r>
              <a:rPr lang="cs-CZ" sz="2000" dirty="0" smtClean="0"/>
              <a:t>(dle Pacovský, Wolf)  </a:t>
            </a:r>
            <a:endParaRPr lang="cs-CZ" sz="2400" dirty="0" smtClean="0"/>
          </a:p>
          <a:p>
            <a:pPr lvl="1"/>
            <a:r>
              <a:rPr lang="cs-CZ" sz="1900" dirty="0" smtClean="0"/>
              <a:t>Preventivní (předem připraví na změny ve stáří a nové možnosti) </a:t>
            </a:r>
          </a:p>
          <a:p>
            <a:pPr lvl="1"/>
            <a:r>
              <a:rPr lang="cs-CZ" sz="1900" dirty="0" smtClean="0"/>
              <a:t>Anticipační (najít V, D, CH, které připraví na stáří a usnadní proces stárnutí)</a:t>
            </a:r>
          </a:p>
          <a:p>
            <a:pPr lvl="1"/>
            <a:r>
              <a:rPr lang="cs-CZ" sz="1900" dirty="0" smtClean="0"/>
              <a:t>Posilovací (vede k aktivnímu životu, rozvoj a využití zájmů, schopností)</a:t>
            </a:r>
          </a:p>
          <a:p>
            <a:pPr lvl="1"/>
            <a:r>
              <a:rPr lang="cs-CZ" sz="1900" dirty="0" smtClean="0"/>
              <a:t>Rehabilitační (znovuobnovení vyváženého stavu, nabídka nových možností)</a:t>
            </a:r>
          </a:p>
          <a:p>
            <a:r>
              <a:rPr lang="cs-CZ" sz="2200" dirty="0" smtClean="0"/>
              <a:t>Aktivní stáří </a:t>
            </a:r>
          </a:p>
          <a:p>
            <a:pPr lvl="1"/>
            <a:r>
              <a:rPr lang="cs-CZ" sz="1900" dirty="0" smtClean="0"/>
              <a:t>Aktivita = pocit užitečnosti, uznání, vyšší sociální status, orientace na budoucnost, zpomalení stárnutí</a:t>
            </a:r>
          </a:p>
          <a:p>
            <a:pPr lvl="1"/>
            <a:r>
              <a:rPr lang="cs-CZ" sz="1900" dirty="0" smtClean="0"/>
              <a:t>Pasivita = počátek úpadku, deprese, rozpad osobnosti, soustředění na své zdravotní problémy</a:t>
            </a:r>
          </a:p>
          <a:p>
            <a:pPr lvl="1"/>
            <a:r>
              <a:rPr lang="cs-CZ" sz="1900" dirty="0" smtClean="0"/>
              <a:t>Postupný přechod ke sníženému pracovnímu úvazku (?)</a:t>
            </a:r>
          </a:p>
          <a:p>
            <a:pPr lvl="1"/>
            <a:endParaRPr lang="cs-CZ" sz="1700" dirty="0" smtClean="0"/>
          </a:p>
          <a:p>
            <a:pPr lvl="1"/>
            <a:endParaRPr lang="cs-CZ" sz="19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6086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Umírání a smrt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dirty="0" smtClean="0"/>
              <a:t>Různorodé způsoby vyrovnání se se smrtí: přechod do jiného světa, reinkarnace, různé rituály; dává čas na vyrovnání se s odchodem milované osoby; tabuizované téma, institucionalizace umírání (nemocnice, ústavy)</a:t>
            </a:r>
          </a:p>
          <a:p>
            <a:r>
              <a:rPr lang="cs-CZ" sz="2200" dirty="0" smtClean="0"/>
              <a:t>Strach ze smrti (sebezáchovný mechanismus), z umírání</a:t>
            </a:r>
          </a:p>
          <a:p>
            <a:r>
              <a:rPr lang="cs-CZ" sz="2200" dirty="0" smtClean="0"/>
              <a:t>Stadia umírání:</a:t>
            </a:r>
          </a:p>
          <a:p>
            <a:pPr lvl="1"/>
            <a:r>
              <a:rPr lang="cs-CZ" sz="2000" dirty="0" smtClean="0"/>
              <a:t>Popření a izolace – odmítnutí lékařské informace, léčení, životosprávy</a:t>
            </a:r>
          </a:p>
          <a:p>
            <a:pPr lvl="1"/>
            <a:r>
              <a:rPr lang="cs-CZ" sz="2000" dirty="0" smtClean="0"/>
              <a:t>Zlost, hněv – frustrace, závist (jiní budou žít), vidí všude nedostatky, </a:t>
            </a:r>
          </a:p>
          <a:p>
            <a:pPr lvl="1"/>
            <a:r>
              <a:rPr lang="cs-CZ" sz="2000" dirty="0" smtClean="0"/>
              <a:t>Smlouvání – naděje na přežití, snaha prodloužit život, usmíření s blízkými; </a:t>
            </a:r>
          </a:p>
          <a:p>
            <a:pPr lvl="1"/>
            <a:r>
              <a:rPr lang="cs-CZ" sz="2000" dirty="0" smtClean="0"/>
              <a:t>Deprese – vědomí nevyhnutelnosti, smutek, že všechny opustí, nesplní cíle – umožnit umírajícím vyjádřit emoce, poskytnout podporu</a:t>
            </a:r>
          </a:p>
          <a:p>
            <a:pPr lvl="1"/>
            <a:r>
              <a:rPr lang="cs-CZ" sz="2000" dirty="0" smtClean="0"/>
              <a:t>Přijetí (akceptace) – vědomí, že smrt se týká všech, vyrovnanost, vnitřní klid; podpora svým blízkým, doporučení pro jejich životy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629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Truchlení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Ztráta milované osoby - vždy bolestivá</a:t>
            </a:r>
          </a:p>
          <a:p>
            <a:r>
              <a:rPr lang="cs-CZ" sz="2200" dirty="0" smtClean="0"/>
              <a:t>Význam sociální opory, riziko dlouhodobé zátěže u osamělých nejprve introverze, zdravotní i psychické potíže, následně doba smutku +změna života pozůstalého</a:t>
            </a:r>
          </a:p>
          <a:p>
            <a:r>
              <a:rPr lang="cs-CZ" sz="2400" dirty="0" smtClean="0"/>
              <a:t>Stadia truchlení (dle </a:t>
            </a:r>
            <a:r>
              <a:rPr lang="cs-CZ" sz="2400" dirty="0" err="1" smtClean="0"/>
              <a:t>Kranzová</a:t>
            </a:r>
            <a:r>
              <a:rPr lang="cs-CZ" sz="2400" dirty="0" smtClean="0"/>
              <a:t>):</a:t>
            </a:r>
          </a:p>
          <a:p>
            <a:pPr lvl="1"/>
            <a:r>
              <a:rPr lang="cs-CZ" dirty="0" smtClean="0"/>
              <a:t>Chaos - popření</a:t>
            </a:r>
            <a:r>
              <a:rPr lang="cs-CZ" dirty="0"/>
              <a:t>, odmítnutí ztráty </a:t>
            </a:r>
            <a:endParaRPr lang="cs-CZ" dirty="0" smtClean="0"/>
          </a:p>
          <a:p>
            <a:pPr lvl="2"/>
            <a:r>
              <a:rPr lang="cs-CZ" dirty="0" smtClean="0"/>
              <a:t>pomáhá </a:t>
            </a:r>
            <a:r>
              <a:rPr lang="cs-CZ" dirty="0"/>
              <a:t>tlumit </a:t>
            </a:r>
            <a:r>
              <a:rPr lang="cs-CZ" dirty="0" smtClean="0"/>
              <a:t>šok; otupělost</a:t>
            </a:r>
          </a:p>
          <a:p>
            <a:pPr lvl="2"/>
            <a:r>
              <a:rPr lang="cs-CZ" dirty="0" smtClean="0"/>
              <a:t>různě dlouho, končí zpravidla obřadem pohřbu</a:t>
            </a:r>
          </a:p>
          <a:p>
            <a:pPr lvl="1"/>
            <a:r>
              <a:rPr lang="cs-CZ" dirty="0" smtClean="0"/>
              <a:t>Vyjádření pocitů - vědomí ztráty, vyrovnávání se smrtí blízkého</a:t>
            </a:r>
          </a:p>
          <a:p>
            <a:pPr lvl="2"/>
            <a:r>
              <a:rPr lang="cs-CZ" smtClean="0"/>
              <a:t>rozporuplné </a:t>
            </a:r>
            <a:r>
              <a:rPr lang="cs-CZ" dirty="0" smtClean="0"/>
              <a:t>pocity</a:t>
            </a:r>
          </a:p>
          <a:p>
            <a:pPr lvl="2"/>
            <a:r>
              <a:rPr lang="cs-CZ" dirty="0" smtClean="0"/>
              <a:t>potřeba komunikace</a:t>
            </a:r>
          </a:p>
          <a:p>
            <a:pPr lvl="1"/>
            <a:r>
              <a:rPr lang="cs-CZ" dirty="0" smtClean="0"/>
              <a:t>Pochopení</a:t>
            </a:r>
          </a:p>
          <a:p>
            <a:pPr lvl="2"/>
            <a:r>
              <a:rPr lang="cs-CZ" dirty="0" smtClean="0"/>
              <a:t>smíření, nalézání smyslu svého života bez blízké osoby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096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3110</TotalTime>
  <Words>692</Words>
  <Application>Microsoft Office PowerPoint</Application>
  <PresentationFormat>Předvádění na obrazovce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Administrativní</vt:lpstr>
      <vt:lpstr>Stáří</vt:lpstr>
      <vt:lpstr>Vymezení a periodizace vývojové etapy  </vt:lpstr>
      <vt:lpstr>Tělesné a psychické změny ve stáří</vt:lpstr>
      <vt:lpstr>Adaptace na stáří</vt:lpstr>
      <vt:lpstr>Příprava na stáří</vt:lpstr>
      <vt:lpstr>Umírání a smrt</vt:lpstr>
      <vt:lpstr>Truchlení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 Urbanovská</cp:lastModifiedBy>
  <cp:revision>209</cp:revision>
  <cp:lastPrinted>2016-10-23T20:44:52Z</cp:lastPrinted>
  <dcterms:created xsi:type="dcterms:W3CDTF">2016-10-05T10:42:24Z</dcterms:created>
  <dcterms:modified xsi:type="dcterms:W3CDTF">2016-12-10T19:00:17Z</dcterms:modified>
</cp:coreProperties>
</file>