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Teorie a periodizace psychického vývoje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Vývojové fáze a mezníky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b="1" dirty="0" smtClean="0"/>
              <a:t>Psychický vývoj </a:t>
            </a:r>
            <a:r>
              <a:rPr lang="cs-CZ" sz="2400" dirty="0" smtClean="0"/>
              <a:t>– zákonitý proces, sled vývojových fází; celistvý, kontinuum postupných proměn; není zcela plynulý; individuálně specifický</a:t>
            </a:r>
          </a:p>
          <a:p>
            <a:r>
              <a:rPr lang="cs-CZ" sz="2400" b="1" dirty="0" smtClean="0"/>
              <a:t>Periodizace ontogenetického vývoje </a:t>
            </a:r>
            <a:r>
              <a:rPr lang="cs-CZ" sz="2400" dirty="0" smtClean="0"/>
              <a:t>= členění životního cyklu na určité úseky podle vybraných kritérií </a:t>
            </a:r>
          </a:p>
          <a:p>
            <a:r>
              <a:rPr lang="cs-CZ" sz="2400" dirty="0" smtClean="0"/>
              <a:t>Praktický význam sledování vývoje v ohraničených etapách z různých hledisek, pohledů (edukace, diagnostika, terapie…)</a:t>
            </a:r>
          </a:p>
          <a:p>
            <a:r>
              <a:rPr lang="cs-CZ" sz="2400" b="1" dirty="0" smtClean="0"/>
              <a:t>Vývojové fáze </a:t>
            </a:r>
            <a:r>
              <a:rPr lang="cs-CZ" sz="2400" dirty="0" smtClean="0"/>
              <a:t>- charakteristické změnami, které jsou pro ně typické </a:t>
            </a:r>
          </a:p>
          <a:p>
            <a:r>
              <a:rPr lang="cs-CZ" sz="2400" b="1" dirty="0" smtClean="0"/>
              <a:t>Vývojové mezníky </a:t>
            </a:r>
            <a:r>
              <a:rPr lang="cs-CZ" sz="2400" dirty="0" smtClean="0"/>
              <a:t>– signalizují proměnu některé ze složek psychosociálního vývoje; vymezují rozhraní dvou vývojových fází:</a:t>
            </a:r>
          </a:p>
          <a:p>
            <a:pPr lvl="1"/>
            <a:r>
              <a:rPr lang="cs-CZ" u="sng" dirty="0" smtClean="0"/>
              <a:t>Biologický</a:t>
            </a:r>
            <a:r>
              <a:rPr lang="cs-CZ" dirty="0" smtClean="0"/>
              <a:t> (daný zráním např. pohlavní dospívání, lokomoce)</a:t>
            </a:r>
          </a:p>
          <a:p>
            <a:pPr lvl="1"/>
            <a:r>
              <a:rPr lang="cs-CZ" u="sng" dirty="0" smtClean="0"/>
              <a:t>Psychický</a:t>
            </a:r>
            <a:r>
              <a:rPr lang="cs-CZ" dirty="0" smtClean="0"/>
              <a:t> (daný dispozicemi a učením, např. rozvoj konkrétních logických operací v 7 letech)   </a:t>
            </a:r>
          </a:p>
          <a:p>
            <a:pPr lvl="1"/>
            <a:r>
              <a:rPr lang="cs-CZ" u="sng" dirty="0" smtClean="0"/>
              <a:t>Sociální</a:t>
            </a:r>
            <a:r>
              <a:rPr lang="cs-CZ" dirty="0" smtClean="0"/>
              <a:t> (daný společností, např. nástup do školy)</a:t>
            </a:r>
            <a:br>
              <a:rPr lang="cs-CZ" dirty="0" smtClean="0"/>
            </a:br>
            <a:r>
              <a:rPr lang="cs-CZ" sz="1900" dirty="0" smtClean="0"/>
              <a:t>	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224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psychického vývoje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Existují různé způsoby výkladu vývoje různých dimenzí psychiky, zdůrazňující zrání či učení, zaměřující se na různé oblasti</a:t>
            </a:r>
          </a:p>
          <a:p>
            <a:r>
              <a:rPr lang="cs-CZ" dirty="0" smtClean="0"/>
              <a:t>Nejdůležitější vývojové teorie</a:t>
            </a:r>
          </a:p>
          <a:p>
            <a:pPr lvl="1"/>
            <a:r>
              <a:rPr lang="cs-CZ" dirty="0" err="1" smtClean="0"/>
              <a:t>Biopsychologická</a:t>
            </a:r>
            <a:r>
              <a:rPr lang="cs-CZ" dirty="0" smtClean="0"/>
              <a:t> teorie – periodizace V. Příhody</a:t>
            </a:r>
          </a:p>
          <a:p>
            <a:pPr lvl="1"/>
            <a:r>
              <a:rPr lang="cs-CZ" dirty="0" smtClean="0"/>
              <a:t>Psychodynamické /psychoanalytické teorie– Freud, Mahlerová,   </a:t>
            </a:r>
            <a:r>
              <a:rPr lang="cs-CZ" dirty="0" err="1" smtClean="0"/>
              <a:t>Ainsworthová</a:t>
            </a:r>
            <a:r>
              <a:rPr lang="cs-CZ" dirty="0"/>
              <a:t> </a:t>
            </a: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Teorie psychosociálního vývoje – </a:t>
            </a:r>
            <a:r>
              <a:rPr lang="cs-CZ" dirty="0" err="1" smtClean="0"/>
              <a:t>Erikson</a:t>
            </a:r>
            <a:endParaRPr lang="cs-CZ" dirty="0" smtClean="0"/>
          </a:p>
          <a:p>
            <a:pPr lvl="1"/>
            <a:r>
              <a:rPr lang="cs-CZ" dirty="0" smtClean="0"/>
              <a:t>Teorie kognitivního vývoje – </a:t>
            </a:r>
            <a:r>
              <a:rPr lang="cs-CZ" dirty="0" err="1" smtClean="0"/>
              <a:t>Piaget</a:t>
            </a:r>
            <a:r>
              <a:rPr lang="cs-CZ" dirty="0" smtClean="0"/>
              <a:t> ;  Fischer, Case …</a:t>
            </a:r>
          </a:p>
          <a:p>
            <a:pPr lvl="1"/>
            <a:r>
              <a:rPr lang="cs-CZ" dirty="0" smtClean="0"/>
              <a:t>Teorie socializačního vývoje založené na učení – </a:t>
            </a:r>
            <a:r>
              <a:rPr lang="cs-CZ" dirty="0" err="1" smtClean="0"/>
              <a:t>Vygotský</a:t>
            </a:r>
            <a:r>
              <a:rPr lang="cs-CZ" dirty="0" smtClean="0"/>
              <a:t>, Bandura, </a:t>
            </a:r>
            <a:r>
              <a:rPr lang="cs-CZ" dirty="0" err="1" smtClean="0"/>
              <a:t>Selman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7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Soudobé členění: </a:t>
            </a:r>
            <a:r>
              <a:rPr lang="cs-CZ" dirty="0" err="1" smtClean="0"/>
              <a:t>biopsychologická</a:t>
            </a:r>
            <a:r>
              <a:rPr lang="cs-CZ" dirty="0" smtClean="0"/>
              <a:t> periodizace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Prenatální a perinatální období </a:t>
            </a:r>
            <a:r>
              <a:rPr lang="cs-CZ" sz="2000" dirty="0"/>
              <a:t>(nitroděložní </a:t>
            </a:r>
            <a:r>
              <a:rPr lang="cs-CZ" sz="2000" dirty="0" smtClean="0"/>
              <a:t>vývoj a porod)</a:t>
            </a:r>
            <a:endParaRPr lang="cs-CZ" sz="2000" dirty="0"/>
          </a:p>
          <a:p>
            <a:pPr marL="845820" lvl="1" indent="-571500">
              <a:buFont typeface="+mj-lt"/>
              <a:buAutoNum type="romanUcPeriod"/>
            </a:pPr>
            <a:r>
              <a:rPr lang="cs-CZ" sz="1600" dirty="0" smtClean="0"/>
              <a:t>Období </a:t>
            </a:r>
            <a:r>
              <a:rPr lang="cs-CZ" sz="1600" dirty="0" err="1" smtClean="0"/>
              <a:t>blastemové</a:t>
            </a:r>
            <a:r>
              <a:rPr lang="cs-CZ" sz="1600" dirty="0" smtClean="0"/>
              <a:t>, embryonální</a:t>
            </a:r>
            <a:r>
              <a:rPr lang="cs-CZ" sz="1600" dirty="0"/>
              <a:t>; </a:t>
            </a:r>
            <a:r>
              <a:rPr lang="cs-CZ" sz="1600" dirty="0" err="1" smtClean="0"/>
              <a:t>fetální;perinatální</a:t>
            </a:r>
            <a:endParaRPr lang="cs-CZ" sz="1600" dirty="0" smtClean="0"/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Novorozenecké období (0-6 týdnů)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Kojenecké období (6 týdnů – 1 rok)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batolete (1-3 roky)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předškolního věku (3-6 let)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Mladší školní věk (6/7 let – 10/11 let)</a:t>
            </a:r>
            <a:endParaRPr lang="cs-CZ" sz="2000" dirty="0"/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dospívání – prepuberta a puberta (10/11-15let</a:t>
            </a:r>
            <a:r>
              <a:rPr lang="cs-CZ" sz="2000" dirty="0"/>
              <a:t>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/>
              <a:t>Období </a:t>
            </a:r>
            <a:r>
              <a:rPr lang="cs-CZ" sz="2000" dirty="0" smtClean="0"/>
              <a:t>adolescence (16/17 - 19/20 </a:t>
            </a:r>
            <a:r>
              <a:rPr lang="cs-CZ" sz="2000" dirty="0"/>
              <a:t>let)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Dospělost 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Mladší dospělost (20-30 let); střední (30-45); starší (45-60)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Stáří 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Stárnoucí (60-74 let); starý (75-89); stařecký (od 90 let)</a:t>
            </a:r>
          </a:p>
        </p:txBody>
      </p:sp>
    </p:spTree>
    <p:extLst>
      <p:ext uri="{BB962C8B-B14F-4D97-AF65-F5344CB8AC3E}">
        <p14:creationId xmlns:p14="http://schemas.microsoft.com/office/powerpoint/2010/main" val="27272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cs-CZ" sz="3200" b="1" dirty="0" err="1" smtClean="0"/>
              <a:t>Biopsychologická</a:t>
            </a:r>
            <a:r>
              <a:rPr lang="cs-CZ" sz="3200" b="1" dirty="0" smtClean="0"/>
              <a:t> vývojová periodizace Václava Příhody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Rozvoj antenatální (nitroděložní vývoj)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600" dirty="0"/>
              <a:t>Zárodečný a embryonální; fetální; prenatální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První dětství (0-3 roky)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Období nemluvněte (0-1) – natální (0-10 dní), novorozenec (10-60 dní), kojenec (do 1 r.)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Období batolete (1-3 roky)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Druhé dětství (3-11 let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Předškolní (3-6)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err="1" smtClean="0"/>
              <a:t>Prepubescence</a:t>
            </a:r>
            <a:r>
              <a:rPr lang="cs-CZ" sz="1500" dirty="0" smtClean="0"/>
              <a:t> (6-11)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Pubescence (11-15let)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Období </a:t>
            </a:r>
            <a:r>
              <a:rPr lang="cs-CZ" sz="2000" dirty="0" err="1" smtClean="0"/>
              <a:t>hebetické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dirty="0" smtClean="0"/>
              <a:t>15-30 let)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err="1" smtClean="0"/>
              <a:t>Postpubescence</a:t>
            </a:r>
            <a:r>
              <a:rPr lang="cs-CZ" sz="1500" dirty="0" smtClean="0"/>
              <a:t> (15-20)</a:t>
            </a:r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err="1" smtClean="0"/>
              <a:t>Mecítma</a:t>
            </a:r>
            <a:r>
              <a:rPr lang="cs-CZ" sz="1500" dirty="0" smtClean="0"/>
              <a:t> (20-30)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smtClean="0"/>
              <a:t>Životní stabilizace a vyvrcholení (30-45)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err="1" smtClean="0"/>
              <a:t>Interevium</a:t>
            </a:r>
            <a:r>
              <a:rPr lang="cs-CZ" sz="2000" dirty="0" smtClean="0"/>
              <a:t> (45-60)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000" dirty="0" err="1" smtClean="0"/>
              <a:t>Senium</a:t>
            </a:r>
            <a:endParaRPr lang="cs-CZ" sz="2000" dirty="0" smtClean="0"/>
          </a:p>
          <a:p>
            <a:pPr marL="845820" lvl="1" indent="-571500">
              <a:buFont typeface="+mj-lt"/>
              <a:buAutoNum type="romanUcPeriod"/>
            </a:pPr>
            <a:r>
              <a:rPr lang="cs-CZ" sz="1500" dirty="0" smtClean="0"/>
              <a:t>Senescence (60-75); kmetství (75-90); </a:t>
            </a:r>
            <a:r>
              <a:rPr lang="cs-CZ" sz="1500" dirty="0" err="1" smtClean="0"/>
              <a:t>patriarchum</a:t>
            </a:r>
            <a:r>
              <a:rPr lang="cs-CZ" sz="1500" dirty="0" smtClean="0"/>
              <a:t> (od 90 let)</a:t>
            </a:r>
          </a:p>
          <a:p>
            <a:pPr marL="571500" indent="-571500">
              <a:buFont typeface="+mj-lt"/>
              <a:buAutoNum type="romanUcPeriod"/>
            </a:pPr>
            <a:endParaRPr lang="cs-CZ" sz="2400" dirty="0" smtClean="0"/>
          </a:p>
          <a:p>
            <a:pPr marL="571500" indent="-571500">
              <a:buFont typeface="+mj-lt"/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93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Psychoanalytická vývojová periodizace S. Freuda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Vychází z citového prožívání a pudového života</a:t>
            </a:r>
          </a:p>
          <a:p>
            <a:r>
              <a:rPr lang="cs-CZ" sz="2400" dirty="0" smtClean="0"/>
              <a:t>Vývoj se děje podle vrozeného programu</a:t>
            </a:r>
          </a:p>
          <a:p>
            <a:r>
              <a:rPr lang="cs-CZ" sz="2400" dirty="0" smtClean="0"/>
              <a:t>Psychosexuální vývoj jako základ rozvoje osobnosti se uskutečňuje přesuny libida do různých oblastí</a:t>
            </a:r>
          </a:p>
          <a:p>
            <a:r>
              <a:rPr lang="cs-CZ" sz="2400" dirty="0" smtClean="0"/>
              <a:t>Periodizace podle převládajícího způsobu dosahování slasti:</a:t>
            </a:r>
          </a:p>
          <a:p>
            <a:pPr lvl="1"/>
            <a:r>
              <a:rPr lang="cs-CZ" sz="1900" u="sng" dirty="0" smtClean="0"/>
              <a:t>Orální stadium</a:t>
            </a:r>
            <a:r>
              <a:rPr lang="cs-CZ" sz="1900" dirty="0" smtClean="0"/>
              <a:t> – 0-1 – orální závislost (sání), orálně agresivní (kousání)</a:t>
            </a:r>
          </a:p>
          <a:p>
            <a:pPr lvl="1"/>
            <a:r>
              <a:rPr lang="cs-CZ" sz="1900" u="sng" dirty="0" smtClean="0"/>
              <a:t>Anální stadium</a:t>
            </a:r>
            <a:r>
              <a:rPr lang="cs-CZ" sz="1900" dirty="0" smtClean="0"/>
              <a:t> – 1-3 – stimulace anální oblasti, ovládání vyměšování; nácvik udržování čistoty = první zkušenost s disciplínou</a:t>
            </a:r>
          </a:p>
          <a:p>
            <a:pPr lvl="1"/>
            <a:r>
              <a:rPr lang="cs-CZ" sz="1900" u="sng" dirty="0" smtClean="0"/>
              <a:t>Falické stadium</a:t>
            </a:r>
            <a:r>
              <a:rPr lang="cs-CZ" sz="1900" dirty="0" smtClean="0"/>
              <a:t> – od 3 let – zájem o genitálie, Oidipův/Elektřin komplex</a:t>
            </a:r>
          </a:p>
          <a:p>
            <a:pPr lvl="1"/>
            <a:r>
              <a:rPr lang="cs-CZ" sz="1900" u="sng" dirty="0" smtClean="0"/>
              <a:t>Stadium latence</a:t>
            </a:r>
            <a:r>
              <a:rPr lang="cs-CZ" sz="1900" dirty="0" smtClean="0"/>
              <a:t> – od 5/6 let – přesun zájmu na jiné aktivity, sublimace</a:t>
            </a:r>
          </a:p>
          <a:p>
            <a:pPr lvl="1"/>
            <a:r>
              <a:rPr lang="cs-CZ" sz="1900" u="sng" dirty="0" smtClean="0"/>
              <a:t>Genitální stadium</a:t>
            </a:r>
            <a:r>
              <a:rPr lang="cs-CZ" sz="1900" dirty="0" smtClean="0"/>
              <a:t> – dospívání – oživení, rozvoj genitální slasti</a:t>
            </a:r>
          </a:p>
          <a:p>
            <a:r>
              <a:rPr lang="cs-CZ" sz="2400" dirty="0" smtClean="0"/>
              <a:t>Upozorňuje na význam raného dětství pro další vývoj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83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/>
              <a:t>Teorie psychosociálního vývoje E.H. </a:t>
            </a:r>
            <a:r>
              <a:rPr lang="cs-CZ" sz="3100" b="1" dirty="0" err="1" smtClean="0"/>
              <a:t>Eriksona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- Vázána na společenské, kulturní a historické podmínky</a:t>
            </a:r>
          </a:p>
          <a:p>
            <a:pPr marL="0" indent="0">
              <a:buNone/>
            </a:pPr>
            <a:r>
              <a:rPr lang="cs-CZ" sz="2400" smtClean="0"/>
              <a:t>- Na </a:t>
            </a:r>
            <a:r>
              <a:rPr lang="cs-CZ" sz="2400" dirty="0" smtClean="0"/>
              <a:t>každém stupni vývoje jedinec řeší psychosociální konflikt – </a:t>
            </a:r>
            <a:r>
              <a:rPr lang="cs-CZ" sz="2400" smtClean="0"/>
              <a:t>vývojový úkol</a:t>
            </a:r>
            <a:endParaRPr lang="cs-CZ" sz="24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Závislost</a:t>
            </a:r>
            <a:r>
              <a:rPr lang="cs-CZ" sz="2400" dirty="0" smtClean="0"/>
              <a:t> – základní důvěra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nejistoty (0-1 rok)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Nezávislost</a:t>
            </a:r>
            <a:r>
              <a:rPr lang="cs-CZ" sz="2400" dirty="0" smtClean="0"/>
              <a:t> – autonomie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studu (1-3 roky)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Iniciativa</a:t>
            </a:r>
            <a:r>
              <a:rPr lang="cs-CZ" sz="2400" dirty="0" smtClean="0"/>
              <a:t> – iniciativa </a:t>
            </a:r>
            <a:r>
              <a:rPr lang="cs-CZ" sz="2400" dirty="0" smtClean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viny (předškolák)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Snaživost</a:t>
            </a:r>
            <a:r>
              <a:rPr lang="cs-CZ" sz="2400" dirty="0" smtClean="0"/>
              <a:t> – snaživost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méněcennosti (ml. školák)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Identita</a:t>
            </a:r>
            <a:r>
              <a:rPr lang="cs-CZ" sz="2400" dirty="0" smtClean="0"/>
              <a:t> – identita </a:t>
            </a:r>
            <a:r>
              <a:rPr lang="cs-CZ" sz="2400" dirty="0" smtClean="0">
                <a:solidFill>
                  <a:schemeClr val="accent6"/>
                </a:solidFill>
              </a:rPr>
              <a:t>x </a:t>
            </a:r>
            <a:r>
              <a:rPr lang="cs-CZ" sz="2400" dirty="0" smtClean="0"/>
              <a:t>pocity nejistoty o své roli (dospívání)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Intimita</a:t>
            </a:r>
            <a:r>
              <a:rPr lang="cs-CZ" sz="2400" dirty="0" smtClean="0"/>
              <a:t> – intimita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izolace (mladá dospělost)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err="1" smtClean="0">
                <a:solidFill>
                  <a:srgbClr val="0070C0"/>
                </a:solidFill>
              </a:rPr>
              <a:t>Generativita</a:t>
            </a:r>
            <a:r>
              <a:rPr lang="cs-CZ" sz="2400" dirty="0" smtClean="0"/>
              <a:t> – </a:t>
            </a:r>
            <a:r>
              <a:rPr lang="cs-CZ" sz="2400" dirty="0" err="1" smtClean="0"/>
              <a:t>generativita</a:t>
            </a:r>
            <a:r>
              <a:rPr lang="cs-CZ" sz="2400" dirty="0" smtClean="0"/>
              <a:t>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pocity stagnace (dospělost)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0070C0"/>
                </a:solidFill>
              </a:rPr>
              <a:t>Integrita</a:t>
            </a:r>
            <a:r>
              <a:rPr lang="cs-CZ" sz="2400" dirty="0" smtClean="0"/>
              <a:t> – integrita </a:t>
            </a:r>
            <a:r>
              <a:rPr lang="cs-CZ" sz="2400" dirty="0">
                <a:solidFill>
                  <a:schemeClr val="accent6"/>
                </a:solidFill>
              </a:rPr>
              <a:t>x</a:t>
            </a:r>
            <a:r>
              <a:rPr lang="cs-CZ" sz="2400" dirty="0" smtClean="0"/>
              <a:t> strach ze smrti (stárnutí a stáří)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29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Psychologická vývojová periodizace: </a:t>
            </a:r>
            <a:br>
              <a:rPr lang="cs-CZ" sz="2800" b="1" dirty="0" smtClean="0"/>
            </a:br>
            <a:r>
              <a:rPr lang="cs-CZ" sz="2800" b="1" dirty="0" smtClean="0"/>
              <a:t>Teorie kognitivního vývoje J. </a:t>
            </a:r>
            <a:r>
              <a:rPr lang="cs-CZ" sz="2800" b="1" dirty="0" err="1" smtClean="0"/>
              <a:t>Piageta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Sleduje rozvoj logického myšlení, změny ve zpracovávání informací, kognitivní vývoj</a:t>
            </a:r>
          </a:p>
          <a:p>
            <a:r>
              <a:rPr lang="cs-CZ" sz="2200" dirty="0" smtClean="0"/>
              <a:t>Pro každou fázi je charakteristický určitý přístup k poznávání: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u="sng" dirty="0" smtClean="0"/>
              <a:t>Senzomotorická inteligence</a:t>
            </a:r>
            <a:r>
              <a:rPr lang="cs-CZ" sz="2400" dirty="0" smtClean="0"/>
              <a:t> (0-2)</a:t>
            </a:r>
          </a:p>
          <a:p>
            <a:pPr marL="274320" lvl="1" indent="0">
              <a:buNone/>
            </a:pPr>
            <a:r>
              <a:rPr lang="cs-CZ" sz="1900" dirty="0" smtClean="0"/>
              <a:t>Vázána na prováděnou činnost, pochopení konkrétních vztahů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u="sng" dirty="0" smtClean="0"/>
              <a:t>Symbolické a </a:t>
            </a:r>
            <a:r>
              <a:rPr lang="cs-CZ" sz="2400" u="sng" dirty="0" err="1" smtClean="0"/>
              <a:t>předpojmové</a:t>
            </a:r>
            <a:r>
              <a:rPr lang="cs-CZ" sz="2400" u="sng" dirty="0" smtClean="0"/>
              <a:t> myšlení</a:t>
            </a:r>
            <a:r>
              <a:rPr lang="cs-CZ" sz="2400" dirty="0" smtClean="0"/>
              <a:t>(2-4)</a:t>
            </a:r>
          </a:p>
          <a:p>
            <a:pPr marL="274320" lvl="1" indent="0">
              <a:buNone/>
            </a:pPr>
            <a:r>
              <a:rPr lang="cs-CZ" sz="1900" dirty="0" smtClean="0"/>
              <a:t>Užívání slov (</a:t>
            </a:r>
            <a:r>
              <a:rPr lang="cs-CZ" sz="1900" dirty="0" err="1" smtClean="0"/>
              <a:t>předpojmů</a:t>
            </a:r>
            <a:r>
              <a:rPr lang="cs-CZ" sz="1900" dirty="0" smtClean="0"/>
              <a:t>), spojení symbolu a reality,  koncem vyvozování jednoduchých úsudk</a:t>
            </a:r>
            <a:r>
              <a:rPr lang="cs-CZ" sz="1900" dirty="0"/>
              <a:t>ů</a:t>
            </a:r>
            <a:endParaRPr lang="cs-CZ" sz="19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400" u="sng" dirty="0" smtClean="0"/>
              <a:t>Názorné a intuitivní myšlení</a:t>
            </a:r>
            <a:r>
              <a:rPr lang="cs-CZ" sz="2400" dirty="0" smtClean="0"/>
              <a:t> (4-7)</a:t>
            </a:r>
          </a:p>
          <a:p>
            <a:pPr marL="274320" lvl="1" indent="0">
              <a:buNone/>
            </a:pPr>
            <a:r>
              <a:rPr lang="cs-CZ" sz="1900" dirty="0" smtClean="0"/>
              <a:t>Celostní pojmy, vystižení podstatných znaků; úvahy na základě vjemů a představ; nemyslí logicky - omyly (korálky)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u="sng" dirty="0" smtClean="0"/>
              <a:t>Konkrétní logické operace</a:t>
            </a:r>
            <a:r>
              <a:rPr lang="cs-CZ" sz="2400" dirty="0" smtClean="0"/>
              <a:t> (7-11/12)</a:t>
            </a:r>
          </a:p>
          <a:p>
            <a:pPr marL="274320" lvl="1" indent="0">
              <a:buNone/>
            </a:pPr>
            <a:r>
              <a:rPr lang="cs-CZ" sz="1900" dirty="0" smtClean="0"/>
              <a:t>Pochopení příčinných vztahů, vztahů mezi pojmy, kvantitativních znaků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400" u="sng" dirty="0" smtClean="0"/>
              <a:t>Formální logické operace</a:t>
            </a:r>
            <a:r>
              <a:rPr lang="cs-CZ" sz="2400" dirty="0" smtClean="0"/>
              <a:t> (dospívání)</a:t>
            </a:r>
          </a:p>
          <a:p>
            <a:pPr marL="274320" lvl="1" indent="0">
              <a:buNone/>
            </a:pPr>
            <a:r>
              <a:rPr lang="cs-CZ" sz="1900" dirty="0" smtClean="0"/>
              <a:t>Uvažuje hypoteticky, abstraktně (pojmy spravedlnost, pravda…) , nalézání alternativních (i neexistujících) možností řešení problémů; využívá všech myšlenkových operací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5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770</TotalTime>
  <Words>781</Words>
  <Application>Microsoft Office PowerPoint</Application>
  <PresentationFormat>Předvádění na obrazovce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Teorie a periodizace psychického vývoje </vt:lpstr>
      <vt:lpstr>Vývojové fáze a mezníky</vt:lpstr>
      <vt:lpstr>Teorie psychického vývoje </vt:lpstr>
      <vt:lpstr>Soudobé členění: biopsychologická periodizace</vt:lpstr>
      <vt:lpstr>Biopsychologická vývojová periodizace Václava Příhody</vt:lpstr>
      <vt:lpstr>Psychoanalytická vývojová periodizace S. Freuda </vt:lpstr>
      <vt:lpstr>Teorie psychosociálního vývoje E.H. Eriksona </vt:lpstr>
      <vt:lpstr>Psychologická vývojová periodizace:  Teorie kognitivního vývoje J. Piageta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32</cp:revision>
  <dcterms:created xsi:type="dcterms:W3CDTF">2016-10-05T10:42:24Z</dcterms:created>
  <dcterms:modified xsi:type="dcterms:W3CDTF">2018-10-08T10:26:46Z</dcterms:modified>
</cp:coreProperties>
</file>