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63" r:id="rId4"/>
    <p:sldId id="264" r:id="rId5"/>
    <p:sldId id="261" r:id="rId6"/>
    <p:sldId id="262" r:id="rId7"/>
    <p:sldId id="266" r:id="rId8"/>
    <p:sldId id="257" r:id="rId9"/>
    <p:sldId id="258" r:id="rId10"/>
    <p:sldId id="259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9B59D3-7A9B-49F4-BE25-9CEC8314A34E}" type="datetimeFigureOut">
              <a:rPr lang="cs-CZ" smtClean="0"/>
              <a:t>26.9.2016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88758E8-BA8A-42B1-B105-FE56A789D90C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Vývojová psychologie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687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 spirálovitého vývoje</a:t>
            </a:r>
            <a:endParaRPr lang="cs-CZ" b="1" dirty="0"/>
          </a:p>
        </p:txBody>
      </p:sp>
      <p:pic>
        <p:nvPicPr>
          <p:cNvPr id="4" name="Zástupný symbol pro obsah 3" descr="http://www.miroslav-zelenka.cz/_files/3121/spir%C3%A1la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132856"/>
            <a:ext cx="4176464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539552" y="2204864"/>
            <a:ext cx="37444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Nepřetržité opakování vývojových změn vždy na nové, jiné úrovni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příklad: období podřízení 	      období vzdoru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Vývoj ve spirále obsahuje  vzestup i regres (involuční změny ve stáří, návrat do dětství – egocentrismus, bezmocnost)</a:t>
            </a:r>
          </a:p>
        </p:txBody>
      </p:sp>
    </p:spTree>
    <p:extLst>
      <p:ext uri="{BB962C8B-B14F-4D97-AF65-F5344CB8AC3E}">
        <p14:creationId xmlns:p14="http://schemas.microsoft.com/office/powerpoint/2010/main" val="144645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Další </a:t>
            </a:r>
            <a:r>
              <a:rPr lang="cs-CZ" b="1" dirty="0" smtClean="0"/>
              <a:t>kvalitativní vývojové </a:t>
            </a:r>
            <a:r>
              <a:rPr lang="cs-CZ" b="1" dirty="0" smtClean="0"/>
              <a:t>modely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Vývoj jako vrstvení</a:t>
            </a:r>
          </a:p>
          <a:p>
            <a:pPr lvl="1"/>
            <a:r>
              <a:rPr lang="cs-CZ" dirty="0" smtClean="0"/>
              <a:t>Překrývání starých znaků novými (staré nemizí, přetváří se)</a:t>
            </a:r>
          </a:p>
          <a:p>
            <a:pPr lvl="1"/>
            <a:r>
              <a:rPr lang="cs-CZ" dirty="0" smtClean="0"/>
              <a:t>Nové zkušenosti, dovednosti zatlačují staré do nevědomí</a:t>
            </a:r>
          </a:p>
          <a:p>
            <a:pPr lvl="1"/>
            <a:r>
              <a:rPr lang="cs-CZ" dirty="0" smtClean="0"/>
              <a:t>Využití naučeného při osvojování nového </a:t>
            </a:r>
          </a:p>
          <a:p>
            <a:r>
              <a:rPr lang="cs-CZ" dirty="0" smtClean="0"/>
              <a:t>Vývoj jako výsledek vtiskování</a:t>
            </a:r>
          </a:p>
          <a:p>
            <a:pPr lvl="1"/>
            <a:r>
              <a:rPr lang="cs-CZ" dirty="0" smtClean="0"/>
              <a:t>Aktivují se určité soustavy reakcí/chování, které jsou pak dlouho/trvale „vpečetěny“ do individua</a:t>
            </a:r>
          </a:p>
          <a:p>
            <a:pPr lvl="1"/>
            <a:r>
              <a:rPr lang="cs-CZ" dirty="0" smtClean="0"/>
              <a:t>Kritická/senzitivní období – časná, krátká období</a:t>
            </a:r>
          </a:p>
          <a:p>
            <a:pPr lvl="1"/>
            <a:r>
              <a:rPr lang="cs-CZ" dirty="0" smtClean="0"/>
              <a:t>Umožní </a:t>
            </a:r>
            <a:r>
              <a:rPr lang="cs-CZ" dirty="0" smtClean="0"/>
              <a:t>jednorázové a rychlé osvojení stabilních mechanismů, ale jen ve zcela určité a časově omezené fázi, kdy je mozek plastický </a:t>
            </a:r>
          </a:p>
          <a:p>
            <a:pPr lvl="1"/>
            <a:r>
              <a:rPr lang="cs-CZ" dirty="0" smtClean="0"/>
              <a:t>Příklad: kachní, opičí  mládě; kojenec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Zákonitosti vývojových změn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Zákon diferenciace a integrace</a:t>
            </a:r>
          </a:p>
          <a:p>
            <a:pPr lvl="1"/>
            <a:r>
              <a:rPr lang="cs-CZ" dirty="0" smtClean="0"/>
              <a:t>PM aktivity stále větší rádius, širší souvislosti, jsou složitější, ucelenější (D a I vnímání; zvnitřnění psychických procesů)</a:t>
            </a:r>
          </a:p>
          <a:p>
            <a:r>
              <a:rPr lang="cs-CZ" dirty="0" smtClean="0"/>
              <a:t>Zákon směřování ke struktuře druhu </a:t>
            </a:r>
          </a:p>
          <a:p>
            <a:pPr lvl="1"/>
            <a:r>
              <a:rPr lang="cs-CZ" dirty="0" smtClean="0"/>
              <a:t>Všechny fáze jsou zaměřeny k budoucí lidské podobě</a:t>
            </a:r>
          </a:p>
          <a:p>
            <a:r>
              <a:rPr lang="cs-CZ" dirty="0" smtClean="0"/>
              <a:t>Zákon vývojové nerovnoměrnosti</a:t>
            </a:r>
          </a:p>
          <a:p>
            <a:pPr lvl="1"/>
            <a:r>
              <a:rPr lang="cs-CZ" dirty="0" smtClean="0"/>
              <a:t>Jednotlivé procesy se nevyvíjejí ve stejném tempu, ale podle důležitosti a potřeb – nejrychlejší vývoj mízní a nervový systém </a:t>
            </a:r>
          </a:p>
          <a:p>
            <a:r>
              <a:rPr lang="cs-CZ" dirty="0" smtClean="0"/>
              <a:t>Zákon vývojové retardace</a:t>
            </a:r>
          </a:p>
          <a:p>
            <a:pPr lvl="1"/>
            <a:r>
              <a:rPr lang="cs-CZ" dirty="0" smtClean="0"/>
              <a:t>Rychlý nárůst – zvolnění – plató – zesilování retardačních tendencí</a:t>
            </a:r>
          </a:p>
          <a:p>
            <a:r>
              <a:rPr lang="cs-CZ" dirty="0" smtClean="0"/>
              <a:t>Zákon individuálního průběhu vývoje</a:t>
            </a:r>
          </a:p>
          <a:p>
            <a:pPr lvl="1"/>
            <a:r>
              <a:rPr lang="cs-CZ" dirty="0" smtClean="0"/>
              <a:t>Pořadí vývojových období je stejné, vývoj není totožný; rozdíly genderové, individuální, jedinečnost vlivem působení mnoha faktorů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0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pozornost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194560" lvl="8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59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 vývojové psychologie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/>
          </a:bodyPr>
          <a:lstStyle/>
          <a:p>
            <a:pPr lvl="0"/>
            <a:r>
              <a:rPr lang="cs-CZ" sz="2400" dirty="0"/>
              <a:t>základní psychologická disciplína </a:t>
            </a:r>
          </a:p>
          <a:p>
            <a:pPr lvl="0"/>
            <a:r>
              <a:rPr lang="cs-CZ" sz="2400" dirty="0"/>
              <a:t>studium psychického vývoje jedince od početí do smrti (ontogeneze), v širším pojetí </a:t>
            </a:r>
            <a:r>
              <a:rPr lang="cs-CZ" sz="2400" dirty="0" smtClean="0"/>
              <a:t>zahrnuje i fylogenezi  </a:t>
            </a:r>
            <a:endParaRPr lang="cs-CZ" sz="2400" dirty="0" smtClean="0"/>
          </a:p>
          <a:p>
            <a:pPr lvl="0"/>
            <a:r>
              <a:rPr lang="cs-CZ" sz="2400" dirty="0" smtClean="0"/>
              <a:t>Studuje sled a povahu vývojových změn (podstatné a společné změny), vytváří vývojové charakteristiky jednotlivých etap vývoje, odvozuje obecné vývojové normy </a:t>
            </a:r>
            <a:endParaRPr lang="cs-CZ" sz="2400" dirty="0"/>
          </a:p>
          <a:p>
            <a:pPr lvl="0"/>
            <a:endParaRPr lang="cs-CZ" sz="24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0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Přehled témat přednášek z vývojové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824536"/>
          </a:xfrm>
        </p:spPr>
        <p:txBody>
          <a:bodyPr>
            <a:noAutofit/>
          </a:bodyPr>
          <a:lstStyle/>
          <a:p>
            <a:pPr lvl="0"/>
            <a:r>
              <a:rPr lang="cs-CZ" sz="1800" dirty="0" smtClean="0"/>
              <a:t>Předmět </a:t>
            </a:r>
            <a:r>
              <a:rPr lang="cs-CZ" sz="1800" dirty="0"/>
              <a:t>vývojové psychologie. Základní pojmy (psychický vývoj, vývojová změna). Modely psychického vývoje. Zákonitosti vývojových změn. </a:t>
            </a:r>
            <a:endParaRPr lang="cs-CZ" sz="1800" dirty="0" smtClean="0"/>
          </a:p>
          <a:p>
            <a:pPr lvl="0"/>
            <a:r>
              <a:rPr lang="cs-CZ" sz="1800" dirty="0" smtClean="0"/>
              <a:t>Metody </a:t>
            </a:r>
            <a:r>
              <a:rPr lang="cs-CZ" sz="1800" dirty="0"/>
              <a:t>vývojové psychologie. Základní typy výzkumů ve vývojové psychologii.</a:t>
            </a:r>
          </a:p>
          <a:p>
            <a:pPr lvl="0"/>
            <a:r>
              <a:rPr lang="cs-CZ" sz="1800" dirty="0"/>
              <a:t>Faktory psychického vývoje, determinismus. Teorie psychického vývoje. </a:t>
            </a:r>
            <a:r>
              <a:rPr lang="cs-CZ" sz="1800" dirty="0" smtClean="0"/>
              <a:t>Periodizace psychického vývoje (příklady periodizací).</a:t>
            </a:r>
            <a:endParaRPr lang="cs-CZ" sz="1800" dirty="0"/>
          </a:p>
          <a:p>
            <a:pPr lvl="0"/>
            <a:r>
              <a:rPr lang="cs-CZ" sz="1800" dirty="0"/>
              <a:t>Vývoj v prenatálním, novorozeneckém a kojeneckém věku.</a:t>
            </a:r>
          </a:p>
          <a:p>
            <a:pPr lvl="0"/>
            <a:r>
              <a:rPr lang="cs-CZ" sz="1800" dirty="0"/>
              <a:t>Vývoj v období batolete.</a:t>
            </a:r>
          </a:p>
          <a:p>
            <a:pPr lvl="0"/>
            <a:r>
              <a:rPr lang="cs-CZ" sz="1800" dirty="0"/>
              <a:t>Vývoj v předškolním věku.</a:t>
            </a:r>
          </a:p>
          <a:p>
            <a:pPr lvl="0"/>
            <a:r>
              <a:rPr lang="cs-CZ" sz="1800" dirty="0"/>
              <a:t>Vstup do školy a kritéria školní zralosti. </a:t>
            </a:r>
          </a:p>
          <a:p>
            <a:pPr lvl="0"/>
            <a:r>
              <a:rPr lang="cs-CZ" sz="1800" dirty="0"/>
              <a:t>Mladší školní věk.</a:t>
            </a:r>
          </a:p>
          <a:p>
            <a:pPr lvl="0"/>
            <a:r>
              <a:rPr lang="cs-CZ" sz="1800" dirty="0"/>
              <a:t>Psychický vývoj v období dospívání.</a:t>
            </a:r>
          </a:p>
          <a:p>
            <a:pPr lvl="0"/>
            <a:r>
              <a:rPr lang="cs-CZ" sz="1800" dirty="0"/>
              <a:t>Období adolescence. Na prahu dospělosti.</a:t>
            </a:r>
          </a:p>
          <a:p>
            <a:pPr lvl="0"/>
            <a:r>
              <a:rPr lang="cs-CZ" sz="1800" dirty="0"/>
              <a:t>Specifika psychiky v období dospělosti. Charakteristika jednotlivých stádií dospělosti. </a:t>
            </a:r>
          </a:p>
          <a:p>
            <a:pPr lvl="0"/>
            <a:r>
              <a:rPr lang="cs-CZ" sz="1800" dirty="0"/>
              <a:t>Životní situace v rodinném a profesním životě v období dospělosti.</a:t>
            </a:r>
          </a:p>
          <a:p>
            <a:pPr lvl="0"/>
            <a:r>
              <a:rPr lang="cs-CZ" sz="1800" dirty="0"/>
              <a:t>Vývojové období stáří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2191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sk-SK" sz="1400" dirty="0" smtClean="0"/>
              <a:t>ČÁP</a:t>
            </a:r>
            <a:r>
              <a:rPr lang="sk-SK" sz="1400" dirty="0"/>
              <a:t>, J. - MAREŠ, J. (2001). </a:t>
            </a:r>
            <a:r>
              <a:rPr lang="sk-SK" sz="1400" i="1" dirty="0"/>
              <a:t>Psychológie </a:t>
            </a:r>
            <a:r>
              <a:rPr lang="sk-SK" sz="1400" i="1" dirty="0" err="1"/>
              <a:t>pro</a:t>
            </a:r>
            <a:r>
              <a:rPr lang="sk-SK" sz="1400" i="1" dirty="0"/>
              <a:t> </a:t>
            </a:r>
            <a:r>
              <a:rPr lang="sk-SK" sz="1400" i="1" dirty="0" err="1"/>
              <a:t>učitele</a:t>
            </a:r>
            <a:r>
              <a:rPr lang="sk-SK" sz="1400" dirty="0"/>
              <a:t>. Praha : Portál. 656 s. ISBN 80-7178-463-X.</a:t>
            </a:r>
            <a:endParaRPr lang="cs-CZ" sz="1400" dirty="0"/>
          </a:p>
          <a:p>
            <a:r>
              <a:rPr lang="sk-SK" sz="1400" dirty="0"/>
              <a:t>FONTANA, D. (1997). </a:t>
            </a:r>
            <a:r>
              <a:rPr lang="sk-SK" sz="1400" i="1" dirty="0" err="1"/>
              <a:t>Psychologie</a:t>
            </a:r>
            <a:r>
              <a:rPr lang="sk-SK" sz="1400" i="1" dirty="0"/>
              <a:t> </a:t>
            </a:r>
            <a:r>
              <a:rPr lang="sk-SK" sz="1400" i="1" dirty="0" err="1"/>
              <a:t>ve</a:t>
            </a:r>
            <a:r>
              <a:rPr lang="sk-SK" sz="1400" i="1" dirty="0"/>
              <a:t> školní praxi</a:t>
            </a:r>
            <a:r>
              <a:rPr lang="sk-SK" sz="1400" dirty="0"/>
              <a:t>. Praha : Portál. 384 s. ISBN 80-7178-063-4.</a:t>
            </a:r>
            <a:endParaRPr lang="cs-CZ" sz="1400" dirty="0"/>
          </a:p>
          <a:p>
            <a:r>
              <a:rPr lang="sk-SK" sz="1400" dirty="0"/>
              <a:t>KURIC, J. (1997). </a:t>
            </a:r>
            <a:r>
              <a:rPr lang="sk-SK" sz="1400" i="1" dirty="0"/>
              <a:t>Kompendium ontogenetickej psychológie</a:t>
            </a:r>
            <a:r>
              <a:rPr lang="sk-SK" sz="1400" dirty="0"/>
              <a:t>. Nitra : PF UKF Nitra. 194 s.</a:t>
            </a:r>
            <a:endParaRPr lang="cs-CZ" sz="1400" dirty="0"/>
          </a:p>
          <a:p>
            <a:r>
              <a:rPr lang="sk-SK" sz="1400" dirty="0"/>
              <a:t>MATĚJČEK, Z. (1991). </a:t>
            </a:r>
            <a:r>
              <a:rPr lang="sk-SK" sz="1400" i="1" dirty="0"/>
              <a:t>Praxe </a:t>
            </a:r>
            <a:r>
              <a:rPr lang="sk-SK" sz="1400" i="1" dirty="0" err="1"/>
              <a:t>dĕtského</a:t>
            </a:r>
            <a:r>
              <a:rPr lang="sk-SK" sz="1400" i="1" dirty="0"/>
              <a:t> psychologického </a:t>
            </a:r>
            <a:r>
              <a:rPr lang="sk-SK" sz="1400" i="1" dirty="0" err="1"/>
              <a:t>poradenství</a:t>
            </a:r>
            <a:r>
              <a:rPr lang="sk-SK" sz="1400" dirty="0"/>
              <a:t>. Praha : </a:t>
            </a:r>
            <a:r>
              <a:rPr lang="sk-SK" sz="1400" dirty="0" err="1"/>
              <a:t>Státní</a:t>
            </a:r>
            <a:r>
              <a:rPr lang="sk-SK" sz="1400" dirty="0"/>
              <a:t> pedagogické </a:t>
            </a:r>
            <a:r>
              <a:rPr lang="sk-SK" sz="1400" dirty="0" err="1"/>
              <a:t>nakladatelství</a:t>
            </a:r>
            <a:r>
              <a:rPr lang="sk-SK" sz="1400" dirty="0"/>
              <a:t>. 334 s. ISBN 80-04-24526-9.</a:t>
            </a:r>
            <a:endParaRPr lang="cs-CZ" sz="1400" dirty="0"/>
          </a:p>
          <a:p>
            <a:r>
              <a:rPr lang="sk-SK" sz="1400" dirty="0"/>
              <a:t>MATĚJČEK, Z. (2005). </a:t>
            </a:r>
            <a:r>
              <a:rPr lang="sk-SK" sz="1400" i="1" dirty="0"/>
              <a:t>Výbor z </a:t>
            </a:r>
            <a:r>
              <a:rPr lang="sk-SK" sz="1400" i="1" dirty="0" err="1"/>
              <a:t>díla</a:t>
            </a:r>
            <a:r>
              <a:rPr lang="sk-SK" sz="1400" dirty="0"/>
              <a:t>. Praha : Univerzita Karlova. 445 s. ISBN 80-246-1056-6.</a:t>
            </a:r>
            <a:endParaRPr lang="cs-CZ" sz="1400" dirty="0"/>
          </a:p>
          <a:p>
            <a:r>
              <a:rPr lang="sk-SK" sz="1400" dirty="0"/>
              <a:t>MATĚJČEK, Z. (2000). </a:t>
            </a:r>
            <a:r>
              <a:rPr lang="sk-SK" sz="1400" i="1" dirty="0"/>
              <a:t>Škola </a:t>
            </a:r>
            <a:r>
              <a:rPr lang="sk-SK" sz="1400" i="1" dirty="0" err="1"/>
              <a:t>rodičů</a:t>
            </a:r>
            <a:r>
              <a:rPr lang="sk-SK" sz="1400" dirty="0"/>
              <a:t>. Praha : </a:t>
            </a:r>
            <a:r>
              <a:rPr lang="sk-SK" sz="1400" dirty="0" err="1"/>
              <a:t>Maxdorf</a:t>
            </a:r>
            <a:r>
              <a:rPr lang="sk-SK" sz="1400" dirty="0"/>
              <a:t>. 285 s. ISBN 80-85912-29-5.</a:t>
            </a:r>
            <a:endParaRPr lang="cs-CZ" sz="1400" dirty="0"/>
          </a:p>
          <a:p>
            <a:r>
              <a:rPr lang="sk-SK" sz="1400" dirty="0"/>
              <a:t>PEŠOVÁ, I. - ŠAMALÍK, M. (2006). </a:t>
            </a:r>
            <a:r>
              <a:rPr lang="sk-SK" sz="1400" i="1" dirty="0"/>
              <a:t>Poradenská psychológie </a:t>
            </a:r>
            <a:r>
              <a:rPr lang="sk-SK" sz="1400" i="1" dirty="0" err="1"/>
              <a:t>pro</a:t>
            </a:r>
            <a:r>
              <a:rPr lang="sk-SK" sz="1400" i="1" dirty="0"/>
              <a:t> </a:t>
            </a:r>
            <a:r>
              <a:rPr lang="sk-SK" sz="1400" i="1" dirty="0" err="1"/>
              <a:t>děti</a:t>
            </a:r>
            <a:r>
              <a:rPr lang="sk-SK" sz="1400" i="1" dirty="0"/>
              <a:t> a mládež</a:t>
            </a:r>
            <a:r>
              <a:rPr lang="sk-SK" sz="1400" dirty="0"/>
              <a:t>. Praha : Grada.152 s. ISBN 80-247-1216-4</a:t>
            </a:r>
            <a:r>
              <a:rPr lang="sk-SK" sz="1400" dirty="0" smtClean="0"/>
              <a:t>.</a:t>
            </a:r>
          </a:p>
          <a:p>
            <a:r>
              <a:rPr lang="cs-CZ" sz="1400" dirty="0"/>
              <a:t>PLEVOVÁ, I., PETROVÁ, A. 2012. </a:t>
            </a:r>
            <a:r>
              <a:rPr lang="cs-CZ" sz="1400" i="1" dirty="0"/>
              <a:t>Obecná psychologie pro speciální pedagogy. </a:t>
            </a:r>
            <a:r>
              <a:rPr lang="cs-CZ" sz="1400" dirty="0"/>
              <a:t>Olomouc: VUP.</a:t>
            </a:r>
          </a:p>
          <a:p>
            <a:r>
              <a:rPr lang="sk-SK" sz="1400" cap="all" dirty="0" err="1">
                <a:solidFill>
                  <a:srgbClr val="FF0000"/>
                </a:solidFill>
              </a:rPr>
              <a:t>Šimíčková-Čížková</a:t>
            </a:r>
            <a:r>
              <a:rPr lang="sk-SK" sz="1400" dirty="0">
                <a:solidFill>
                  <a:srgbClr val="FF0000"/>
                </a:solidFill>
              </a:rPr>
              <a:t>, J. </a:t>
            </a:r>
            <a:r>
              <a:rPr lang="sk-SK" sz="1400" dirty="0" err="1">
                <a:solidFill>
                  <a:srgbClr val="FF0000"/>
                </a:solidFill>
              </a:rPr>
              <a:t>et</a:t>
            </a:r>
            <a:r>
              <a:rPr lang="sk-SK" sz="1400" dirty="0">
                <a:solidFill>
                  <a:srgbClr val="FF0000"/>
                </a:solidFill>
              </a:rPr>
              <a:t> al. </a:t>
            </a:r>
            <a:r>
              <a:rPr lang="sk-SK" sz="1400" i="1" dirty="0" err="1">
                <a:solidFill>
                  <a:srgbClr val="FF0000"/>
                </a:solidFill>
              </a:rPr>
              <a:t>Přehled</a:t>
            </a:r>
            <a:r>
              <a:rPr lang="sk-SK" sz="1400" i="1" dirty="0">
                <a:solidFill>
                  <a:srgbClr val="FF0000"/>
                </a:solidFill>
              </a:rPr>
              <a:t> vývojové </a:t>
            </a:r>
            <a:r>
              <a:rPr lang="sk-SK" sz="1400" i="1" dirty="0" err="1">
                <a:solidFill>
                  <a:srgbClr val="FF0000"/>
                </a:solidFill>
              </a:rPr>
              <a:t>psychologie</a:t>
            </a:r>
            <a:r>
              <a:rPr lang="sk-SK" sz="1400" dirty="0">
                <a:solidFill>
                  <a:srgbClr val="FF0000"/>
                </a:solidFill>
              </a:rPr>
              <a:t>. Olomouc: Univerzita </a:t>
            </a:r>
            <a:r>
              <a:rPr lang="sk-SK" sz="1400" dirty="0" err="1">
                <a:solidFill>
                  <a:srgbClr val="FF0000"/>
                </a:solidFill>
              </a:rPr>
              <a:t>Palackého</a:t>
            </a:r>
            <a:r>
              <a:rPr lang="sk-SK" sz="1400" dirty="0">
                <a:solidFill>
                  <a:srgbClr val="FF0000"/>
                </a:solidFill>
              </a:rPr>
              <a:t> v Olomouci, 2010. 189 s. ISBN 978-80-244-2433-0.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sk-SK" sz="1400" dirty="0" smtClean="0"/>
              <a:t>VÁGNEROVÁ</a:t>
            </a:r>
            <a:r>
              <a:rPr lang="sk-SK" sz="1400" dirty="0"/>
              <a:t>, M. (2001)</a:t>
            </a:r>
            <a:r>
              <a:rPr lang="sk-SK" sz="1400" i="1" dirty="0"/>
              <a:t>. Kognitívni a </a:t>
            </a:r>
            <a:r>
              <a:rPr lang="sk-SK" sz="1400" i="1" dirty="0" err="1"/>
              <a:t>sociální</a:t>
            </a:r>
            <a:r>
              <a:rPr lang="sk-SK" sz="1400" i="1" dirty="0"/>
              <a:t> </a:t>
            </a:r>
            <a:r>
              <a:rPr lang="sk-SK" sz="1400" i="1" dirty="0" err="1"/>
              <a:t>psychologie</a:t>
            </a:r>
            <a:r>
              <a:rPr lang="sk-SK" sz="1400" i="1" dirty="0"/>
              <a:t> </a:t>
            </a:r>
            <a:r>
              <a:rPr lang="sk-SK" sz="1400" i="1" dirty="0" err="1"/>
              <a:t>žáka</a:t>
            </a:r>
            <a:r>
              <a:rPr lang="sk-SK" sz="1400" i="1" dirty="0"/>
              <a:t> základní školy</a:t>
            </a:r>
            <a:r>
              <a:rPr lang="sk-SK" sz="1400" dirty="0"/>
              <a:t>. Praha : Univerzita Karlova. 305 s. ISBN 80-246-0181-8</a:t>
            </a:r>
            <a:r>
              <a:rPr lang="sk-SK" sz="1400" dirty="0" smtClean="0"/>
              <a:t>.</a:t>
            </a:r>
          </a:p>
          <a:p>
            <a:r>
              <a:rPr lang="cs-CZ" sz="1400" dirty="0" smtClean="0">
                <a:solidFill>
                  <a:srgbClr val="FF0000"/>
                </a:solidFill>
              </a:rPr>
              <a:t>VÁGNEROVÁ</a:t>
            </a:r>
            <a:r>
              <a:rPr lang="cs-CZ" sz="1400" dirty="0">
                <a:solidFill>
                  <a:srgbClr val="FF0000"/>
                </a:solidFill>
              </a:rPr>
              <a:t>, M. 2012. </a:t>
            </a:r>
            <a:r>
              <a:rPr lang="sk-SK" sz="1400" i="1" dirty="0">
                <a:solidFill>
                  <a:srgbClr val="FF0000"/>
                </a:solidFill>
              </a:rPr>
              <a:t>Vývojová </a:t>
            </a:r>
            <a:r>
              <a:rPr lang="sk-SK" sz="1400" i="1" dirty="0" err="1">
                <a:solidFill>
                  <a:srgbClr val="FF0000"/>
                </a:solidFill>
              </a:rPr>
              <a:t>psychologie</a:t>
            </a:r>
            <a:r>
              <a:rPr lang="sk-SK" sz="1400" i="1" dirty="0">
                <a:solidFill>
                  <a:srgbClr val="FF0000"/>
                </a:solidFill>
              </a:rPr>
              <a:t>: </a:t>
            </a:r>
            <a:r>
              <a:rPr lang="sk-SK" sz="1400" i="1" dirty="0" err="1">
                <a:solidFill>
                  <a:srgbClr val="FF0000"/>
                </a:solidFill>
              </a:rPr>
              <a:t>dětství</a:t>
            </a:r>
            <a:r>
              <a:rPr lang="sk-SK" sz="1400" i="1" dirty="0">
                <a:solidFill>
                  <a:srgbClr val="FF0000"/>
                </a:solidFill>
              </a:rPr>
              <a:t> a </a:t>
            </a:r>
            <a:r>
              <a:rPr lang="sk-SK" sz="1400" i="1" dirty="0" err="1">
                <a:solidFill>
                  <a:srgbClr val="FF0000"/>
                </a:solidFill>
              </a:rPr>
              <a:t>dospívání</a:t>
            </a:r>
            <a:r>
              <a:rPr lang="sk-SK" sz="1400" dirty="0">
                <a:solidFill>
                  <a:srgbClr val="FF0000"/>
                </a:solidFill>
              </a:rPr>
              <a:t>. Praha: </a:t>
            </a:r>
            <a:r>
              <a:rPr lang="sk-SK" sz="1400" dirty="0" err="1">
                <a:solidFill>
                  <a:srgbClr val="FF0000"/>
                </a:solidFill>
              </a:rPr>
              <a:t>Karolinum</a:t>
            </a:r>
            <a:r>
              <a:rPr lang="sk-SK" sz="1400" dirty="0">
                <a:solidFill>
                  <a:srgbClr val="FF0000"/>
                </a:solidFill>
              </a:rPr>
              <a:t>, 2012. 531 s. ISBN 978-80-246-2153-1.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VÁGNEROVÁ, M. 2007. </a:t>
            </a:r>
            <a:r>
              <a:rPr lang="sk-SK" sz="1400" i="1" dirty="0">
                <a:solidFill>
                  <a:srgbClr val="FF0000"/>
                </a:solidFill>
              </a:rPr>
              <a:t>Vývojová </a:t>
            </a:r>
            <a:r>
              <a:rPr lang="sk-SK" sz="1400" i="1" dirty="0" err="1">
                <a:solidFill>
                  <a:srgbClr val="FF0000"/>
                </a:solidFill>
              </a:rPr>
              <a:t>psychologie</a:t>
            </a:r>
            <a:r>
              <a:rPr lang="sk-SK" sz="1400" i="1" dirty="0">
                <a:solidFill>
                  <a:srgbClr val="FF0000"/>
                </a:solidFill>
              </a:rPr>
              <a:t> II.: </a:t>
            </a:r>
            <a:r>
              <a:rPr lang="sk-SK" sz="1400" i="1" dirty="0" err="1">
                <a:solidFill>
                  <a:srgbClr val="FF0000"/>
                </a:solidFill>
              </a:rPr>
              <a:t>dospělost</a:t>
            </a:r>
            <a:r>
              <a:rPr lang="sk-SK" sz="1400" i="1" dirty="0">
                <a:solidFill>
                  <a:srgbClr val="FF0000"/>
                </a:solidFill>
              </a:rPr>
              <a:t> a </a:t>
            </a:r>
            <a:r>
              <a:rPr lang="sk-SK" sz="1400" i="1" dirty="0" err="1">
                <a:solidFill>
                  <a:srgbClr val="FF0000"/>
                </a:solidFill>
              </a:rPr>
              <a:t>stáří</a:t>
            </a:r>
            <a:r>
              <a:rPr lang="sk-SK" sz="1400" dirty="0">
                <a:solidFill>
                  <a:srgbClr val="FF0000"/>
                </a:solidFill>
              </a:rPr>
              <a:t>. Praha: </a:t>
            </a:r>
            <a:r>
              <a:rPr lang="sk-SK" sz="1400" dirty="0" err="1">
                <a:solidFill>
                  <a:srgbClr val="FF0000"/>
                </a:solidFill>
              </a:rPr>
              <a:t>Karolinum</a:t>
            </a:r>
            <a:r>
              <a:rPr lang="sk-SK" sz="1400" dirty="0">
                <a:solidFill>
                  <a:srgbClr val="FF0000"/>
                </a:solidFill>
              </a:rPr>
              <a:t>, 2007. 461 s. ISBN 978-80-246-1318-5.</a:t>
            </a:r>
            <a:endParaRPr lang="cs-CZ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65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Psychický vývoj</a:t>
            </a:r>
            <a:r>
              <a:rPr lang="cs-CZ" sz="2800" dirty="0"/>
              <a:t> – složitý proces; sled tělesných a psychických změn kvantitativního i kvalitativního rázu, které jsou zákonité a nezvratné, vesměs progresivní, směřují od nižších forem k vyšším, od jednoduchých ke složitějším, </a:t>
            </a:r>
            <a:r>
              <a:rPr lang="cs-CZ" sz="2800" dirty="0" smtClean="0"/>
              <a:t>dokonalejším; </a:t>
            </a:r>
            <a:endParaRPr lang="cs-CZ" sz="2800" dirty="0"/>
          </a:p>
          <a:p>
            <a:pPr lvl="0"/>
            <a:endParaRPr lang="cs-CZ" sz="2800" b="1" dirty="0" smtClean="0"/>
          </a:p>
          <a:p>
            <a:pPr lvl="0"/>
            <a:r>
              <a:rPr lang="cs-CZ" sz="2800" b="1" dirty="0" smtClean="0"/>
              <a:t>Vývojová </a:t>
            </a:r>
            <a:r>
              <a:rPr lang="cs-CZ" sz="2800" b="1" dirty="0"/>
              <a:t>změna</a:t>
            </a:r>
            <a:r>
              <a:rPr lang="cs-CZ" sz="2800" dirty="0"/>
              <a:t> </a:t>
            </a:r>
            <a:r>
              <a:rPr lang="cs-CZ" sz="2800" dirty="0" smtClean="0"/>
              <a:t>= </a:t>
            </a:r>
            <a:r>
              <a:rPr lang="cs-CZ" sz="2800" dirty="0"/>
              <a:t>přechod od méně dokonalého projevu k dokonalejšímu, je relativně stálá, je v zákonitém vztahu k chronologickému věku </a:t>
            </a:r>
            <a:r>
              <a:rPr lang="cs-CZ" sz="2800" dirty="0" smtClean="0"/>
              <a:t>(nastupují ve stejných věkových obdobích)</a:t>
            </a:r>
          </a:p>
          <a:p>
            <a:pPr lvl="1"/>
            <a:r>
              <a:rPr lang="cs-CZ" sz="2400" dirty="0" smtClean="0"/>
              <a:t>Biologická </a:t>
            </a:r>
            <a:r>
              <a:rPr lang="cs-CZ" sz="2400" dirty="0"/>
              <a:t>(zrání, tělesný vývoj)</a:t>
            </a:r>
          </a:p>
          <a:p>
            <a:pPr lvl="1"/>
            <a:r>
              <a:rPr lang="cs-CZ" sz="2400" dirty="0"/>
              <a:t>Kognitivní </a:t>
            </a:r>
            <a:r>
              <a:rPr lang="cs-CZ" sz="2400" dirty="0" smtClean="0"/>
              <a:t>(rozvoj </a:t>
            </a:r>
            <a:r>
              <a:rPr lang="cs-CZ" sz="2400" dirty="0"/>
              <a:t>poznávacích procesů)</a:t>
            </a:r>
          </a:p>
          <a:p>
            <a:pPr lvl="1"/>
            <a:r>
              <a:rPr lang="cs-CZ" sz="2400" dirty="0"/>
              <a:t>Emocionální  (změny emočního prožívání)</a:t>
            </a:r>
          </a:p>
          <a:p>
            <a:pPr lvl="1"/>
            <a:r>
              <a:rPr lang="cs-CZ" sz="2400" dirty="0"/>
              <a:t>Psychosociální (vstup do školy)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0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Psychologický determinismus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sz="2400" dirty="0" smtClean="0"/>
              <a:t>nic </a:t>
            </a:r>
            <a:r>
              <a:rPr lang="cs-CZ" sz="2400" dirty="0"/>
              <a:t>se neděje bez příčiny, podmíněnost prožívání a chování</a:t>
            </a:r>
          </a:p>
          <a:p>
            <a:pPr lvl="1"/>
            <a:r>
              <a:rPr lang="cs-CZ" dirty="0"/>
              <a:t>Environmentální (</a:t>
            </a:r>
            <a:r>
              <a:rPr lang="cs-CZ" dirty="0" err="1"/>
              <a:t>exogenistické</a:t>
            </a:r>
            <a:r>
              <a:rPr lang="cs-CZ" dirty="0" smtClean="0"/>
              <a:t>) teorie – určenost vnějšími faktory (novorozenec </a:t>
            </a:r>
            <a:r>
              <a:rPr lang="cs-CZ" dirty="0"/>
              <a:t>– tabula rasa)</a:t>
            </a:r>
          </a:p>
          <a:p>
            <a:pPr lvl="1"/>
            <a:r>
              <a:rPr lang="cs-CZ" dirty="0" smtClean="0"/>
              <a:t>Nativistické </a:t>
            </a:r>
            <a:r>
              <a:rPr lang="cs-CZ" dirty="0"/>
              <a:t>teorie (</a:t>
            </a:r>
            <a:r>
              <a:rPr lang="cs-CZ" dirty="0" err="1"/>
              <a:t>endogenistické</a:t>
            </a:r>
            <a:r>
              <a:rPr lang="cs-CZ" dirty="0" smtClean="0"/>
              <a:t>) – duševní vývoj určen vrozenými biologickými mechanismy</a:t>
            </a:r>
            <a:endParaRPr lang="cs-CZ" dirty="0"/>
          </a:p>
          <a:p>
            <a:pPr lvl="2"/>
            <a:r>
              <a:rPr lang="cs-CZ" dirty="0" smtClean="0"/>
              <a:t>Racionalistický přístup (růstové teorie, </a:t>
            </a:r>
            <a:r>
              <a:rPr lang="cs-CZ" dirty="0" smtClean="0"/>
              <a:t>podtrhující volný </a:t>
            </a:r>
            <a:r>
              <a:rPr lang="cs-CZ" dirty="0" smtClean="0"/>
              <a:t>vývoj)</a:t>
            </a:r>
            <a:endParaRPr lang="cs-CZ" dirty="0"/>
          </a:p>
          <a:p>
            <a:pPr lvl="2"/>
            <a:r>
              <a:rPr lang="cs-CZ" dirty="0" smtClean="0"/>
              <a:t>Iracionalistický přístup (</a:t>
            </a:r>
            <a:r>
              <a:rPr lang="cs-CZ" dirty="0" smtClean="0"/>
              <a:t>Freud – vývoj dán vrozeným programem, vyplývá z pudových procesů)</a:t>
            </a:r>
            <a:endParaRPr lang="cs-CZ" dirty="0" smtClean="0"/>
          </a:p>
          <a:p>
            <a:pPr lvl="1"/>
            <a:r>
              <a:rPr lang="cs-CZ" dirty="0" smtClean="0"/>
              <a:t>Interakční pojetí </a:t>
            </a:r>
          </a:p>
          <a:p>
            <a:pPr lvl="2"/>
            <a:r>
              <a:rPr lang="cs-CZ" dirty="0" smtClean="0"/>
              <a:t>Mechanismy zrání a procesy učení, aktivita jedince</a:t>
            </a:r>
          </a:p>
          <a:p>
            <a:pPr marL="32004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61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Modely psychického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Duševní vývoj - řada navzájem souvisejících změn. Znázornění </a:t>
            </a:r>
            <a:r>
              <a:rPr lang="cs-CZ" dirty="0" smtClean="0"/>
              <a:t>sledu vývojových změn vyžaduje vzhledem k různosti změn různé typy modelů vývoje:</a:t>
            </a:r>
          </a:p>
          <a:p>
            <a:r>
              <a:rPr lang="cs-CZ" dirty="0" smtClean="0"/>
              <a:t>Kvantitativní modely</a:t>
            </a:r>
          </a:p>
          <a:p>
            <a:pPr lvl="1"/>
            <a:r>
              <a:rPr lang="cs-CZ" dirty="0" smtClean="0"/>
              <a:t>Vycházejí  z představ o plynulém narůstání znaků a jejich sčítání/odčítání v průběhu vývoje</a:t>
            </a:r>
          </a:p>
          <a:p>
            <a:r>
              <a:rPr lang="cs-CZ" dirty="0" smtClean="0"/>
              <a:t>Kvalitativní modely</a:t>
            </a:r>
          </a:p>
          <a:p>
            <a:pPr lvl="1"/>
            <a:r>
              <a:rPr lang="cs-CZ" dirty="0" smtClean="0"/>
              <a:t>Sledují specifičnost vývojových změn</a:t>
            </a:r>
          </a:p>
          <a:p>
            <a:pPr lvl="1"/>
            <a:r>
              <a:rPr lang="cs-CZ" dirty="0" smtClean="0"/>
              <a:t>Předpokládají, že každý vyšší stupeň představuje něco nového, kvalitativně nové jevy. Vývoj je chápán jako sled fází.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Model stupňovitého vývoje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Model spirálovitého vývoje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Vývoj jako vrstvení</a:t>
            </a:r>
          </a:p>
          <a:p>
            <a:pPr lvl="1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Vývoj jako výsledek vtiskování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1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Kvantitativní modely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5408" cy="48737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cs-CZ" b="1" dirty="0" smtClean="0"/>
              <a:t>Konstantní </a:t>
            </a:r>
            <a:r>
              <a:rPr lang="cs-CZ" b="1" dirty="0"/>
              <a:t>průběh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Akcelerační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 smtClean="0"/>
              <a:t>Retardační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/>
              <a:t>Pozitivní asymptomatický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Pozitivní </a:t>
            </a:r>
            <a:r>
              <a:rPr lang="cs-CZ" b="1" dirty="0"/>
              <a:t>trend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Konkávní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/>
              <a:t>Negativní asymptomatický </a:t>
            </a:r>
            <a:endParaRPr lang="cs-CZ" b="1" dirty="0" smtClean="0"/>
          </a:p>
          <a:p>
            <a:pPr>
              <a:lnSpc>
                <a:spcPct val="170000"/>
              </a:lnSpc>
            </a:pPr>
            <a:r>
              <a:rPr lang="cs-CZ" b="1" dirty="0" smtClean="0"/>
              <a:t>Konvexní trend</a:t>
            </a:r>
            <a:endParaRPr lang="cs-CZ" dirty="0"/>
          </a:p>
          <a:p>
            <a:pPr>
              <a:lnSpc>
                <a:spcPct val="170000"/>
              </a:lnSpc>
            </a:pPr>
            <a:r>
              <a:rPr lang="cs-CZ" b="1" dirty="0"/>
              <a:t>Negativní </a:t>
            </a:r>
            <a:r>
              <a:rPr lang="cs-CZ" b="1" dirty="0" smtClean="0"/>
              <a:t>trend</a:t>
            </a:r>
            <a:r>
              <a:rPr lang="cs-CZ" dirty="0"/>
              <a:t> 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4283968" y="1865143"/>
            <a:ext cx="4358640" cy="20319"/>
            <a:chOff x="0" y="0"/>
            <a:chExt cx="4358994" cy="20792"/>
          </a:xfrm>
        </p:grpSpPr>
        <p:cxnSp>
          <p:nvCxnSpPr>
            <p:cNvPr id="5" name="Přímá spojnice se šipkou 4"/>
            <p:cNvCxnSpPr/>
            <p:nvPr/>
          </p:nvCxnSpPr>
          <p:spPr>
            <a:xfrm>
              <a:off x="0" y="0"/>
              <a:ext cx="2179320" cy="10160"/>
            </a:xfrm>
            <a:prstGeom prst="straightConnector1">
              <a:avLst/>
            </a:prstGeom>
            <a:ln w="28575" cap="rnd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se šipkou 5"/>
            <p:cNvCxnSpPr/>
            <p:nvPr/>
          </p:nvCxnSpPr>
          <p:spPr>
            <a:xfrm>
              <a:off x="2179674" y="10632"/>
              <a:ext cx="2179320" cy="10160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</p:grpSp>
      <p:grpSp>
        <p:nvGrpSpPr>
          <p:cNvPr id="7" name="Skupina 6"/>
          <p:cNvGrpSpPr/>
          <p:nvPr/>
        </p:nvGrpSpPr>
        <p:grpSpPr>
          <a:xfrm>
            <a:off x="4283967" y="2060848"/>
            <a:ext cx="4358463" cy="405750"/>
            <a:chOff x="0" y="0"/>
            <a:chExt cx="4507584" cy="573686"/>
          </a:xfrm>
        </p:grpSpPr>
        <p:cxnSp>
          <p:nvCxnSpPr>
            <p:cNvPr id="8" name="Přímá spojnice se šipkou 7"/>
            <p:cNvCxnSpPr/>
            <p:nvPr/>
          </p:nvCxnSpPr>
          <p:spPr>
            <a:xfrm>
              <a:off x="0" y="563526"/>
              <a:ext cx="2179320" cy="10160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  <p:cxnSp>
          <p:nvCxnSpPr>
            <p:cNvPr id="9" name="Přímá spojnice se šipkou 8"/>
            <p:cNvCxnSpPr/>
            <p:nvPr/>
          </p:nvCxnSpPr>
          <p:spPr>
            <a:xfrm flipV="1">
              <a:off x="2179674" y="0"/>
              <a:ext cx="2327910" cy="563245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</p:grpSp>
      <p:grpSp>
        <p:nvGrpSpPr>
          <p:cNvPr id="10" name="Skupina 9"/>
          <p:cNvGrpSpPr/>
          <p:nvPr/>
        </p:nvGrpSpPr>
        <p:grpSpPr>
          <a:xfrm>
            <a:off x="4280017" y="2781027"/>
            <a:ext cx="4366895" cy="266218"/>
            <a:chOff x="0" y="0"/>
            <a:chExt cx="4366935" cy="520861"/>
          </a:xfrm>
        </p:grpSpPr>
        <p:cxnSp>
          <p:nvCxnSpPr>
            <p:cNvPr id="11" name="Přímá spojnice se šipkou 10"/>
            <p:cNvCxnSpPr/>
            <p:nvPr/>
          </p:nvCxnSpPr>
          <p:spPr>
            <a:xfrm>
              <a:off x="0" y="0"/>
              <a:ext cx="2179497" cy="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>
              <a:off x="2187615" y="11575"/>
              <a:ext cx="2179320" cy="509286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12"/>
          <p:cNvGrpSpPr/>
          <p:nvPr/>
        </p:nvGrpSpPr>
        <p:grpSpPr>
          <a:xfrm>
            <a:off x="4309425" y="3165064"/>
            <a:ext cx="4295776" cy="404495"/>
            <a:chOff x="0" y="0"/>
            <a:chExt cx="4470384" cy="404495"/>
          </a:xfrm>
        </p:grpSpPr>
        <p:cxnSp>
          <p:nvCxnSpPr>
            <p:cNvPr id="14" name="Přímá spojnice se šipkou 13"/>
            <p:cNvCxnSpPr/>
            <p:nvPr/>
          </p:nvCxnSpPr>
          <p:spPr>
            <a:xfrm flipV="1">
              <a:off x="0" y="0"/>
              <a:ext cx="2236470" cy="40449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>
              <a:off x="2233914" y="0"/>
              <a:ext cx="2236470" cy="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/>
          <p:cNvGrpSpPr/>
          <p:nvPr/>
        </p:nvGrpSpPr>
        <p:grpSpPr>
          <a:xfrm>
            <a:off x="4398338" y="3262332"/>
            <a:ext cx="4254500" cy="775319"/>
            <a:chOff x="0" y="0"/>
            <a:chExt cx="4556021" cy="983848"/>
          </a:xfrm>
        </p:grpSpPr>
        <p:cxnSp>
          <p:nvCxnSpPr>
            <p:cNvPr id="17" name="Přímá spojnice se šipkou 16"/>
            <p:cNvCxnSpPr/>
            <p:nvPr/>
          </p:nvCxnSpPr>
          <p:spPr>
            <a:xfrm flipV="1">
              <a:off x="0" y="567159"/>
              <a:ext cx="2179320" cy="416689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  <p:cxnSp>
          <p:nvCxnSpPr>
            <p:cNvPr id="18" name="Přímá spojnice se šipkou 17"/>
            <p:cNvCxnSpPr/>
            <p:nvPr/>
          </p:nvCxnSpPr>
          <p:spPr>
            <a:xfrm flipV="1">
              <a:off x="2176041" y="0"/>
              <a:ext cx="2379980" cy="567055"/>
            </a:xfrm>
            <a:prstGeom prst="straightConnector1">
              <a:avLst/>
            </a:prstGeom>
            <a:noFill/>
            <a:ln w="28575" cap="rnd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oval"/>
              <a:tailEnd type="oval"/>
            </a:ln>
            <a:effectLst/>
          </p:spPr>
        </p:cxnSp>
      </p:grpSp>
      <p:grpSp>
        <p:nvGrpSpPr>
          <p:cNvPr id="19" name="Skupina 18"/>
          <p:cNvGrpSpPr/>
          <p:nvPr/>
        </p:nvGrpSpPr>
        <p:grpSpPr>
          <a:xfrm>
            <a:off x="4357062" y="4037651"/>
            <a:ext cx="4254500" cy="467360"/>
            <a:chOff x="0" y="0"/>
            <a:chExt cx="4412165" cy="467360"/>
          </a:xfrm>
        </p:grpSpPr>
        <p:cxnSp>
          <p:nvCxnSpPr>
            <p:cNvPr id="20" name="Přímá spojnice se šipkou 19"/>
            <p:cNvCxnSpPr/>
            <p:nvPr/>
          </p:nvCxnSpPr>
          <p:spPr>
            <a:xfrm>
              <a:off x="2199190" y="0"/>
              <a:ext cx="2212975" cy="46736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 flipV="1">
              <a:off x="0" y="0"/>
              <a:ext cx="2179320" cy="46736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21"/>
          <p:cNvGrpSpPr/>
          <p:nvPr/>
        </p:nvGrpSpPr>
        <p:grpSpPr>
          <a:xfrm>
            <a:off x="4376472" y="4730918"/>
            <a:ext cx="4254500" cy="404495"/>
            <a:chOff x="0" y="0"/>
            <a:chExt cx="4355360" cy="405114"/>
          </a:xfrm>
        </p:grpSpPr>
        <p:cxnSp>
          <p:nvCxnSpPr>
            <p:cNvPr id="23" name="Přímá spojnice se šipkou 22"/>
            <p:cNvCxnSpPr/>
            <p:nvPr/>
          </p:nvCxnSpPr>
          <p:spPr>
            <a:xfrm>
              <a:off x="0" y="0"/>
              <a:ext cx="2179320" cy="405114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se šipkou 23"/>
            <p:cNvCxnSpPr/>
            <p:nvPr/>
          </p:nvCxnSpPr>
          <p:spPr>
            <a:xfrm>
              <a:off x="2176040" y="405114"/>
              <a:ext cx="2179320" cy="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24"/>
          <p:cNvGrpSpPr/>
          <p:nvPr/>
        </p:nvGrpSpPr>
        <p:grpSpPr>
          <a:xfrm>
            <a:off x="4400112" y="5255802"/>
            <a:ext cx="4254968" cy="404495"/>
            <a:chOff x="0" y="0"/>
            <a:chExt cx="4355360" cy="404495"/>
          </a:xfrm>
        </p:grpSpPr>
        <p:cxnSp>
          <p:nvCxnSpPr>
            <p:cNvPr id="26" name="Přímá spojnice se šipkou 25"/>
            <p:cNvCxnSpPr/>
            <p:nvPr/>
          </p:nvCxnSpPr>
          <p:spPr>
            <a:xfrm flipV="1">
              <a:off x="2176040" y="0"/>
              <a:ext cx="2179320" cy="40449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se šipkou 26"/>
            <p:cNvCxnSpPr/>
            <p:nvPr/>
          </p:nvCxnSpPr>
          <p:spPr>
            <a:xfrm>
              <a:off x="0" y="0"/>
              <a:ext cx="2175510" cy="40449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Skupina 27"/>
          <p:cNvGrpSpPr/>
          <p:nvPr/>
        </p:nvGrpSpPr>
        <p:grpSpPr>
          <a:xfrm>
            <a:off x="4398338" y="5660297"/>
            <a:ext cx="4256742" cy="694690"/>
            <a:chOff x="0" y="0"/>
            <a:chExt cx="4355360" cy="694810"/>
          </a:xfrm>
        </p:grpSpPr>
        <p:cxnSp>
          <p:nvCxnSpPr>
            <p:cNvPr id="29" name="Přímá spojnice se šipkou 28"/>
            <p:cNvCxnSpPr/>
            <p:nvPr/>
          </p:nvCxnSpPr>
          <p:spPr>
            <a:xfrm>
              <a:off x="0" y="0"/>
              <a:ext cx="2175510" cy="370205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>
              <a:off x="2176040" y="370390"/>
              <a:ext cx="2179320" cy="324420"/>
            </a:xfrm>
            <a:prstGeom prst="straightConnector1">
              <a:avLst/>
            </a:prstGeom>
            <a:ln w="285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58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 stupňovitého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75652" y="1700809"/>
            <a:ext cx="7592695" cy="4364612"/>
          </a:xfrm>
        </p:spPr>
        <p:txBody>
          <a:bodyPr/>
          <a:lstStyle/>
          <a:p>
            <a:r>
              <a:rPr lang="cs-CZ" sz="2400" dirty="0" smtClean="0"/>
              <a:t>Jednotlivé etapy vývoje jako stupně</a:t>
            </a:r>
          </a:p>
          <a:p>
            <a:r>
              <a:rPr lang="cs-CZ" sz="2400" dirty="0" smtClean="0"/>
              <a:t>Každý stupeň dvě fáze: </a:t>
            </a:r>
          </a:p>
          <a:p>
            <a:pPr marL="548640" lvl="2" indent="0">
              <a:buNone/>
            </a:pPr>
            <a:r>
              <a:rPr lang="cs-CZ" b="1" dirty="0" smtClean="0"/>
              <a:t>a</a:t>
            </a:r>
            <a:r>
              <a:rPr lang="cs-CZ" dirty="0" smtClean="0"/>
              <a:t> - uskutečnění vývojových změn (mezník, zlom)</a:t>
            </a:r>
          </a:p>
          <a:p>
            <a:pPr marL="548640" lvl="2" indent="0">
              <a:buNone/>
            </a:pPr>
            <a:r>
              <a:rPr lang="cs-CZ" b="1" dirty="0" smtClean="0"/>
              <a:t>b</a:t>
            </a:r>
            <a:r>
              <a:rPr lang="cs-CZ" dirty="0" smtClean="0"/>
              <a:t> - ustálení vývojových změn (rozvoj, zdokonalení)</a:t>
            </a: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775652" y="1412776"/>
            <a:ext cx="7592695" cy="4652645"/>
            <a:chOff x="0" y="0"/>
            <a:chExt cx="7592695" cy="4653272"/>
          </a:xfrm>
        </p:grpSpPr>
        <p:cxnSp>
          <p:nvCxnSpPr>
            <p:cNvPr id="5" name="Přímá spojnice se šipkou 4"/>
            <p:cNvCxnSpPr/>
            <p:nvPr/>
          </p:nvCxnSpPr>
          <p:spPr>
            <a:xfrm>
              <a:off x="0" y="0"/>
              <a:ext cx="0" cy="4652645"/>
            </a:xfrm>
            <a:prstGeom prst="straightConnector1">
              <a:avLst/>
            </a:prstGeom>
            <a:ln w="31750"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se šipkou 5"/>
            <p:cNvCxnSpPr/>
            <p:nvPr/>
          </p:nvCxnSpPr>
          <p:spPr>
            <a:xfrm flipH="1">
              <a:off x="0" y="4653023"/>
              <a:ext cx="7592695" cy="0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se šipkou 6"/>
            <p:cNvCxnSpPr/>
            <p:nvPr/>
          </p:nvCxnSpPr>
          <p:spPr>
            <a:xfrm flipH="1">
              <a:off x="0" y="4317357"/>
              <a:ext cx="324091" cy="335915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se šipkou 7"/>
            <p:cNvCxnSpPr/>
            <p:nvPr/>
          </p:nvCxnSpPr>
          <p:spPr>
            <a:xfrm flipH="1">
              <a:off x="324091" y="4247909"/>
              <a:ext cx="1516283" cy="68580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se šipkou 8"/>
            <p:cNvCxnSpPr/>
            <p:nvPr/>
          </p:nvCxnSpPr>
          <p:spPr>
            <a:xfrm flipH="1">
              <a:off x="1840375" y="3842795"/>
              <a:ext cx="324091" cy="416166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 flipH="1">
              <a:off x="2164466" y="3773347"/>
              <a:ext cx="2176039" cy="69448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se šipkou 10"/>
            <p:cNvCxnSpPr/>
            <p:nvPr/>
          </p:nvCxnSpPr>
          <p:spPr>
            <a:xfrm flipH="1">
              <a:off x="4340506" y="3032568"/>
              <a:ext cx="497712" cy="740627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se šipkou 11"/>
            <p:cNvCxnSpPr/>
            <p:nvPr/>
          </p:nvCxnSpPr>
          <p:spPr>
            <a:xfrm flipH="1">
              <a:off x="4838218" y="3032568"/>
              <a:ext cx="2268637" cy="0"/>
            </a:xfrm>
            <a:prstGeom prst="straightConnector1">
              <a:avLst/>
            </a:prstGeom>
            <a:ln w="31750"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ovéPole 12"/>
          <p:cNvSpPr txBox="1"/>
          <p:nvPr/>
        </p:nvSpPr>
        <p:spPr>
          <a:xfrm>
            <a:off x="708156" y="56543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543374" y="5360219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537484" y="5220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843406" y="488572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042273" y="45879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660232" y="407560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5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559</TotalTime>
  <Words>636</Words>
  <Application>Microsoft Office PowerPoint</Application>
  <PresentationFormat>Předvádění na obrazovce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Vývojová psychologie</vt:lpstr>
      <vt:lpstr>Předmět vývojové psychologie</vt:lpstr>
      <vt:lpstr>Přehled témat přednášek z vývojové psychologie</vt:lpstr>
      <vt:lpstr>Doporučená literatura</vt:lpstr>
      <vt:lpstr>Základní pojmy</vt:lpstr>
      <vt:lpstr>Psychologický determinismus</vt:lpstr>
      <vt:lpstr>Modely psychického vývoje</vt:lpstr>
      <vt:lpstr>Kvantitativní modely vývoje</vt:lpstr>
      <vt:lpstr>Model stupňovitého vývoje</vt:lpstr>
      <vt:lpstr>Model spirálovitého vývoje</vt:lpstr>
      <vt:lpstr>Další kvalitativní vývojové modely</vt:lpstr>
      <vt:lpstr>Zákonitosti vývojových změn</vt:lpstr>
      <vt:lpstr>Děkuji za pozornost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Eva Urbanovská</dc:creator>
  <cp:lastModifiedBy>Eva Urbanovská</cp:lastModifiedBy>
  <cp:revision>31</cp:revision>
  <dcterms:created xsi:type="dcterms:W3CDTF">2016-09-24T21:23:41Z</dcterms:created>
  <dcterms:modified xsi:type="dcterms:W3CDTF">2016-09-26T09:59:01Z</dcterms:modified>
</cp:coreProperties>
</file>