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62" r:id="rId7"/>
    <p:sldId id="268" r:id="rId8"/>
    <p:sldId id="265" r:id="rId9"/>
    <p:sldId id="266" r:id="rId10"/>
    <p:sldId id="269" r:id="rId11"/>
    <p:sldId id="270" r:id="rId12"/>
    <p:sldId id="271" r:id="rId13"/>
    <p:sldId id="272" r:id="rId14"/>
    <p:sldId id="273" r:id="rId15"/>
    <p:sldId id="284" r:id="rId16"/>
    <p:sldId id="274" r:id="rId17"/>
    <p:sldId id="275" r:id="rId18"/>
    <p:sldId id="276" r:id="rId19"/>
    <p:sldId id="279" r:id="rId20"/>
    <p:sldId id="277" r:id="rId21"/>
    <p:sldId id="280" r:id="rId22"/>
    <p:sldId id="281" r:id="rId23"/>
    <p:sldId id="282" r:id="rId24"/>
    <p:sldId id="283"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3" d="100"/>
          <a:sy n="73" d="100"/>
        </p:scale>
        <p:origin x="54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6F7197F1-A81F-405A-97F3-CDE8D23AE9CA}" type="datetimeFigureOut">
              <a:rPr lang="cs-CZ" smtClean="0"/>
              <a:t>25.10.2019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90A43CA-7017-4702-B2F0-B3DC129172D5}" type="slidenum">
              <a:rPr lang="cs-CZ" smtClean="0"/>
              <a:t>‹#›</a:t>
            </a:fld>
            <a:endParaRPr lang="cs-CZ"/>
          </a:p>
        </p:txBody>
      </p:sp>
    </p:spTree>
    <p:extLst>
      <p:ext uri="{BB962C8B-B14F-4D97-AF65-F5344CB8AC3E}">
        <p14:creationId xmlns:p14="http://schemas.microsoft.com/office/powerpoint/2010/main" val="73970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F7197F1-A81F-405A-97F3-CDE8D23AE9CA}" type="datetimeFigureOut">
              <a:rPr lang="cs-CZ" smtClean="0"/>
              <a:t>25.10.2019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90A43CA-7017-4702-B2F0-B3DC129172D5}" type="slidenum">
              <a:rPr lang="cs-CZ" smtClean="0"/>
              <a:t>‹#›</a:t>
            </a:fld>
            <a:endParaRPr lang="cs-CZ"/>
          </a:p>
        </p:txBody>
      </p:sp>
    </p:spTree>
    <p:extLst>
      <p:ext uri="{BB962C8B-B14F-4D97-AF65-F5344CB8AC3E}">
        <p14:creationId xmlns:p14="http://schemas.microsoft.com/office/powerpoint/2010/main" val="154233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F7197F1-A81F-405A-97F3-CDE8D23AE9CA}" type="datetimeFigureOut">
              <a:rPr lang="cs-CZ" smtClean="0"/>
              <a:t>25.10.2019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90A43CA-7017-4702-B2F0-B3DC129172D5}" type="slidenum">
              <a:rPr lang="cs-CZ" smtClean="0"/>
              <a:t>‹#›</a:t>
            </a:fld>
            <a:endParaRPr lang="cs-CZ"/>
          </a:p>
        </p:txBody>
      </p:sp>
    </p:spTree>
    <p:extLst>
      <p:ext uri="{BB962C8B-B14F-4D97-AF65-F5344CB8AC3E}">
        <p14:creationId xmlns:p14="http://schemas.microsoft.com/office/powerpoint/2010/main" val="388023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6F7197F1-A81F-405A-97F3-CDE8D23AE9CA}" type="datetimeFigureOut">
              <a:rPr lang="cs-CZ" smtClean="0"/>
              <a:t>25.10.2019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90A43CA-7017-4702-B2F0-B3DC129172D5}" type="slidenum">
              <a:rPr lang="cs-CZ" smtClean="0"/>
              <a:t>‹#›</a:t>
            </a:fld>
            <a:endParaRPr lang="cs-CZ"/>
          </a:p>
        </p:txBody>
      </p:sp>
    </p:spTree>
    <p:extLst>
      <p:ext uri="{BB962C8B-B14F-4D97-AF65-F5344CB8AC3E}">
        <p14:creationId xmlns:p14="http://schemas.microsoft.com/office/powerpoint/2010/main" val="69340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6F7197F1-A81F-405A-97F3-CDE8D23AE9CA}" type="datetimeFigureOut">
              <a:rPr lang="cs-CZ" smtClean="0"/>
              <a:t>25.10.2019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90A43CA-7017-4702-B2F0-B3DC129172D5}" type="slidenum">
              <a:rPr lang="cs-CZ" smtClean="0"/>
              <a:t>‹#›</a:t>
            </a:fld>
            <a:endParaRPr lang="cs-CZ"/>
          </a:p>
        </p:txBody>
      </p:sp>
    </p:spTree>
    <p:extLst>
      <p:ext uri="{BB962C8B-B14F-4D97-AF65-F5344CB8AC3E}">
        <p14:creationId xmlns:p14="http://schemas.microsoft.com/office/powerpoint/2010/main" val="3294466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6F7197F1-A81F-405A-97F3-CDE8D23AE9CA}" type="datetimeFigureOut">
              <a:rPr lang="cs-CZ" smtClean="0"/>
              <a:t>25.10.2019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90A43CA-7017-4702-B2F0-B3DC129172D5}" type="slidenum">
              <a:rPr lang="cs-CZ" smtClean="0"/>
              <a:t>‹#›</a:t>
            </a:fld>
            <a:endParaRPr lang="cs-CZ"/>
          </a:p>
        </p:txBody>
      </p:sp>
    </p:spTree>
    <p:extLst>
      <p:ext uri="{BB962C8B-B14F-4D97-AF65-F5344CB8AC3E}">
        <p14:creationId xmlns:p14="http://schemas.microsoft.com/office/powerpoint/2010/main" val="62955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6F7197F1-A81F-405A-97F3-CDE8D23AE9CA}" type="datetimeFigureOut">
              <a:rPr lang="cs-CZ" smtClean="0"/>
              <a:t>25.10.2019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90A43CA-7017-4702-B2F0-B3DC129172D5}" type="slidenum">
              <a:rPr lang="cs-CZ" smtClean="0"/>
              <a:t>‹#›</a:t>
            </a:fld>
            <a:endParaRPr lang="cs-CZ"/>
          </a:p>
        </p:txBody>
      </p:sp>
    </p:spTree>
    <p:extLst>
      <p:ext uri="{BB962C8B-B14F-4D97-AF65-F5344CB8AC3E}">
        <p14:creationId xmlns:p14="http://schemas.microsoft.com/office/powerpoint/2010/main" val="302656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6F7197F1-A81F-405A-97F3-CDE8D23AE9CA}" type="datetimeFigureOut">
              <a:rPr lang="cs-CZ" smtClean="0"/>
              <a:t>25.10.2019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90A43CA-7017-4702-B2F0-B3DC129172D5}" type="slidenum">
              <a:rPr lang="cs-CZ" smtClean="0"/>
              <a:t>‹#›</a:t>
            </a:fld>
            <a:endParaRPr lang="cs-CZ"/>
          </a:p>
        </p:txBody>
      </p:sp>
    </p:spTree>
    <p:extLst>
      <p:ext uri="{BB962C8B-B14F-4D97-AF65-F5344CB8AC3E}">
        <p14:creationId xmlns:p14="http://schemas.microsoft.com/office/powerpoint/2010/main" val="273148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F7197F1-A81F-405A-97F3-CDE8D23AE9CA}" type="datetimeFigureOut">
              <a:rPr lang="cs-CZ" smtClean="0"/>
              <a:t>25.10.2019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90A43CA-7017-4702-B2F0-B3DC129172D5}" type="slidenum">
              <a:rPr lang="cs-CZ" smtClean="0"/>
              <a:t>‹#›</a:t>
            </a:fld>
            <a:endParaRPr lang="cs-CZ"/>
          </a:p>
        </p:txBody>
      </p:sp>
    </p:spTree>
    <p:extLst>
      <p:ext uri="{BB962C8B-B14F-4D97-AF65-F5344CB8AC3E}">
        <p14:creationId xmlns:p14="http://schemas.microsoft.com/office/powerpoint/2010/main" val="128938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F7197F1-A81F-405A-97F3-CDE8D23AE9CA}" type="datetimeFigureOut">
              <a:rPr lang="cs-CZ" smtClean="0"/>
              <a:t>25.10.2019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90A43CA-7017-4702-B2F0-B3DC129172D5}" type="slidenum">
              <a:rPr lang="cs-CZ" smtClean="0"/>
              <a:t>‹#›</a:t>
            </a:fld>
            <a:endParaRPr lang="cs-CZ"/>
          </a:p>
        </p:txBody>
      </p:sp>
    </p:spTree>
    <p:extLst>
      <p:ext uri="{BB962C8B-B14F-4D97-AF65-F5344CB8AC3E}">
        <p14:creationId xmlns:p14="http://schemas.microsoft.com/office/powerpoint/2010/main" val="2660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6F7197F1-A81F-405A-97F3-CDE8D23AE9CA}" type="datetimeFigureOut">
              <a:rPr lang="cs-CZ" smtClean="0"/>
              <a:t>25.10.2019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90A43CA-7017-4702-B2F0-B3DC129172D5}" type="slidenum">
              <a:rPr lang="cs-CZ" smtClean="0"/>
              <a:t>‹#›</a:t>
            </a:fld>
            <a:endParaRPr lang="cs-CZ"/>
          </a:p>
        </p:txBody>
      </p:sp>
    </p:spTree>
    <p:extLst>
      <p:ext uri="{BB962C8B-B14F-4D97-AF65-F5344CB8AC3E}">
        <p14:creationId xmlns:p14="http://schemas.microsoft.com/office/powerpoint/2010/main" val="2536775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197F1-A81F-405A-97F3-CDE8D23AE9CA}" type="datetimeFigureOut">
              <a:rPr lang="cs-CZ" smtClean="0"/>
              <a:t>25.10.2019</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A43CA-7017-4702-B2F0-B3DC129172D5}" type="slidenum">
              <a:rPr lang="cs-CZ" smtClean="0"/>
              <a:t>‹#›</a:t>
            </a:fld>
            <a:endParaRPr lang="cs-CZ"/>
          </a:p>
        </p:txBody>
      </p:sp>
    </p:spTree>
    <p:extLst>
      <p:ext uri="{BB962C8B-B14F-4D97-AF65-F5344CB8AC3E}">
        <p14:creationId xmlns:p14="http://schemas.microsoft.com/office/powerpoint/2010/main" val="1775910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HABENT SUA FATA LIBELLI</a:t>
            </a:r>
            <a:endParaRPr lang="cs-CZ" dirty="0"/>
          </a:p>
        </p:txBody>
      </p:sp>
      <p:sp>
        <p:nvSpPr>
          <p:cNvPr id="3" name="Podnadpis 2"/>
          <p:cNvSpPr>
            <a:spLocks noGrp="1"/>
          </p:cNvSpPr>
          <p:nvPr>
            <p:ph type="subTitle" idx="1"/>
          </p:nvPr>
        </p:nvSpPr>
        <p:spPr/>
        <p:txBody>
          <a:bodyPr/>
          <a:lstStyle/>
          <a:p>
            <a:r>
              <a:rPr lang="cs-CZ" dirty="0" smtClean="0"/>
              <a:t>Knižní kultura a knihovny v antice</a:t>
            </a:r>
            <a:endParaRPr lang="cs-CZ" dirty="0"/>
          </a:p>
        </p:txBody>
      </p:sp>
    </p:spTree>
    <p:extLst>
      <p:ext uri="{BB962C8B-B14F-4D97-AF65-F5344CB8AC3E}">
        <p14:creationId xmlns:p14="http://schemas.microsoft.com/office/powerpoint/2010/main" val="1573883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Obstarávání knih</a:t>
            </a:r>
            <a:endParaRPr lang="cs-CZ" dirty="0"/>
          </a:p>
        </p:txBody>
      </p:sp>
      <p:sp>
        <p:nvSpPr>
          <p:cNvPr id="3" name="Zástupný symbol pro obsah 2"/>
          <p:cNvSpPr>
            <a:spLocks noGrp="1"/>
          </p:cNvSpPr>
          <p:nvPr>
            <p:ph idx="1"/>
          </p:nvPr>
        </p:nvSpPr>
        <p:spPr/>
        <p:txBody>
          <a:bodyPr/>
          <a:lstStyle/>
          <a:p>
            <a:r>
              <a:rPr lang="cs-CZ" u="sng" dirty="0" smtClean="0"/>
              <a:t>- nákup (zejména originálu)</a:t>
            </a:r>
          </a:p>
          <a:p>
            <a:r>
              <a:rPr lang="cs-CZ" dirty="0" err="1" smtClean="0"/>
              <a:t>Aulus</a:t>
            </a:r>
            <a:r>
              <a:rPr lang="cs-CZ" dirty="0" smtClean="0"/>
              <a:t> </a:t>
            </a:r>
            <a:r>
              <a:rPr lang="cs-CZ" dirty="0" err="1" smtClean="0"/>
              <a:t>Gellius</a:t>
            </a:r>
            <a:r>
              <a:rPr lang="cs-CZ" dirty="0" smtClean="0"/>
              <a:t>, Noci s </a:t>
            </a:r>
            <a:r>
              <a:rPr lang="cs-CZ" dirty="0" err="1" smtClean="0"/>
              <a:t>Attikem</a:t>
            </a:r>
            <a:r>
              <a:rPr lang="cs-CZ" dirty="0" smtClean="0"/>
              <a:t> (III, 17) – koupě knih Platonem a Aristotelem</a:t>
            </a:r>
          </a:p>
          <a:p>
            <a:r>
              <a:rPr lang="cs-CZ" dirty="0" smtClean="0"/>
              <a:t>Přesto, že filosof Platon měl velmi skromný majetek, koupil tři </a:t>
            </a:r>
            <a:r>
              <a:rPr lang="cs-CZ" dirty="0" smtClean="0"/>
              <a:t>knihy </a:t>
            </a:r>
            <a:r>
              <a:rPr lang="cs-CZ" dirty="0" smtClean="0"/>
              <a:t>pythagorejce </a:t>
            </a:r>
            <a:r>
              <a:rPr lang="cs-CZ" dirty="0" err="1" smtClean="0"/>
              <a:t>Filoáa</a:t>
            </a:r>
            <a:r>
              <a:rPr lang="cs-CZ" dirty="0" smtClean="0"/>
              <a:t> za deset tisíc denárů. Někteří napsali, že tuto sumu mu daroval jeho přítel </a:t>
            </a:r>
            <a:r>
              <a:rPr lang="cs-CZ" dirty="0" err="1" smtClean="0"/>
              <a:t>Dión</a:t>
            </a:r>
            <a:r>
              <a:rPr lang="cs-CZ" dirty="0" smtClean="0"/>
              <a:t> ze </a:t>
            </a:r>
            <a:r>
              <a:rPr lang="cs-CZ" dirty="0" err="1" smtClean="0"/>
              <a:t>Syrakús</a:t>
            </a:r>
            <a:r>
              <a:rPr lang="cs-CZ" dirty="0" smtClean="0"/>
              <a:t>.</a:t>
            </a:r>
          </a:p>
          <a:p>
            <a:r>
              <a:rPr lang="cs-CZ" dirty="0" smtClean="0"/>
              <a:t>I </a:t>
            </a:r>
            <a:r>
              <a:rPr lang="cs-CZ" dirty="0" err="1" smtClean="0"/>
              <a:t>Aristotelés</a:t>
            </a:r>
            <a:r>
              <a:rPr lang="cs-CZ" dirty="0" smtClean="0"/>
              <a:t> prý odkoupil po </a:t>
            </a:r>
            <a:r>
              <a:rPr lang="cs-CZ" dirty="0" err="1" smtClean="0"/>
              <a:t>Speusippově</a:t>
            </a:r>
            <a:r>
              <a:rPr lang="cs-CZ" dirty="0" smtClean="0"/>
              <a:t> smrti několik jeho knih za tři </a:t>
            </a:r>
            <a:r>
              <a:rPr lang="cs-CZ" dirty="0" err="1" smtClean="0"/>
              <a:t>attické</a:t>
            </a:r>
            <a:r>
              <a:rPr lang="cs-CZ" dirty="0" smtClean="0"/>
              <a:t> talenty – tato suma v římské měně sedm set devadesát dva tisíc sesterciů</a:t>
            </a:r>
            <a:endParaRPr lang="cs-CZ" dirty="0"/>
          </a:p>
        </p:txBody>
      </p:sp>
    </p:spTree>
    <p:extLst>
      <p:ext uri="{BB962C8B-B14F-4D97-AF65-F5344CB8AC3E}">
        <p14:creationId xmlns:p14="http://schemas.microsoft.com/office/powerpoint/2010/main" val="124552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Obstarávání knih</a:t>
            </a:r>
            <a:endParaRPr lang="cs-CZ" dirty="0"/>
          </a:p>
        </p:txBody>
      </p:sp>
      <p:sp>
        <p:nvSpPr>
          <p:cNvPr id="3" name="Zástupný symbol pro obsah 2"/>
          <p:cNvSpPr>
            <a:spLocks noGrp="1"/>
          </p:cNvSpPr>
          <p:nvPr>
            <p:ph idx="1"/>
          </p:nvPr>
        </p:nvSpPr>
        <p:spPr/>
        <p:txBody>
          <a:bodyPr/>
          <a:lstStyle/>
          <a:p>
            <a:r>
              <a:rPr lang="cs-CZ" dirty="0" smtClean="0"/>
              <a:t>- </a:t>
            </a:r>
            <a:r>
              <a:rPr lang="cs-CZ" u="sng" dirty="0" smtClean="0"/>
              <a:t>obchod s knihami</a:t>
            </a:r>
          </a:p>
          <a:p>
            <a:r>
              <a:rPr lang="cs-CZ" dirty="0" smtClean="0"/>
              <a:t>Zmínka </a:t>
            </a:r>
            <a:r>
              <a:rPr lang="cs-CZ" dirty="0" err="1" smtClean="0"/>
              <a:t>Xenofonta</a:t>
            </a:r>
            <a:r>
              <a:rPr lang="cs-CZ" dirty="0" smtClean="0"/>
              <a:t> v </a:t>
            </a:r>
            <a:r>
              <a:rPr lang="cs-CZ" dirty="0" err="1" smtClean="0"/>
              <a:t>Anabasis</a:t>
            </a:r>
            <a:r>
              <a:rPr lang="cs-CZ" dirty="0" smtClean="0"/>
              <a:t>, jak nalezl bedny s knihami v athénských lodích, které byly vypleněny u </a:t>
            </a:r>
            <a:r>
              <a:rPr lang="cs-CZ" dirty="0" err="1" smtClean="0"/>
              <a:t>Salmyséssu</a:t>
            </a:r>
            <a:r>
              <a:rPr lang="cs-CZ" dirty="0" smtClean="0"/>
              <a:t>  Thrákii</a:t>
            </a:r>
          </a:p>
          <a:p>
            <a:r>
              <a:rPr lang="cs-CZ" dirty="0" smtClean="0"/>
              <a:t>Vzpomínka filosofa </a:t>
            </a:r>
            <a:r>
              <a:rPr lang="cs-CZ" dirty="0" err="1" smtClean="0"/>
              <a:t>Zenóna</a:t>
            </a:r>
            <a:r>
              <a:rPr lang="cs-CZ" dirty="0" smtClean="0"/>
              <a:t>, zakladatele stoické filosofie, a jeho mládí, kdy mu jeho otec </a:t>
            </a:r>
            <a:r>
              <a:rPr lang="cs-CZ" dirty="0" err="1" smtClean="0"/>
              <a:t>Mnáseás</a:t>
            </a:r>
            <a:r>
              <a:rPr lang="cs-CZ" dirty="0" smtClean="0"/>
              <a:t> přivážel knihy sokratiků z Athén</a:t>
            </a:r>
            <a:endParaRPr lang="cs-CZ" dirty="0"/>
          </a:p>
          <a:p>
            <a:r>
              <a:rPr lang="cs-CZ" u="sng" dirty="0" smtClean="0"/>
              <a:t>opis</a:t>
            </a:r>
          </a:p>
          <a:p>
            <a:r>
              <a:rPr lang="cs-CZ" dirty="0" smtClean="0"/>
              <a:t>a/ vlastnoruční: </a:t>
            </a:r>
            <a:r>
              <a:rPr lang="cs-CZ" dirty="0" err="1" smtClean="0"/>
              <a:t>Démosthenés</a:t>
            </a:r>
            <a:r>
              <a:rPr lang="cs-CZ" dirty="0" smtClean="0"/>
              <a:t> – </a:t>
            </a:r>
            <a:r>
              <a:rPr lang="cs-CZ" dirty="0" err="1" smtClean="0"/>
              <a:t>Thukydidés</a:t>
            </a:r>
            <a:r>
              <a:rPr lang="cs-CZ" dirty="0" smtClean="0"/>
              <a:t> (8x)</a:t>
            </a:r>
          </a:p>
          <a:p>
            <a:r>
              <a:rPr lang="cs-CZ" dirty="0" smtClean="0"/>
              <a:t>b/ vlastního otroka: </a:t>
            </a:r>
            <a:r>
              <a:rPr lang="cs-CZ" dirty="0" err="1" smtClean="0"/>
              <a:t>Euripidés-Kefisofon</a:t>
            </a:r>
            <a:endParaRPr lang="cs-CZ" dirty="0" smtClean="0"/>
          </a:p>
          <a:p>
            <a:r>
              <a:rPr lang="cs-CZ" dirty="0" smtClean="0"/>
              <a:t>c/ koupí</a:t>
            </a:r>
            <a:endParaRPr lang="cs-CZ" dirty="0"/>
          </a:p>
        </p:txBody>
      </p:sp>
    </p:spTree>
    <p:extLst>
      <p:ext uri="{BB962C8B-B14F-4D97-AF65-F5344CB8AC3E}">
        <p14:creationId xmlns:p14="http://schemas.microsoft.com/office/powerpoint/2010/main" val="1878925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Knihkupci</a:t>
            </a:r>
            <a:endParaRPr lang="cs-CZ" dirty="0"/>
          </a:p>
        </p:txBody>
      </p:sp>
      <p:sp>
        <p:nvSpPr>
          <p:cNvPr id="3" name="Zástupný symbol pro obsah 2"/>
          <p:cNvSpPr>
            <a:spLocks noGrp="1"/>
          </p:cNvSpPr>
          <p:nvPr>
            <p:ph idx="1"/>
          </p:nvPr>
        </p:nvSpPr>
        <p:spPr/>
        <p:txBody>
          <a:bodyPr/>
          <a:lstStyle/>
          <a:p>
            <a:r>
              <a:rPr lang="cs-CZ" u="sng" dirty="0" err="1" smtClean="0"/>
              <a:t>Martialis</a:t>
            </a:r>
            <a:r>
              <a:rPr lang="cs-CZ" u="sng" dirty="0" smtClean="0"/>
              <a:t>, Marcus Valerius: Posměšky a jízlivosti </a:t>
            </a:r>
            <a:r>
              <a:rPr lang="cs-CZ" dirty="0" smtClean="0"/>
              <a:t>– </a:t>
            </a:r>
            <a:r>
              <a:rPr lang="cs-CZ" b="1" dirty="0" smtClean="0"/>
              <a:t>O knihkupcích</a:t>
            </a:r>
          </a:p>
          <a:p>
            <a:r>
              <a:rPr lang="cs-CZ" sz="2000" dirty="0" smtClean="0"/>
              <a:t>Kdykoli setkáme se sami				Můžeš však verše zcela jistě</a:t>
            </a:r>
          </a:p>
          <a:p>
            <a:r>
              <a:rPr lang="cs-CZ" sz="2000" dirty="0"/>
              <a:t>c</a:t>
            </a:r>
            <a:r>
              <a:rPr lang="cs-CZ" sz="2000" dirty="0" smtClean="0"/>
              <a:t>hceš půjčit moje epigramy			blíž získat – na příhodném místě -</a:t>
            </a:r>
          </a:p>
          <a:p>
            <a:r>
              <a:rPr lang="cs-CZ" sz="2000" dirty="0"/>
              <a:t>a</a:t>
            </a:r>
            <a:r>
              <a:rPr lang="cs-CZ" sz="2000" dirty="0" smtClean="0"/>
              <a:t> spustíš:					dost k </a:t>
            </a:r>
            <a:r>
              <a:rPr lang="cs-CZ" sz="2000" dirty="0" err="1" smtClean="0"/>
              <a:t>Argiletu</a:t>
            </a:r>
            <a:r>
              <a:rPr lang="cs-CZ" sz="2000" dirty="0" smtClean="0"/>
              <a:t> vede cest.</a:t>
            </a:r>
          </a:p>
          <a:p>
            <a:r>
              <a:rPr lang="cs-CZ" sz="2000" dirty="0" smtClean="0"/>
              <a:t>Přečtu si je hned -				U </a:t>
            </a:r>
            <a:r>
              <a:rPr lang="cs-CZ" sz="2000" dirty="0" err="1" smtClean="0"/>
              <a:t>fora</a:t>
            </a:r>
            <a:r>
              <a:rPr lang="cs-CZ" sz="2000" dirty="0" smtClean="0"/>
              <a:t> Caesarova krámek jest.</a:t>
            </a:r>
          </a:p>
          <a:p>
            <a:r>
              <a:rPr lang="cs-CZ" sz="2000" dirty="0"/>
              <a:t>a</a:t>
            </a:r>
            <a:r>
              <a:rPr lang="cs-CZ" sz="2000" dirty="0" smtClean="0"/>
              <a:t> po klukovi pošlu knížky zpět.			U jeho vchodu najdeš v seznamu</a:t>
            </a:r>
          </a:p>
          <a:p>
            <a:r>
              <a:rPr lang="cs-CZ" sz="2000" dirty="0" smtClean="0"/>
              <a:t>Proč kvůli knížce honit kluky?			co na skladě je.</a:t>
            </a:r>
          </a:p>
          <a:p>
            <a:r>
              <a:rPr lang="cs-CZ" sz="2000" dirty="0" smtClean="0"/>
              <a:t>Můj domek „U hrušky“ je z ruky			Pak jdi do krámu </a:t>
            </a:r>
            <a:r>
              <a:rPr lang="cs-CZ" sz="2000" dirty="0" err="1" smtClean="0"/>
              <a:t>Atrekta</a:t>
            </a:r>
            <a:r>
              <a:rPr lang="cs-CZ" sz="2000" dirty="0" smtClean="0"/>
              <a:t>,</a:t>
            </a:r>
          </a:p>
          <a:p>
            <a:r>
              <a:rPr lang="cs-CZ" sz="2000" dirty="0"/>
              <a:t>a</a:t>
            </a:r>
            <a:r>
              <a:rPr lang="cs-CZ" sz="2000" dirty="0" smtClean="0"/>
              <a:t> troje schody, považ – k bytu mám –		jemuž patří krám,</a:t>
            </a:r>
          </a:p>
          <a:p>
            <a:r>
              <a:rPr lang="cs-CZ" sz="2000" dirty="0"/>
              <a:t>a</a:t>
            </a:r>
            <a:r>
              <a:rPr lang="cs-CZ" sz="2000" dirty="0" smtClean="0"/>
              <a:t> vysoké, špatně se šlape k nám.			Nemusíš prosit, ten ti mě dá sám.</a:t>
            </a:r>
          </a:p>
          <a:p>
            <a:endParaRPr lang="cs-CZ" sz="2000" dirty="0"/>
          </a:p>
        </p:txBody>
      </p:sp>
    </p:spTree>
    <p:extLst>
      <p:ext uri="{BB962C8B-B14F-4D97-AF65-F5344CB8AC3E}">
        <p14:creationId xmlns:p14="http://schemas.microsoft.com/office/powerpoint/2010/main" val="427853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Nešvary spojené s obstaráváním/čtením knih</a:t>
            </a:r>
            <a:endParaRPr lang="cs-CZ" dirty="0"/>
          </a:p>
        </p:txBody>
      </p:sp>
      <p:sp>
        <p:nvSpPr>
          <p:cNvPr id="3" name="Zástupný symbol pro obsah 2"/>
          <p:cNvSpPr>
            <a:spLocks noGrp="1"/>
          </p:cNvSpPr>
          <p:nvPr>
            <p:ph idx="1"/>
          </p:nvPr>
        </p:nvSpPr>
        <p:spPr>
          <a:xfrm>
            <a:off x="838200" y="1799500"/>
            <a:ext cx="10515600" cy="4351338"/>
          </a:xfrm>
        </p:spPr>
        <p:txBody>
          <a:bodyPr/>
          <a:lstStyle/>
          <a:p>
            <a:pPr marL="0" indent="0">
              <a:buNone/>
            </a:pPr>
            <a:r>
              <a:rPr lang="cs-CZ" dirty="0" smtClean="0"/>
              <a:t>a/ </a:t>
            </a:r>
            <a:r>
              <a:rPr lang="cs-CZ" u="sng" dirty="0" smtClean="0"/>
              <a:t>podvody</a:t>
            </a:r>
          </a:p>
          <a:p>
            <a:pPr marL="0" indent="0">
              <a:buNone/>
            </a:pPr>
            <a:r>
              <a:rPr lang="cs-CZ" dirty="0" smtClean="0"/>
              <a:t>b/ </a:t>
            </a:r>
            <a:r>
              <a:rPr lang="cs-CZ" u="sng" dirty="0" smtClean="0"/>
              <a:t>opisování bez svolení majitele spisku či jeho autora</a:t>
            </a:r>
          </a:p>
          <a:p>
            <a:pPr marL="0" indent="0">
              <a:buNone/>
            </a:pPr>
            <a:r>
              <a:rPr lang="cs-CZ" sz="2000" dirty="0" smtClean="0"/>
              <a:t>Cicero, Marcus </a:t>
            </a:r>
            <a:r>
              <a:rPr lang="cs-CZ" sz="2000" dirty="0" err="1" smtClean="0"/>
              <a:t>Tullius</a:t>
            </a:r>
            <a:r>
              <a:rPr lang="cs-CZ" sz="2000" dirty="0" smtClean="0"/>
              <a:t>: Listy přátelům (Ad </a:t>
            </a:r>
            <a:r>
              <a:rPr lang="cs-CZ" sz="2000" dirty="0" err="1" smtClean="0"/>
              <a:t>Att</a:t>
            </a:r>
            <a:r>
              <a:rPr lang="cs-CZ" sz="2000" dirty="0" smtClean="0"/>
              <a:t>. III, 12, 2)</a:t>
            </a:r>
          </a:p>
          <a:p>
            <a:pPr marL="0" indent="0">
              <a:buNone/>
            </a:pPr>
            <a:r>
              <a:rPr lang="cs-CZ" sz="2000" dirty="0" smtClean="0"/>
              <a:t>Tvoje zpráva o tom, že byla rozšířena moje řeč, na mne skutečně zapůsobila jako rána; můžeš-li cokoli udělat, snaž se ji léčit. Opravdu jsem to kdysi napsal, rozhněvaný na něho proto, že napsal první, ale domníval jsem se, že po opatřeních, která jsem učinil, se to dílko nebude moci šířit. Nevím, jakým způsobem se mohlo dostat na veřejnost.</a:t>
            </a:r>
            <a:endParaRPr lang="cs-CZ" sz="2000" dirty="0"/>
          </a:p>
          <a:p>
            <a:pPr marL="0" indent="0">
              <a:buNone/>
            </a:pPr>
            <a:r>
              <a:rPr lang="cs-CZ" dirty="0" smtClean="0"/>
              <a:t>c/ </a:t>
            </a:r>
            <a:r>
              <a:rPr lang="cs-CZ" u="sng" dirty="0" smtClean="0"/>
              <a:t>nedbalost při opisu</a:t>
            </a:r>
          </a:p>
          <a:p>
            <a:pPr marL="0" indent="0">
              <a:buNone/>
            </a:pPr>
            <a:r>
              <a:rPr lang="cs-CZ" sz="2000" dirty="0" smtClean="0"/>
              <a:t>Cicero, Marcus </a:t>
            </a:r>
            <a:r>
              <a:rPr lang="cs-CZ" sz="2000" dirty="0" err="1" smtClean="0"/>
              <a:t>Tullius</a:t>
            </a:r>
            <a:r>
              <a:rPr lang="cs-CZ" sz="2000" dirty="0" smtClean="0"/>
              <a:t>: Listy přátelům I. (Q. fr. III, 5)</a:t>
            </a:r>
          </a:p>
          <a:p>
            <a:pPr marL="0" indent="0">
              <a:buNone/>
            </a:pPr>
            <a:r>
              <a:rPr lang="cs-CZ" sz="2000" dirty="0" smtClean="0"/>
              <a:t>Pokud jde o </a:t>
            </a:r>
            <a:r>
              <a:rPr lang="cs-CZ" sz="2000" dirty="0" smtClean="0"/>
              <a:t>knihy, </a:t>
            </a:r>
            <a:r>
              <a:rPr lang="cs-CZ" sz="2000" dirty="0" err="1" smtClean="0"/>
              <a:t>Tyrannio</a:t>
            </a:r>
            <a:r>
              <a:rPr lang="cs-CZ" sz="2000" dirty="0" smtClean="0"/>
              <a:t> je líná kůže. Řeknu </a:t>
            </a:r>
            <a:r>
              <a:rPr lang="cs-CZ" sz="2000" dirty="0" err="1" smtClean="0"/>
              <a:t>Chrysippovi</a:t>
            </a:r>
            <a:r>
              <a:rPr lang="cs-CZ" sz="2000" dirty="0" smtClean="0"/>
              <a:t>. Ale celý ten úkol je pracný a vyžaduje člověka nanejvýš svědomitého. Sám to pociťuji na sobě, když při sebevětší snaze ničeho nedosahuji.</a:t>
            </a:r>
            <a:endParaRPr lang="cs-CZ" sz="2000" dirty="0"/>
          </a:p>
        </p:txBody>
      </p:sp>
    </p:spTree>
    <p:extLst>
      <p:ext uri="{BB962C8B-B14F-4D97-AF65-F5344CB8AC3E}">
        <p14:creationId xmlns:p14="http://schemas.microsoft.com/office/powerpoint/2010/main" val="3256703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Nešvary spojené s obstaráváním/čtením knih</a:t>
            </a:r>
            <a:endParaRPr lang="cs-CZ" dirty="0"/>
          </a:p>
        </p:txBody>
      </p:sp>
      <p:sp>
        <p:nvSpPr>
          <p:cNvPr id="3" name="Zástupný symbol pro obsah 2"/>
          <p:cNvSpPr>
            <a:spLocks noGrp="1"/>
          </p:cNvSpPr>
          <p:nvPr>
            <p:ph idx="1"/>
          </p:nvPr>
        </p:nvSpPr>
        <p:spPr/>
        <p:txBody>
          <a:bodyPr>
            <a:normAutofit/>
          </a:bodyPr>
          <a:lstStyle/>
          <a:p>
            <a:r>
              <a:rPr lang="cs-CZ" sz="2000" dirty="0" smtClean="0"/>
              <a:t>Nevím si rady, kam se obrátit, co se týče latinských knih. Píšou se a prodávají s velkým množstvím chyb. Postarám se ale o to, co bude možné udělat.</a:t>
            </a:r>
          </a:p>
          <a:p>
            <a:endParaRPr lang="cs-CZ" sz="2000" dirty="0"/>
          </a:p>
          <a:p>
            <a:r>
              <a:rPr lang="cs-CZ" dirty="0" smtClean="0"/>
              <a:t>d/ </a:t>
            </a:r>
            <a:r>
              <a:rPr lang="cs-CZ" u="sng" dirty="0" smtClean="0"/>
              <a:t>volnost nakládání s textem</a:t>
            </a:r>
          </a:p>
          <a:p>
            <a:r>
              <a:rPr lang="cs-CZ" sz="2000" dirty="0" smtClean="0"/>
              <a:t>(</a:t>
            </a:r>
            <a:r>
              <a:rPr lang="cs-CZ" sz="2000" dirty="0" err="1" smtClean="0"/>
              <a:t>Plútarchos,Moralia</a:t>
            </a:r>
            <a:r>
              <a:rPr lang="cs-CZ" sz="2000" dirty="0" smtClean="0"/>
              <a:t>)</a:t>
            </a:r>
          </a:p>
          <a:p>
            <a:r>
              <a:rPr lang="cs-CZ" sz="2000" dirty="0" smtClean="0"/>
              <a:t>Hry </a:t>
            </a:r>
            <a:r>
              <a:rPr lang="cs-CZ" sz="2000" dirty="0" err="1" smtClean="0"/>
              <a:t>Aischyla</a:t>
            </a:r>
            <a:r>
              <a:rPr lang="cs-CZ" sz="2000" dirty="0" smtClean="0"/>
              <a:t>, </a:t>
            </a:r>
            <a:r>
              <a:rPr lang="cs-CZ" sz="2000" dirty="0" err="1" smtClean="0"/>
              <a:t>Euripída</a:t>
            </a:r>
            <a:r>
              <a:rPr lang="cs-CZ" sz="2000" dirty="0" smtClean="0"/>
              <a:t> a Sofokla byly často uváděny, ale s takovou „svobodou“ pro herce, že státník </a:t>
            </a:r>
            <a:r>
              <a:rPr lang="cs-CZ" sz="2000" dirty="0" err="1" smtClean="0"/>
              <a:t>Lykúrgos</a:t>
            </a:r>
            <a:r>
              <a:rPr lang="cs-CZ" sz="2000" dirty="0" smtClean="0"/>
              <a:t>, působící v letech 338-325 př. n. l. v Athénách jako zákonodárce, vydal edikt, dle nějž opisy tragédií těchto autorů byly uchovávány v archivu a městský písař je měl předčítat hercům, aby měli </a:t>
            </a:r>
            <a:r>
              <a:rPr lang="cs-CZ" sz="2000" dirty="0" smtClean="0"/>
              <a:t>srovnání, </a:t>
            </a:r>
            <a:r>
              <a:rPr lang="cs-CZ" sz="2000" dirty="0" smtClean="0"/>
              <a:t>od kterého se nesměli odklonit.</a:t>
            </a:r>
          </a:p>
          <a:p>
            <a:r>
              <a:rPr lang="cs-CZ" sz="2000" dirty="0" smtClean="0"/>
              <a:t>K </a:t>
            </a:r>
            <a:r>
              <a:rPr lang="cs-CZ" sz="2000" dirty="0"/>
              <a:t>t</a:t>
            </a:r>
            <a:r>
              <a:rPr lang="cs-CZ" sz="2000" dirty="0" smtClean="0"/>
              <a:t>omu </a:t>
            </a:r>
            <a:r>
              <a:rPr lang="cs-CZ" sz="2000" dirty="0" err="1" smtClean="0"/>
              <a:t>Galénos</a:t>
            </a:r>
            <a:r>
              <a:rPr lang="cs-CZ" sz="2000" dirty="0" smtClean="0"/>
              <a:t> o Ptolemaiovi II. </a:t>
            </a:r>
            <a:r>
              <a:rPr lang="cs-CZ" sz="2000" dirty="0" err="1" smtClean="0"/>
              <a:t>Euergetovi</a:t>
            </a:r>
            <a:endParaRPr lang="cs-CZ" sz="2000" dirty="0" smtClean="0"/>
          </a:p>
          <a:p>
            <a:pPr marL="0" indent="0">
              <a:buNone/>
            </a:pPr>
            <a:endParaRPr lang="cs-CZ" sz="2000" dirty="0" smtClean="0"/>
          </a:p>
        </p:txBody>
      </p:sp>
    </p:spTree>
    <p:extLst>
      <p:ext uri="{BB962C8B-B14F-4D97-AF65-F5344CB8AC3E}">
        <p14:creationId xmlns:p14="http://schemas.microsoft.com/office/powerpoint/2010/main" val="3631214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Nešvary spojené s obstaráváním/čtením knih</a:t>
            </a:r>
          </a:p>
        </p:txBody>
      </p:sp>
      <p:sp>
        <p:nvSpPr>
          <p:cNvPr id="3" name="Zástupný symbol pro obsah 2"/>
          <p:cNvSpPr>
            <a:spLocks noGrp="1"/>
          </p:cNvSpPr>
          <p:nvPr>
            <p:ph idx="1"/>
          </p:nvPr>
        </p:nvSpPr>
        <p:spPr/>
        <p:txBody>
          <a:bodyPr/>
          <a:lstStyle/>
          <a:p>
            <a:r>
              <a:rPr lang="cs-CZ" dirty="0"/>
              <a:t>e/ </a:t>
            </a:r>
            <a:r>
              <a:rPr lang="cs-CZ" u="sng" dirty="0"/>
              <a:t>módnost veřejného předčítání</a:t>
            </a:r>
          </a:p>
          <a:p>
            <a:r>
              <a:rPr lang="cs-CZ" sz="2000" dirty="0"/>
              <a:t>Plinius Mladší: Dopisy (1, 13)</a:t>
            </a:r>
          </a:p>
          <a:p>
            <a:r>
              <a:rPr lang="cs-CZ" sz="2000" dirty="0"/>
              <a:t>Letošní rok byl velmi </a:t>
            </a:r>
            <a:r>
              <a:rPr lang="cs-CZ" sz="2000" dirty="0" smtClean="0"/>
              <a:t>úrodný </a:t>
            </a:r>
            <a:r>
              <a:rPr lang="cs-CZ" sz="2000" dirty="0"/>
              <a:t>na básníky: po celý měsíc duben neminul skoro den, aby někdo nepřednášel své verše. Těší mne, že vzkvétá literatura, že se ukazují a předvádějí nadaní lidé, i když posluchači se scházejí neochotně. Většina jich posedává v podloubích, krátí si dobu recitace klípky a čas od času si dají oznámit, zdali již přišel recitátor, zdali již přečetl úvod či zda už zbývá jen konec svitku. Potom teprve jen zvolna a váhavě </a:t>
            </a:r>
            <a:r>
              <a:rPr lang="cs-CZ" sz="2000" dirty="0" smtClean="0"/>
              <a:t>přicházejí</a:t>
            </a:r>
            <a:r>
              <a:rPr lang="cs-CZ" sz="2000" dirty="0"/>
              <a:t>, ale nezůstávají, nýbrž odcházejí před koncem, někteří potají a kradmo, jiní volně bez jakýchkoliv zábran.</a:t>
            </a:r>
          </a:p>
          <a:p>
            <a:endParaRPr lang="cs-CZ" dirty="0"/>
          </a:p>
        </p:txBody>
      </p:sp>
    </p:spTree>
    <p:extLst>
      <p:ext uri="{BB962C8B-B14F-4D97-AF65-F5344CB8AC3E}">
        <p14:creationId xmlns:p14="http://schemas.microsoft.com/office/powerpoint/2010/main" val="119844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Cenzura?!</a:t>
            </a:r>
            <a:endParaRPr lang="cs-CZ" dirty="0"/>
          </a:p>
        </p:txBody>
      </p:sp>
      <p:sp>
        <p:nvSpPr>
          <p:cNvPr id="3" name="Zástupný symbol pro obsah 2"/>
          <p:cNvSpPr>
            <a:spLocks noGrp="1"/>
          </p:cNvSpPr>
          <p:nvPr>
            <p:ph idx="1"/>
          </p:nvPr>
        </p:nvSpPr>
        <p:spPr/>
        <p:txBody>
          <a:bodyPr/>
          <a:lstStyle/>
          <a:p>
            <a:r>
              <a:rPr lang="cs-CZ" u="sng" dirty="0" err="1" smtClean="0"/>
              <a:t>Plútarchos</a:t>
            </a:r>
            <a:r>
              <a:rPr lang="cs-CZ" u="sng" dirty="0" smtClean="0"/>
              <a:t>, Životopisy slavných Řeků a Římanů</a:t>
            </a:r>
          </a:p>
          <a:p>
            <a:r>
              <a:rPr lang="cs-CZ" dirty="0" smtClean="0"/>
              <a:t>Tiberius 70 – </a:t>
            </a:r>
            <a:r>
              <a:rPr lang="cs-CZ" b="1" dirty="0" smtClean="0"/>
              <a:t>o prosazování oblíbených spisovatelů do knihoven</a:t>
            </a:r>
          </a:p>
          <a:p>
            <a:r>
              <a:rPr lang="cs-CZ" sz="2000" dirty="0" smtClean="0"/>
              <a:t>Skládal i řecké básně, napodobuje </a:t>
            </a:r>
            <a:r>
              <a:rPr lang="cs-CZ" sz="2000" dirty="0" err="1" smtClean="0"/>
              <a:t>Euforióna</a:t>
            </a:r>
            <a:r>
              <a:rPr lang="cs-CZ" sz="2000" dirty="0" smtClean="0"/>
              <a:t>, </a:t>
            </a:r>
            <a:r>
              <a:rPr lang="cs-CZ" sz="2000" dirty="0" err="1" smtClean="0"/>
              <a:t>Rhiána</a:t>
            </a:r>
            <a:r>
              <a:rPr lang="cs-CZ" sz="2000" dirty="0" smtClean="0"/>
              <a:t> a </a:t>
            </a:r>
            <a:r>
              <a:rPr lang="cs-CZ" sz="2000" dirty="0" err="1" smtClean="0"/>
              <a:t>Parthenia</a:t>
            </a:r>
            <a:r>
              <a:rPr lang="cs-CZ" sz="2000" dirty="0" smtClean="0"/>
              <a:t>. Tyto básníky si nadmíru oblíbil, a proto dal umístit jejich spisy i busty ve veřejných knihovnách mezi starými a předními spisovateli. Proto také velmi četní vzdělanci o závod skládali poznámky k těmto básníkům a jemu je věnovali.</a:t>
            </a:r>
          </a:p>
          <a:p>
            <a:r>
              <a:rPr lang="cs-CZ" dirty="0" smtClean="0"/>
              <a:t>Tiberius 61 – </a:t>
            </a:r>
            <a:r>
              <a:rPr lang="cs-CZ" b="1" dirty="0" smtClean="0"/>
              <a:t>o pronásledování spisovatelů</a:t>
            </a:r>
          </a:p>
          <a:p>
            <a:r>
              <a:rPr lang="cs-CZ" sz="2000" dirty="0" smtClean="0"/>
              <a:t>Každé provinění bylo hodnoceno jako hrdelní zločin,  tehdy, když šlo o několik prostých slov. Jako zločin bylo vytýkáno básníkovi, že v tragédii vyplísnil </a:t>
            </a:r>
            <a:r>
              <a:rPr lang="cs-CZ" sz="2000" dirty="0" err="1" smtClean="0"/>
              <a:t>Agamemnona</a:t>
            </a:r>
            <a:r>
              <a:rPr lang="cs-CZ" sz="2000" dirty="0" smtClean="0"/>
              <a:t>; vytýkáno bylo i historikovi, že nazval </a:t>
            </a:r>
            <a:r>
              <a:rPr lang="cs-CZ" sz="2000" dirty="0" err="1" smtClean="0"/>
              <a:t>Bruta</a:t>
            </a:r>
            <a:r>
              <a:rPr lang="cs-CZ" sz="2000" dirty="0" smtClean="0"/>
              <a:t> a Cassia „poledními Římany“. Bylo hned zakročeno proti spisovatelům a jejich díla byla zničena, třeba již od několika let byla hodnocena kladně a předčítána dokonce za přítomnosti Augustovy.</a:t>
            </a:r>
            <a:endParaRPr lang="cs-CZ" sz="2000" dirty="0"/>
          </a:p>
        </p:txBody>
      </p:sp>
    </p:spTree>
    <p:extLst>
      <p:ext uri="{BB962C8B-B14F-4D97-AF65-F5344CB8AC3E}">
        <p14:creationId xmlns:p14="http://schemas.microsoft.com/office/powerpoint/2010/main" val="3174726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Knihovna</a:t>
            </a:r>
            <a:endParaRPr lang="cs-CZ" dirty="0"/>
          </a:p>
        </p:txBody>
      </p:sp>
      <p:pic>
        <p:nvPicPr>
          <p:cNvPr id="5" name="Zástupný symbol pro obsah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127816"/>
            <a:ext cx="5181600" cy="3746955"/>
          </a:xfrm>
        </p:spPr>
      </p:pic>
      <p:sp>
        <p:nvSpPr>
          <p:cNvPr id="4" name="Zástupný symbol pro obsah 3"/>
          <p:cNvSpPr>
            <a:spLocks noGrp="1"/>
          </p:cNvSpPr>
          <p:nvPr>
            <p:ph sz="half" idx="2"/>
          </p:nvPr>
        </p:nvSpPr>
        <p:spPr/>
        <p:txBody>
          <a:bodyPr>
            <a:normAutofit lnSpcReduction="10000"/>
          </a:bodyPr>
          <a:lstStyle/>
          <a:p>
            <a:r>
              <a:rPr lang="cs-CZ" u="sng" dirty="0" smtClean="0"/>
              <a:t>Marcus </a:t>
            </a:r>
            <a:r>
              <a:rPr lang="cs-CZ" u="sng" dirty="0" err="1" smtClean="0"/>
              <a:t>Vitruvius</a:t>
            </a:r>
            <a:r>
              <a:rPr lang="cs-CZ" u="sng" dirty="0" smtClean="0"/>
              <a:t> </a:t>
            </a:r>
            <a:r>
              <a:rPr lang="cs-CZ" u="sng" dirty="0" err="1" smtClean="0"/>
              <a:t>Pollio</a:t>
            </a:r>
            <a:r>
              <a:rPr lang="cs-CZ" u="sng" dirty="0" smtClean="0"/>
              <a:t> Deset knih o architektuře </a:t>
            </a:r>
            <a:r>
              <a:rPr lang="cs-CZ" dirty="0" smtClean="0"/>
              <a:t>(VI 4, 1)</a:t>
            </a:r>
          </a:p>
          <a:p>
            <a:r>
              <a:rPr lang="cs-CZ" sz="2000" b="1" dirty="0" smtClean="0"/>
              <a:t>Jak má vypadat knihovna?</a:t>
            </a:r>
          </a:p>
          <a:p>
            <a:r>
              <a:rPr lang="cs-CZ" sz="2000" dirty="0" smtClean="0"/>
              <a:t>Ložnice a knihovny mají být obráceny  východu. Účel jejich užívání vyžaduje totiž světlo ranní. V takových knihovnách obrácených totiž  k poledni nebo západu poškozují knihy moli a vlhkost, jelikož tam mají přístup vlhké větry, které pak plodí a podporují moly a které tím, že do knihoven vhánějí proudy vlhkého vzduchu, nakazí knihy plesnivinou. … Mimoto mají být knihovny … vybaveny s velkolepostí ne nepodobnou stavebním dílům veřejným ….</a:t>
            </a:r>
            <a:endParaRPr lang="cs-CZ" sz="2000" dirty="0"/>
          </a:p>
        </p:txBody>
      </p:sp>
    </p:spTree>
    <p:extLst>
      <p:ext uri="{BB962C8B-B14F-4D97-AF65-F5344CB8AC3E}">
        <p14:creationId xmlns:p14="http://schemas.microsoft.com/office/powerpoint/2010/main" val="3889797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Ptolemaios I. </a:t>
            </a:r>
            <a:r>
              <a:rPr lang="cs-CZ" b="1" dirty="0" err="1" smtClean="0"/>
              <a:t>Soter</a:t>
            </a:r>
            <a:r>
              <a:rPr lang="cs-CZ" b="1" dirty="0" smtClean="0"/>
              <a:t> (366-283 př.n.l.)</a:t>
            </a:r>
            <a:br>
              <a:rPr lang="cs-CZ" b="1" dirty="0" smtClean="0"/>
            </a:br>
            <a:r>
              <a:rPr lang="cs-CZ" b="1" dirty="0" smtClean="0"/>
              <a:t>Ptolemaios II. </a:t>
            </a:r>
            <a:r>
              <a:rPr lang="cs-CZ" b="1" dirty="0" err="1" smtClean="0"/>
              <a:t>Filadelfos</a:t>
            </a:r>
            <a:r>
              <a:rPr lang="cs-CZ" b="1" dirty="0" smtClean="0"/>
              <a:t> (kol. 308-243 př. n. l.)</a:t>
            </a:r>
            <a:endParaRPr lang="cs-CZ" b="1" dirty="0"/>
          </a:p>
        </p:txBody>
      </p:sp>
      <p:pic>
        <p:nvPicPr>
          <p:cNvPr id="5" name="Zástupný symbol pro obsah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881420"/>
            <a:ext cx="5181600" cy="2239747"/>
          </a:xfrm>
        </p:spPr>
      </p:pic>
      <p:pic>
        <p:nvPicPr>
          <p:cNvPr id="6" name="Zástupný symbol pro obsah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63515" y="1825625"/>
            <a:ext cx="3998969" cy="4351338"/>
          </a:xfrm>
        </p:spPr>
      </p:pic>
    </p:spTree>
    <p:extLst>
      <p:ext uri="{BB962C8B-B14F-4D97-AF65-F5344CB8AC3E}">
        <p14:creationId xmlns:p14="http://schemas.microsoft.com/office/powerpoint/2010/main" val="3595782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Portrét učence a básníka </a:t>
            </a:r>
            <a:r>
              <a:rPr lang="cs-CZ" b="1" dirty="0" err="1" smtClean="0"/>
              <a:t>Kallimacha</a:t>
            </a:r>
            <a:r>
              <a:rPr lang="cs-CZ" b="1" dirty="0" smtClean="0"/>
              <a:t>, dřevoryt,16. st</a:t>
            </a:r>
            <a:br>
              <a:rPr lang="cs-CZ" b="1" dirty="0" smtClean="0"/>
            </a:br>
            <a:r>
              <a:rPr lang="cs-CZ" b="1" dirty="0" smtClean="0"/>
              <a:t>Hořící Alexandrie, dřevoryt 19. st.</a:t>
            </a:r>
            <a:endParaRPr lang="cs-CZ" b="1" dirty="0"/>
          </a:p>
        </p:txBody>
      </p:sp>
      <p:pic>
        <p:nvPicPr>
          <p:cNvPr id="5" name="Zástupný symbol pro obsah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38702" y="1825625"/>
            <a:ext cx="3980596" cy="4351338"/>
          </a:xfrm>
        </p:spPr>
      </p:pic>
      <p:pic>
        <p:nvPicPr>
          <p:cNvPr id="6" name="Zástupný symbol pro obsah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1892164"/>
            <a:ext cx="5181600" cy="4218260"/>
          </a:xfrm>
        </p:spPr>
      </p:pic>
    </p:spTree>
    <p:extLst>
      <p:ext uri="{BB962C8B-B14F-4D97-AF65-F5344CB8AC3E}">
        <p14:creationId xmlns:p14="http://schemas.microsoft.com/office/powerpoint/2010/main" val="94653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Počátky znalosti písma</a:t>
            </a:r>
            <a:endParaRPr lang="cs-CZ" dirty="0"/>
          </a:p>
        </p:txBody>
      </p:sp>
      <p:sp>
        <p:nvSpPr>
          <p:cNvPr id="3" name="Zástupný symbol pro obsah 2"/>
          <p:cNvSpPr>
            <a:spLocks noGrp="1"/>
          </p:cNvSpPr>
          <p:nvPr>
            <p:ph idx="1"/>
          </p:nvPr>
        </p:nvSpPr>
        <p:spPr/>
        <p:txBody>
          <a:bodyPr>
            <a:normAutofit fontScale="92500" lnSpcReduction="20000"/>
          </a:bodyPr>
          <a:lstStyle/>
          <a:p>
            <a:r>
              <a:rPr lang="cs-CZ" b="1" dirty="0"/>
              <a:t>HÉRODOTOS: Dějiny aneb devět knih dějin </a:t>
            </a:r>
            <a:r>
              <a:rPr lang="cs-CZ" b="1" dirty="0" smtClean="0"/>
              <a:t>nazvaných </a:t>
            </a:r>
            <a:r>
              <a:rPr lang="cs-CZ" b="1" dirty="0" err="1"/>
              <a:t>Músy</a:t>
            </a:r>
            <a:r>
              <a:rPr lang="cs-CZ" b="1" dirty="0"/>
              <a:t> </a:t>
            </a:r>
            <a:r>
              <a:rPr lang="cs-CZ" dirty="0"/>
              <a:t>5</a:t>
            </a:r>
            <a:r>
              <a:rPr lang="cs-CZ" b="1" dirty="0"/>
              <a:t>, 58</a:t>
            </a:r>
            <a:endParaRPr lang="cs-CZ" dirty="0"/>
          </a:p>
          <a:p>
            <a:r>
              <a:rPr lang="cs-CZ" b="1" dirty="0"/>
              <a:t>Přel. Jaroslav Šonka. Odeon, Praha1972. 2. vyd., v Odeonu 1. 329 s.</a:t>
            </a:r>
            <a:endParaRPr lang="cs-CZ" dirty="0"/>
          </a:p>
          <a:p>
            <a:r>
              <a:rPr lang="cs-CZ" b="1" dirty="0"/>
              <a:t> </a:t>
            </a:r>
            <a:endParaRPr lang="cs-CZ" dirty="0"/>
          </a:p>
          <a:p>
            <a:r>
              <a:rPr lang="cs-CZ" b="1" dirty="0"/>
              <a:t>o přijetí písma od </a:t>
            </a:r>
            <a:r>
              <a:rPr lang="cs-CZ" b="1" dirty="0" err="1"/>
              <a:t>Foiničanů</a:t>
            </a:r>
            <a:r>
              <a:rPr lang="cs-CZ" b="1" dirty="0"/>
              <a:t>, užití kůží k psaní</a:t>
            </a:r>
            <a:endParaRPr lang="cs-CZ" dirty="0"/>
          </a:p>
          <a:p>
            <a:r>
              <a:rPr lang="cs-CZ" dirty="0"/>
              <a:t>/58/ Od </a:t>
            </a:r>
            <a:r>
              <a:rPr lang="cs-CZ" dirty="0" err="1"/>
              <a:t>Foiničanů</a:t>
            </a:r>
            <a:r>
              <a:rPr lang="cs-CZ" dirty="0"/>
              <a:t>, kteří přišli s </a:t>
            </a:r>
            <a:r>
              <a:rPr lang="cs-CZ" dirty="0" err="1"/>
              <a:t>Kadmem</a:t>
            </a:r>
            <a:r>
              <a:rPr lang="cs-CZ" dirty="0"/>
              <a:t> a z nichž pocházeli </a:t>
            </a:r>
            <a:r>
              <a:rPr lang="cs-CZ" dirty="0" err="1"/>
              <a:t>Gefyrští</a:t>
            </a:r>
            <a:r>
              <a:rPr lang="cs-CZ" dirty="0"/>
              <a:t>, se Řekové mnohému naučili, mimo jiné i písmu, které, jak myslím, dříve neznali. Nejdříve psali Řekové tak, jako všichni </a:t>
            </a:r>
            <a:r>
              <a:rPr lang="cs-CZ" dirty="0" err="1"/>
              <a:t>Foiničané</a:t>
            </a:r>
            <a:r>
              <a:rPr lang="cs-CZ" dirty="0"/>
              <a:t>, s postupem času však spolu s jazykem změnili i tvar písmen. V té době sídlili v krajinách okolo </a:t>
            </a:r>
            <a:r>
              <a:rPr lang="cs-CZ" dirty="0" err="1"/>
              <a:t>Foiničanů</a:t>
            </a:r>
            <a:r>
              <a:rPr lang="cs-CZ" dirty="0"/>
              <a:t> z Řeků ponejvíce Iónové a ti se písmu od </a:t>
            </a:r>
            <a:r>
              <a:rPr lang="cs-CZ" dirty="0" err="1" smtClean="0"/>
              <a:t>Foiničanů</a:t>
            </a:r>
            <a:r>
              <a:rPr lang="cs-CZ" dirty="0" smtClean="0"/>
              <a:t> </a:t>
            </a:r>
            <a:r>
              <a:rPr lang="cs-CZ" dirty="0"/>
              <a:t>naučili. Používali ho s malými změnami a nazývali je po právu foinickým, protože je do Řecka přinesli </a:t>
            </a:r>
            <a:r>
              <a:rPr lang="cs-CZ" dirty="0" err="1"/>
              <a:t>Foiničané</a:t>
            </a:r>
            <a:r>
              <a:rPr lang="cs-CZ" dirty="0"/>
              <a:t>. Také říkají Iónové odedávna knihám „</a:t>
            </a:r>
            <a:r>
              <a:rPr lang="cs-CZ" dirty="0" smtClean="0"/>
              <a:t>kůže</a:t>
            </a:r>
            <a:r>
              <a:rPr lang="cs-CZ" dirty="0"/>
              <a:t>“, protože z nedostatku papyru používali kozích a ovčích kůží. Ještě za mých časů mnozí z barbarů na takové kůže píší.</a:t>
            </a:r>
          </a:p>
          <a:p>
            <a:endParaRPr lang="cs-CZ" dirty="0"/>
          </a:p>
        </p:txBody>
      </p:sp>
    </p:spTree>
    <p:extLst>
      <p:ext uri="{BB962C8B-B14F-4D97-AF65-F5344CB8AC3E}">
        <p14:creationId xmlns:p14="http://schemas.microsoft.com/office/powerpoint/2010/main" val="1601734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Knihovna v Pergamonu</a:t>
            </a:r>
            <a:endParaRPr lang="cs-CZ" b="1" dirty="0"/>
          </a:p>
        </p:txBody>
      </p:sp>
      <p:pic>
        <p:nvPicPr>
          <p:cNvPr id="5" name="Zástupný symbol pro obsah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66206" y="1825625"/>
            <a:ext cx="4580768" cy="5482056"/>
          </a:xfrm>
        </p:spPr>
      </p:pic>
      <p:pic>
        <p:nvPicPr>
          <p:cNvPr id="6" name="Zástupný symbol pro obsah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18811" y="1825624"/>
            <a:ext cx="3350331" cy="5183835"/>
          </a:xfrm>
        </p:spPr>
      </p:pic>
    </p:spTree>
    <p:extLst>
      <p:ext uri="{BB962C8B-B14F-4D97-AF65-F5344CB8AC3E}">
        <p14:creationId xmlns:p14="http://schemas.microsoft.com/office/powerpoint/2010/main" val="2302911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Knihovna v Pergamonu</a:t>
            </a:r>
            <a:endParaRPr lang="cs-CZ" b="1" dirty="0"/>
          </a:p>
        </p:txBody>
      </p:sp>
      <p:pic>
        <p:nvPicPr>
          <p:cNvPr id="5" name="Zástupný symbol pro obsah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8457" y="1946367"/>
            <a:ext cx="5277233" cy="4225024"/>
          </a:xfrm>
        </p:spPr>
      </p:pic>
      <p:pic>
        <p:nvPicPr>
          <p:cNvPr id="6" name="Zástupný symbol pro obsah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654834" y="1803528"/>
            <a:ext cx="2181496" cy="5372304"/>
          </a:xfrm>
        </p:spPr>
      </p:pic>
    </p:spTree>
    <p:extLst>
      <p:ext uri="{BB962C8B-B14F-4D97-AF65-F5344CB8AC3E}">
        <p14:creationId xmlns:p14="http://schemas.microsoft.com/office/powerpoint/2010/main" val="2004950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Knihovna u Apollonova chrámu na Palatinu</a:t>
            </a:r>
            <a:br>
              <a:rPr lang="cs-CZ" b="1" dirty="0" smtClean="0"/>
            </a:br>
            <a:r>
              <a:rPr lang="cs-CZ" b="1" dirty="0" err="1" smtClean="0"/>
              <a:t>Traianova</a:t>
            </a:r>
            <a:r>
              <a:rPr lang="cs-CZ" b="1" dirty="0" smtClean="0"/>
              <a:t> knihovna v Římě</a:t>
            </a:r>
            <a:endParaRPr lang="cs-CZ" b="1" dirty="0"/>
          </a:p>
        </p:txBody>
      </p:sp>
      <p:pic>
        <p:nvPicPr>
          <p:cNvPr id="5" name="Zástupný symbol pro obsah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07657" y="2595403"/>
            <a:ext cx="4813617" cy="3086939"/>
          </a:xfrm>
        </p:spPr>
      </p:pic>
      <p:pic>
        <p:nvPicPr>
          <p:cNvPr id="6" name="Zástupný symbol pro obsah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4996" y="2309654"/>
            <a:ext cx="4636008" cy="3383280"/>
          </a:xfrm>
        </p:spPr>
      </p:pic>
    </p:spTree>
    <p:extLst>
      <p:ext uri="{BB962C8B-B14F-4D97-AF65-F5344CB8AC3E}">
        <p14:creationId xmlns:p14="http://schemas.microsoft.com/office/powerpoint/2010/main" val="217109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Traianova</a:t>
            </a:r>
            <a:r>
              <a:rPr lang="cs-CZ" dirty="0" smtClean="0"/>
              <a:t> knihovna v Římě</a:t>
            </a:r>
            <a:endParaRPr lang="cs-CZ" dirty="0"/>
          </a:p>
        </p:txBody>
      </p:sp>
      <p:pic>
        <p:nvPicPr>
          <p:cNvPr id="5" name="Zástupný symbol pro obsah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98473" y="1825625"/>
            <a:ext cx="2661054" cy="4351338"/>
          </a:xfrm>
        </p:spPr>
      </p:pic>
      <p:pic>
        <p:nvPicPr>
          <p:cNvPr id="6" name="Zástupný symbol pro obsah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77584" y="2197640"/>
            <a:ext cx="4370832" cy="3607308"/>
          </a:xfrm>
        </p:spPr>
      </p:pic>
    </p:spTree>
    <p:extLst>
      <p:ext uri="{BB962C8B-B14F-4D97-AF65-F5344CB8AC3E}">
        <p14:creationId xmlns:p14="http://schemas.microsoft.com/office/powerpoint/2010/main" val="423518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Traianova</a:t>
            </a:r>
            <a:r>
              <a:rPr lang="cs-CZ" b="1" dirty="0" smtClean="0"/>
              <a:t> knihovna v Římě</a:t>
            </a:r>
            <a:endParaRPr lang="cs-CZ" b="1"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9851" y="1825625"/>
            <a:ext cx="3956789" cy="4351338"/>
          </a:xfrm>
        </p:spPr>
      </p:pic>
    </p:spTree>
    <p:extLst>
      <p:ext uri="{BB962C8B-B14F-4D97-AF65-F5344CB8AC3E}">
        <p14:creationId xmlns:p14="http://schemas.microsoft.com/office/powerpoint/2010/main" val="204099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PAPYRUS – nejznámější a nejpoužívanější psací materiál starověku</a:t>
            </a:r>
            <a:endParaRPr lang="cs-CZ" dirty="0"/>
          </a:p>
        </p:txBody>
      </p:sp>
      <p:pic>
        <p:nvPicPr>
          <p:cNvPr id="4" name="Zástupný symbol pro obsah 3"/>
          <p:cNvPicPr>
            <a:picLocks noGrp="1" noChangeAspect="1"/>
          </p:cNvPicPr>
          <p:nvPr>
            <p:ph idx="1"/>
          </p:nvPr>
        </p:nvPicPr>
        <p:blipFill>
          <a:blip r:embed="rId2"/>
          <a:stretch>
            <a:fillRect/>
          </a:stretch>
        </p:blipFill>
        <p:spPr>
          <a:xfrm>
            <a:off x="6936377" y="2091235"/>
            <a:ext cx="5068390" cy="4596947"/>
          </a:xfrm>
          <a:prstGeom prst="rect">
            <a:avLst/>
          </a:prstGeom>
        </p:spPr>
      </p:pic>
      <p:pic>
        <p:nvPicPr>
          <p:cNvPr id="3" name="Obrázek 2"/>
          <p:cNvPicPr>
            <a:picLocks noChangeAspect="1"/>
          </p:cNvPicPr>
          <p:nvPr/>
        </p:nvPicPr>
        <p:blipFill>
          <a:blip r:embed="rId3"/>
          <a:stretch>
            <a:fillRect/>
          </a:stretch>
        </p:blipFill>
        <p:spPr>
          <a:xfrm>
            <a:off x="838201" y="2505074"/>
            <a:ext cx="5704822" cy="3738971"/>
          </a:xfrm>
          <a:prstGeom prst="rect">
            <a:avLst/>
          </a:prstGeom>
        </p:spPr>
      </p:pic>
    </p:spTree>
    <p:extLst>
      <p:ext uri="{BB962C8B-B14F-4D97-AF65-F5344CB8AC3E}">
        <p14:creationId xmlns:p14="http://schemas.microsoft.com/office/powerpoint/2010/main" val="151999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000" b="1" dirty="0" smtClean="0"/>
              <a:t>Portrét učitele práva </a:t>
            </a:r>
            <a:r>
              <a:rPr lang="cs-CZ" sz="2000" b="1" dirty="0" err="1" smtClean="0"/>
              <a:t>Terentia</a:t>
            </a:r>
            <a:r>
              <a:rPr lang="cs-CZ" sz="2000" b="1" dirty="0" smtClean="0"/>
              <a:t> </a:t>
            </a:r>
            <a:r>
              <a:rPr lang="cs-CZ" sz="2000" b="1" dirty="0" err="1" smtClean="0"/>
              <a:t>Nea</a:t>
            </a:r>
            <a:r>
              <a:rPr lang="cs-CZ" sz="2000" b="1" dirty="0" smtClean="0"/>
              <a:t> a jeho ženy z exedry domu VII v Pompejích. Žena drží dřevěnou tabulku se </a:t>
            </a:r>
            <a:r>
              <a:rPr lang="cs-CZ" sz="2000" b="1" dirty="0" err="1" smtClean="0"/>
              <a:t>stillem</a:t>
            </a:r>
            <a:r>
              <a:rPr lang="cs-CZ" sz="2000" b="1" dirty="0" smtClean="0"/>
              <a:t>, muž svitek.</a:t>
            </a:r>
            <a:br>
              <a:rPr lang="cs-CZ" sz="2000" b="1" dirty="0" smtClean="0"/>
            </a:br>
            <a:r>
              <a:rPr lang="cs-CZ" sz="2000" b="1" dirty="0"/>
              <a:t/>
            </a:r>
            <a:br>
              <a:rPr lang="cs-CZ" sz="2000" b="1" dirty="0"/>
            </a:br>
            <a:r>
              <a:rPr lang="cs-CZ" sz="2000" b="1" dirty="0" smtClean="0"/>
              <a:t>Žena čtoucí svitek, který předtím vyňala z truhly. </a:t>
            </a:r>
            <a:r>
              <a:rPr lang="cs-CZ" sz="2000" b="1" dirty="0" err="1" smtClean="0"/>
              <a:t>Lekythos</a:t>
            </a:r>
            <a:r>
              <a:rPr lang="cs-CZ" sz="2000" b="1" dirty="0" smtClean="0"/>
              <a:t> z 5. stol. př. n. l., Louvre Paříž.</a:t>
            </a:r>
            <a:endParaRPr lang="cs-CZ" sz="2000" b="1" dirty="0"/>
          </a:p>
        </p:txBody>
      </p:sp>
      <p:pic>
        <p:nvPicPr>
          <p:cNvPr id="5" name="Zástupný symbol pro obsah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67726" y="1825625"/>
            <a:ext cx="4122547" cy="4351338"/>
          </a:xfrm>
        </p:spPr>
      </p:pic>
      <p:pic>
        <p:nvPicPr>
          <p:cNvPr id="6" name="Zástupný symbol pro obsah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92970" y="1825625"/>
            <a:ext cx="3740059" cy="4351338"/>
          </a:xfrm>
        </p:spPr>
      </p:pic>
    </p:spTree>
    <p:extLst>
      <p:ext uri="{BB962C8B-B14F-4D97-AF65-F5344CB8AC3E}">
        <p14:creationId xmlns:p14="http://schemas.microsoft.com/office/powerpoint/2010/main" val="995785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000" b="1" dirty="0" smtClean="0"/>
              <a:t>Pohřební reliéf doby císařské – lékař sedí před skříňkou se svitky a čte. (způsob čtení, opravování svitku – 2 osoby, jedna čte, druhá opravuje (</a:t>
            </a:r>
            <a:r>
              <a:rPr lang="cs-CZ" sz="2000" b="1" dirty="0" err="1" smtClean="0"/>
              <a:t>anagosta</a:t>
            </a:r>
            <a:r>
              <a:rPr lang="cs-CZ" sz="2000" b="1" dirty="0" smtClean="0"/>
              <a:t>).</a:t>
            </a:r>
            <a:br>
              <a:rPr lang="cs-CZ" sz="2000" b="1" dirty="0" smtClean="0"/>
            </a:br>
            <a:r>
              <a:rPr lang="cs-CZ" sz="2000" b="1" dirty="0"/>
              <a:t/>
            </a:r>
            <a:br>
              <a:rPr lang="cs-CZ" sz="2000" b="1" dirty="0"/>
            </a:br>
            <a:r>
              <a:rPr lang="cs-CZ" sz="2000" b="1" dirty="0" smtClean="0"/>
              <a:t>Učitel a žák, malba.</a:t>
            </a:r>
            <a:endParaRPr lang="cs-CZ" sz="2000" b="1" dirty="0"/>
          </a:p>
        </p:txBody>
      </p:sp>
      <p:pic>
        <p:nvPicPr>
          <p:cNvPr id="5" name="Zástupný symbol pro obsah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199" y="1889735"/>
            <a:ext cx="4438333" cy="4772321"/>
          </a:xfrm>
        </p:spPr>
      </p:pic>
      <p:pic>
        <p:nvPicPr>
          <p:cNvPr id="6" name="Zástupný symbol pro obsah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44675" y="2220687"/>
            <a:ext cx="6389305" cy="4193176"/>
          </a:xfrm>
        </p:spPr>
      </p:pic>
    </p:spTree>
    <p:extLst>
      <p:ext uri="{BB962C8B-B14F-4D97-AF65-F5344CB8AC3E}">
        <p14:creationId xmlns:p14="http://schemas.microsoft.com/office/powerpoint/2010/main" val="2047396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Knihovna soukromníka</a:t>
            </a:r>
            <a:endParaRPr lang="cs-CZ" dirty="0"/>
          </a:p>
        </p:txBody>
      </p:sp>
      <p:sp>
        <p:nvSpPr>
          <p:cNvPr id="3" name="Zástupný symbol pro obsah 2"/>
          <p:cNvSpPr>
            <a:spLocks noGrp="1"/>
          </p:cNvSpPr>
          <p:nvPr>
            <p:ph idx="1"/>
          </p:nvPr>
        </p:nvSpPr>
        <p:spPr>
          <a:xfrm>
            <a:off x="838200" y="1851751"/>
            <a:ext cx="10515600" cy="4351338"/>
          </a:xfrm>
        </p:spPr>
        <p:txBody>
          <a:bodyPr/>
          <a:lstStyle/>
          <a:p>
            <a:r>
              <a:rPr lang="cs-CZ" b="1" dirty="0" smtClean="0"/>
              <a:t>O knihovně tyrana </a:t>
            </a:r>
            <a:r>
              <a:rPr lang="cs-CZ" b="1" dirty="0" err="1" smtClean="0"/>
              <a:t>Peisistrata</a:t>
            </a:r>
            <a:endParaRPr lang="cs-CZ" b="1" dirty="0" smtClean="0"/>
          </a:p>
          <a:p>
            <a:r>
              <a:rPr lang="cs-CZ" u="sng" dirty="0" err="1" smtClean="0"/>
              <a:t>Gellius</a:t>
            </a:r>
            <a:r>
              <a:rPr lang="cs-CZ" u="sng" dirty="0" smtClean="0"/>
              <a:t> </a:t>
            </a:r>
            <a:r>
              <a:rPr lang="cs-CZ" u="sng" dirty="0" err="1" smtClean="0"/>
              <a:t>Aulus</a:t>
            </a:r>
            <a:r>
              <a:rPr lang="cs-CZ" u="sng" dirty="0" smtClean="0"/>
              <a:t>: </a:t>
            </a:r>
            <a:r>
              <a:rPr lang="cs-CZ" u="sng" dirty="0" err="1" smtClean="0"/>
              <a:t>Noctium</a:t>
            </a:r>
            <a:r>
              <a:rPr lang="cs-CZ" u="sng" dirty="0" smtClean="0"/>
              <a:t> </a:t>
            </a:r>
            <a:r>
              <a:rPr lang="cs-CZ" u="sng" dirty="0" err="1" smtClean="0"/>
              <a:t>Atticarum</a:t>
            </a:r>
            <a:r>
              <a:rPr lang="cs-CZ" u="sng" dirty="0" smtClean="0"/>
              <a:t> </a:t>
            </a:r>
            <a:r>
              <a:rPr lang="cs-CZ" u="sng" dirty="0" err="1" smtClean="0"/>
              <a:t>libri</a:t>
            </a:r>
            <a:r>
              <a:rPr lang="cs-CZ" u="sng" dirty="0" smtClean="0"/>
              <a:t> XX </a:t>
            </a:r>
            <a:r>
              <a:rPr lang="cs-CZ" dirty="0" smtClean="0"/>
              <a:t>(VII, 17)</a:t>
            </a:r>
          </a:p>
          <a:p>
            <a:r>
              <a:rPr lang="cs-CZ" dirty="0" smtClean="0"/>
              <a:t>Tyran </a:t>
            </a:r>
            <a:r>
              <a:rPr lang="cs-CZ" dirty="0" err="1" smtClean="0"/>
              <a:t>Peisistratos</a:t>
            </a:r>
            <a:r>
              <a:rPr lang="cs-CZ" dirty="0" smtClean="0"/>
              <a:t> prý zavedl v Athénách jako první půjčování knih svobodných umění veřejnosti. Později už samotní Athéňané zvelebovali své knihovny, dokud </a:t>
            </a:r>
            <a:r>
              <a:rPr lang="cs-CZ" dirty="0" err="1" smtClean="0"/>
              <a:t>Xerxés</a:t>
            </a:r>
            <a:r>
              <a:rPr lang="cs-CZ" dirty="0" smtClean="0"/>
              <a:t>, který Athény dobyl a podpálil, nevynesl celou zásobu knih z města a neodvezl je do Persie. Mnohem později, po mnoha peripetiích, dal tyto knihy odvézt zpět do Athén král </a:t>
            </a:r>
            <a:r>
              <a:rPr lang="cs-CZ" dirty="0" err="1" smtClean="0"/>
              <a:t>Seleukos</a:t>
            </a:r>
            <a:r>
              <a:rPr lang="cs-CZ" dirty="0" smtClean="0"/>
              <a:t> </a:t>
            </a:r>
            <a:r>
              <a:rPr lang="cs-CZ" dirty="0" err="1" smtClean="0"/>
              <a:t>Nikátor</a:t>
            </a:r>
            <a:r>
              <a:rPr lang="cs-CZ" dirty="0" smtClean="0"/>
              <a:t>.</a:t>
            </a:r>
          </a:p>
          <a:p>
            <a:r>
              <a:rPr lang="cs-CZ" dirty="0" smtClean="0"/>
              <a:t>Totéž v Etymologiích Isidora ze Sevilly.</a:t>
            </a:r>
            <a:endParaRPr lang="cs-CZ" dirty="0"/>
          </a:p>
        </p:txBody>
      </p:sp>
    </p:spTree>
    <p:extLst>
      <p:ext uri="{BB962C8B-B14F-4D97-AF65-F5344CB8AC3E}">
        <p14:creationId xmlns:p14="http://schemas.microsoft.com/office/powerpoint/2010/main" val="230390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Knihovny soukromníků</a:t>
            </a:r>
            <a:endParaRPr lang="cs-CZ" dirty="0"/>
          </a:p>
        </p:txBody>
      </p:sp>
      <p:sp>
        <p:nvSpPr>
          <p:cNvPr id="3" name="Zástupný symbol pro obsah 2"/>
          <p:cNvSpPr>
            <a:spLocks noGrp="1"/>
          </p:cNvSpPr>
          <p:nvPr>
            <p:ph idx="1"/>
          </p:nvPr>
        </p:nvSpPr>
        <p:spPr/>
        <p:txBody>
          <a:bodyPr/>
          <a:lstStyle/>
          <a:p>
            <a:r>
              <a:rPr lang="cs-CZ" b="1" dirty="0" smtClean="0"/>
              <a:t>O zisku Perseovy knihovny </a:t>
            </a:r>
            <a:r>
              <a:rPr lang="cs-CZ" b="1" dirty="0" err="1" smtClean="0"/>
              <a:t>Aemiliem</a:t>
            </a:r>
            <a:r>
              <a:rPr lang="cs-CZ" b="1" dirty="0" smtClean="0"/>
              <a:t> Paulem</a:t>
            </a:r>
          </a:p>
          <a:p>
            <a:r>
              <a:rPr lang="cs-CZ" dirty="0" smtClean="0"/>
              <a:t>(</a:t>
            </a:r>
            <a:r>
              <a:rPr lang="cs-CZ" u="sng" dirty="0" err="1" smtClean="0"/>
              <a:t>Plútarchos</a:t>
            </a:r>
            <a:r>
              <a:rPr lang="cs-CZ" u="sng" dirty="0" smtClean="0"/>
              <a:t>, Životopisy slavných Řeků a Římanů,</a:t>
            </a:r>
            <a:r>
              <a:rPr lang="cs-CZ" dirty="0" smtClean="0"/>
              <a:t> </a:t>
            </a:r>
            <a:r>
              <a:rPr lang="cs-CZ" dirty="0" err="1" smtClean="0"/>
              <a:t>Aemilius</a:t>
            </a:r>
            <a:r>
              <a:rPr lang="cs-CZ" dirty="0" smtClean="0"/>
              <a:t> Paulus 28)</a:t>
            </a:r>
          </a:p>
          <a:p>
            <a:endParaRPr lang="cs-CZ" dirty="0"/>
          </a:p>
          <a:p>
            <a:r>
              <a:rPr lang="cs-CZ" dirty="0" smtClean="0"/>
              <a:t>Nic tak velice na něm lidé nechválili, jako jeho </a:t>
            </a:r>
            <a:r>
              <a:rPr lang="cs-CZ" dirty="0" smtClean="0"/>
              <a:t>ušlechtilost </a:t>
            </a:r>
            <a:r>
              <a:rPr lang="cs-CZ" dirty="0" smtClean="0"/>
              <a:t>a velkomyslnost, neboť mnoho zlata a stříbra, které shromáždil z královských pokladů, nechtěl ani vidět, nýbrž je hned odevzdal kvestorům do státní pokladny. Toliko svým synům, kteří měli lásku k </a:t>
            </a:r>
            <a:r>
              <a:rPr lang="cs-CZ" dirty="0" smtClean="0"/>
              <a:t>vědám </a:t>
            </a:r>
            <a:r>
              <a:rPr lang="cs-CZ" dirty="0" smtClean="0"/>
              <a:t>a umění, dovolil, aby si vzali královy knihy …</a:t>
            </a:r>
            <a:endParaRPr lang="cs-CZ" dirty="0"/>
          </a:p>
        </p:txBody>
      </p:sp>
    </p:spTree>
    <p:extLst>
      <p:ext uri="{BB962C8B-B14F-4D97-AF65-F5344CB8AC3E}">
        <p14:creationId xmlns:p14="http://schemas.microsoft.com/office/powerpoint/2010/main" val="1599830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Knihovny soukromníků</a:t>
            </a:r>
            <a:endParaRPr lang="cs-CZ" dirty="0"/>
          </a:p>
        </p:txBody>
      </p:sp>
      <p:sp>
        <p:nvSpPr>
          <p:cNvPr id="3" name="Zástupný symbol pro obsah 2"/>
          <p:cNvSpPr>
            <a:spLocks noGrp="1"/>
          </p:cNvSpPr>
          <p:nvPr>
            <p:ph idx="1"/>
          </p:nvPr>
        </p:nvSpPr>
        <p:spPr/>
        <p:txBody>
          <a:bodyPr/>
          <a:lstStyle/>
          <a:p>
            <a:r>
              <a:rPr lang="cs-CZ" b="1" dirty="0" smtClean="0"/>
              <a:t>O </a:t>
            </a:r>
            <a:r>
              <a:rPr lang="cs-CZ" b="1" dirty="0" err="1" smtClean="0"/>
              <a:t>Euripidově</a:t>
            </a:r>
            <a:r>
              <a:rPr lang="cs-CZ" b="1" dirty="0" smtClean="0"/>
              <a:t> knihovně </a:t>
            </a:r>
            <a:r>
              <a:rPr lang="cs-CZ" dirty="0" smtClean="0"/>
              <a:t>(</a:t>
            </a:r>
            <a:r>
              <a:rPr lang="cs-CZ" u="sng" dirty="0" err="1" smtClean="0"/>
              <a:t>Aischylos</a:t>
            </a:r>
            <a:r>
              <a:rPr lang="cs-CZ" u="sng" dirty="0" smtClean="0"/>
              <a:t>, Žáby</a:t>
            </a:r>
            <a:r>
              <a:rPr lang="cs-CZ" dirty="0" smtClean="0"/>
              <a:t>. Přel. </a:t>
            </a:r>
            <a:r>
              <a:rPr lang="cs-CZ" dirty="0" err="1" smtClean="0"/>
              <a:t>Ferd</a:t>
            </a:r>
            <a:r>
              <a:rPr lang="cs-CZ" dirty="0" smtClean="0"/>
              <a:t>. </a:t>
            </a:r>
            <a:r>
              <a:rPr lang="cs-CZ" dirty="0" err="1" smtClean="0"/>
              <a:t>Stiebitz</a:t>
            </a:r>
            <a:r>
              <a:rPr lang="cs-CZ" dirty="0" smtClean="0"/>
              <a:t>. (943n)</a:t>
            </a:r>
          </a:p>
          <a:p>
            <a:endParaRPr lang="cs-CZ" dirty="0"/>
          </a:p>
          <a:p>
            <a:r>
              <a:rPr lang="cs-CZ" dirty="0" smtClean="0"/>
              <a:t>Ať už mi závodí na váze</a:t>
            </a:r>
          </a:p>
          <a:p>
            <a:r>
              <a:rPr lang="cs-CZ" dirty="0"/>
              <a:t>v</a:t>
            </a:r>
            <a:r>
              <a:rPr lang="cs-CZ" dirty="0" smtClean="0"/>
              <a:t>erš proti verši, ať tam vleze sám</a:t>
            </a:r>
          </a:p>
          <a:p>
            <a:r>
              <a:rPr lang="cs-CZ" dirty="0"/>
              <a:t>i</a:t>
            </a:r>
            <a:r>
              <a:rPr lang="cs-CZ" dirty="0" smtClean="0"/>
              <a:t> s manželkou a celou rodinou,</a:t>
            </a:r>
          </a:p>
          <a:p>
            <a:r>
              <a:rPr lang="cs-CZ" dirty="0"/>
              <a:t>a</a:t>
            </a:r>
            <a:r>
              <a:rPr lang="cs-CZ" dirty="0" smtClean="0"/>
              <a:t>ť si tam vezme celou knihovnu,</a:t>
            </a:r>
          </a:p>
          <a:p>
            <a:r>
              <a:rPr lang="cs-CZ" dirty="0"/>
              <a:t>a</a:t>
            </a:r>
            <a:r>
              <a:rPr lang="cs-CZ" dirty="0" smtClean="0"/>
              <a:t> já pak řeknu jen dva verše své:</a:t>
            </a:r>
          </a:p>
          <a:p>
            <a:r>
              <a:rPr lang="cs-CZ" dirty="0" smtClean="0"/>
              <a:t>Hned uvidíme, kdo z nás váží víc!</a:t>
            </a:r>
            <a:endParaRPr lang="cs-CZ" dirty="0"/>
          </a:p>
        </p:txBody>
      </p:sp>
    </p:spTree>
    <p:extLst>
      <p:ext uri="{BB962C8B-B14F-4D97-AF65-F5344CB8AC3E}">
        <p14:creationId xmlns:p14="http://schemas.microsoft.com/office/powerpoint/2010/main" val="387143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Knihovny soukromníků</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O knihovně krále Mithridata, kterou získal Pompeius</a:t>
            </a:r>
          </a:p>
          <a:p>
            <a:r>
              <a:rPr lang="cs-CZ" dirty="0" smtClean="0"/>
              <a:t>(Plinius Starší, Kapitoly o přírodě, XXV, 3</a:t>
            </a:r>
          </a:p>
          <a:p>
            <a:endParaRPr lang="cs-CZ" dirty="0"/>
          </a:p>
          <a:p>
            <a:r>
              <a:rPr lang="cs-CZ" dirty="0" smtClean="0"/>
              <a:t>Mithridates totiž, největší král své doby, s kterým Pompeius válčil, vyznačoval se proti svým předchůdcům péčí o zachování svého života ve zdraví, což je dosvědčeno doklady i pověstí o tom … při svých duševních schopnostech zajímal se též o lékařství a vyptával se na tyto věci poddaných své velké říše; v nejtajnějších komnatách zanechal skříň se svými záznamy, výklady a výsledky. Pompeius se jí zmocnil s celou kořistí a přinesl ji do Říma a pověřil svého propuštěnce gramatika </a:t>
            </a:r>
            <a:r>
              <a:rPr lang="cs-CZ" dirty="0" err="1" smtClean="0"/>
              <a:t>Lenaea</a:t>
            </a:r>
            <a:r>
              <a:rPr lang="cs-CZ" dirty="0" smtClean="0"/>
              <a:t>, aby ty knihy přeložil do latiny. Tak prospěl svým vítězstvím ještě více lidskému životu nežli svému tátu.</a:t>
            </a:r>
            <a:endParaRPr lang="cs-CZ" dirty="0"/>
          </a:p>
        </p:txBody>
      </p:sp>
    </p:spTree>
    <p:extLst>
      <p:ext uri="{BB962C8B-B14F-4D97-AF65-F5344CB8AC3E}">
        <p14:creationId xmlns:p14="http://schemas.microsoft.com/office/powerpoint/2010/main" val="160794626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1326</Words>
  <Application>Microsoft Office PowerPoint</Application>
  <PresentationFormat>Širokoúhlá obrazovka</PresentationFormat>
  <Paragraphs>95</Paragraphs>
  <Slides>24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24</vt:i4>
      </vt:variant>
    </vt:vector>
  </HeadingPairs>
  <TitlesOfParts>
    <vt:vector size="28" baseType="lpstr">
      <vt:lpstr>Arial</vt:lpstr>
      <vt:lpstr>Calibri</vt:lpstr>
      <vt:lpstr>Calibri Light</vt:lpstr>
      <vt:lpstr>Motiv Office</vt:lpstr>
      <vt:lpstr>HABENT SUA FATA LIBELLI</vt:lpstr>
      <vt:lpstr>Počátky znalosti písma</vt:lpstr>
      <vt:lpstr>PAPYRUS – nejznámější a nejpoužívanější psací materiál starověku</vt:lpstr>
      <vt:lpstr>Portrét učitele práva Terentia Nea a jeho ženy z exedry domu VII v Pompejích. Žena drží dřevěnou tabulku se stillem, muž svitek.  Žena čtoucí svitek, který předtím vyňala z truhly. Lekythos z 5. stol. př. n. l., Louvre Paříž.</vt:lpstr>
      <vt:lpstr>Pohřební reliéf doby císařské – lékař sedí před skříňkou se svitky a čte. (způsob čtení, opravování svitku – 2 osoby, jedna čte, druhá opravuje (anagosta).  Učitel a žák, malba.</vt:lpstr>
      <vt:lpstr>Knihovna soukromníka</vt:lpstr>
      <vt:lpstr>Knihovny soukromníků</vt:lpstr>
      <vt:lpstr>Knihovny soukromníků</vt:lpstr>
      <vt:lpstr>Knihovny soukromníků</vt:lpstr>
      <vt:lpstr>Obstarávání knih</vt:lpstr>
      <vt:lpstr>Obstarávání knih</vt:lpstr>
      <vt:lpstr>Knihkupci</vt:lpstr>
      <vt:lpstr>Nešvary spojené s obstaráváním/čtením knih</vt:lpstr>
      <vt:lpstr>Nešvary spojené s obstaráváním/čtením knih</vt:lpstr>
      <vt:lpstr>Nešvary spojené s obstaráváním/čtením knih</vt:lpstr>
      <vt:lpstr>Cenzura?!</vt:lpstr>
      <vt:lpstr>Knihovna</vt:lpstr>
      <vt:lpstr>Ptolemaios I. Soter (366-283 př.n.l.) Ptolemaios II. Filadelfos (kol. 308-243 př. n. l.)</vt:lpstr>
      <vt:lpstr>Portrét učence a básníka Kallimacha, dřevoryt,16. st Hořící Alexandrie, dřevoryt 19. st.</vt:lpstr>
      <vt:lpstr>Knihovna v Pergamonu</vt:lpstr>
      <vt:lpstr>Knihovna v Pergamonu</vt:lpstr>
      <vt:lpstr>Knihovna u Apollonova chrámu na Palatinu Traianova knihovna v Římě</vt:lpstr>
      <vt:lpstr>Traianova knihovna v Římě</vt:lpstr>
      <vt:lpstr>Traianova knihovna v Římě</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HABEN SUA FATA LIBELLI</dc:title>
  <dc:creator>Vymětalová</dc:creator>
  <cp:lastModifiedBy>Karla Vymětalová</cp:lastModifiedBy>
  <cp:revision>29</cp:revision>
  <dcterms:created xsi:type="dcterms:W3CDTF">2018-12-04T19:36:00Z</dcterms:created>
  <dcterms:modified xsi:type="dcterms:W3CDTF">2019-10-25T09:07:09Z</dcterms:modified>
</cp:coreProperties>
</file>