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69" r:id="rId3"/>
    <p:sldId id="282" r:id="rId4"/>
    <p:sldId id="279" r:id="rId5"/>
    <p:sldId id="280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81" r:id="rId16"/>
    <p:sldId id="292" r:id="rId17"/>
    <p:sldId id="293" r:id="rId18"/>
    <p:sldId id="294" r:id="rId19"/>
    <p:sldId id="295" r:id="rId20"/>
    <p:sldId id="296" r:id="rId21"/>
    <p:sldId id="298" r:id="rId22"/>
    <p:sldId id="299" r:id="rId23"/>
    <p:sldId id="300" r:id="rId24"/>
    <p:sldId id="297" r:id="rId25"/>
    <p:sldId id="301" r:id="rId26"/>
    <p:sldId id="303" r:id="rId27"/>
    <p:sldId id="304" r:id="rId28"/>
    <p:sldId id="305" r:id="rId29"/>
    <p:sldId id="302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4AF0E-A0E0-4460-A36F-7C184641DB90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DC94B-84C0-4C42-8C7D-A896E34B693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1C024-7FB6-4633-A232-71A876C8A90F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5561F-8D4B-44F4-87B9-16999212F20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2000263"/>
          </a:xfrm>
        </p:spPr>
        <p:txBody>
          <a:bodyPr>
            <a:normAutofit fontScale="90000"/>
          </a:bodyPr>
          <a:lstStyle/>
          <a:p>
            <a:r>
              <a:rPr lang="cs-CZ" sz="10000" dirty="0" err="1" smtClean="0"/>
              <a:t>Protijugoslávské</a:t>
            </a:r>
            <a:r>
              <a:rPr lang="cs-CZ" sz="10000" dirty="0" smtClean="0"/>
              <a:t> rezoluce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57312"/>
          </a:xfrm>
        </p:spPr>
        <p:txBody>
          <a:bodyPr>
            <a:normAutofit/>
          </a:bodyPr>
          <a:lstStyle/>
          <a:p>
            <a:r>
              <a:rPr lang="cs-CZ" sz="5000" dirty="0" smtClean="0">
                <a:solidFill>
                  <a:schemeClr val="tx1"/>
                </a:solidFill>
              </a:rPr>
              <a:t>1948 a 1949</a:t>
            </a:r>
            <a:endParaRPr lang="cs-CZ" sz="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4294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29. 11. 1945 vyhlášena </a:t>
            </a:r>
            <a:r>
              <a:rPr lang="cs-CZ" u="sng" dirty="0" smtClean="0"/>
              <a:t>Federální lidová republika Jugoslávie</a:t>
            </a:r>
          </a:p>
          <a:p>
            <a:pPr>
              <a:defRPr/>
            </a:pPr>
            <a:r>
              <a:rPr lang="cs-CZ" dirty="0" smtClean="0"/>
              <a:t>nová ústava podle sovětského modelu</a:t>
            </a:r>
          </a:p>
          <a:p>
            <a:pPr>
              <a:lnSpc>
                <a:spcPct val="90000"/>
              </a:lnSpc>
            </a:pPr>
            <a:r>
              <a:rPr lang="cs-CZ" sz="2700" dirty="0" smtClean="0"/>
              <a:t>komunistická strana </a:t>
            </a:r>
            <a:r>
              <a:rPr lang="cs-CZ" sz="2700" u="sng" dirty="0" smtClean="0"/>
              <a:t>podporu obyvatelstva</a:t>
            </a:r>
          </a:p>
          <a:p>
            <a:pPr lvl="1">
              <a:lnSpc>
                <a:spcPct val="90000"/>
              </a:lnSpc>
            </a:pPr>
            <a:r>
              <a:rPr lang="cs-CZ" sz="2400" u="sng" dirty="0" smtClean="0"/>
              <a:t>není potřeba pomoci sovětských armád</a:t>
            </a:r>
            <a:r>
              <a:rPr lang="cs-CZ" sz="2400" dirty="0" smtClean="0"/>
              <a:t> k uchopení a udržení moci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podpora založena na úspěšném osvobození Jugoslávie </a:t>
            </a:r>
            <a:r>
              <a:rPr lang="cs-CZ" sz="2400" dirty="0" smtClean="0">
                <a:latin typeface="Arial" charset="0"/>
              </a:rPr>
              <a:t/>
            </a:r>
            <a:br>
              <a:rPr lang="cs-CZ" sz="2400" dirty="0" smtClean="0">
                <a:latin typeface="Arial" charset="0"/>
              </a:rPr>
            </a:br>
            <a:r>
              <a:rPr lang="cs-CZ" sz="2400" dirty="0" smtClean="0"/>
              <a:t>a znechucení z předchozího královského režimu</a:t>
            </a:r>
          </a:p>
          <a:p>
            <a:pPr>
              <a:lnSpc>
                <a:spcPct val="90000"/>
              </a:lnSpc>
            </a:pPr>
            <a:r>
              <a:rPr lang="cs-CZ" sz="2700" u="sng" dirty="0" smtClean="0"/>
              <a:t>realizováno právo každého národa na vlastní existenci</a:t>
            </a:r>
            <a:r>
              <a:rPr lang="cs-CZ" sz="2700" dirty="0" smtClean="0"/>
              <a:t>, nesnažili se nastolit ideu jediného jihoslovanského národa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Makedonci uznáni jako národ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Černohorci a muslimové v Bosně se stávají plnoprávnými</a:t>
            </a:r>
          </a:p>
          <a:p>
            <a:pPr>
              <a:lnSpc>
                <a:spcPct val="90000"/>
              </a:lnSpc>
            </a:pPr>
            <a:r>
              <a:rPr lang="cs-CZ" sz="2700" dirty="0" smtClean="0"/>
              <a:t>hranice federálních států podle tradičních hranic</a:t>
            </a:r>
          </a:p>
          <a:p>
            <a:pPr>
              <a:lnSpc>
                <a:spcPct val="90000"/>
              </a:lnSpc>
            </a:pPr>
            <a:r>
              <a:rPr lang="cs-CZ" sz="2800" dirty="0" err="1" smtClean="0"/>
              <a:t>Mihailović</a:t>
            </a:r>
            <a:r>
              <a:rPr lang="cs-CZ" sz="2800" dirty="0" smtClean="0"/>
              <a:t> zatčen, v červenci 1946 popraven</a:t>
            </a:r>
          </a:p>
          <a:p>
            <a:pPr>
              <a:lnSpc>
                <a:spcPct val="90000"/>
              </a:lnSpc>
            </a:pPr>
            <a:endParaRPr lang="cs-CZ" sz="27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1947 </a:t>
            </a:r>
            <a:r>
              <a:rPr lang="cs-CZ" u="sng" dirty="0" smtClean="0"/>
              <a:t>ukotvena </a:t>
            </a:r>
            <a:r>
              <a:rPr lang="cs-CZ" dirty="0" smtClean="0"/>
              <a:t>moc komunistů </a:t>
            </a:r>
            <a:endParaRPr lang="cs-CZ" u="sng" dirty="0" smtClean="0"/>
          </a:p>
          <a:p>
            <a:pPr>
              <a:defRPr/>
            </a:pPr>
            <a:r>
              <a:rPr lang="cs-CZ" dirty="0" smtClean="0"/>
              <a:t>hlavní rozhodovací moc v rukou </a:t>
            </a:r>
            <a:r>
              <a:rPr lang="cs-CZ" dirty="0" err="1" smtClean="0"/>
              <a:t>Tita</a:t>
            </a:r>
            <a:r>
              <a:rPr lang="cs-CZ" dirty="0" smtClean="0"/>
              <a:t>, Edvarda </a:t>
            </a:r>
            <a:r>
              <a:rPr lang="cs-CZ" dirty="0" err="1" smtClean="0"/>
              <a:t>Kardelje</a:t>
            </a:r>
            <a:r>
              <a:rPr lang="cs-CZ" dirty="0" smtClean="0"/>
              <a:t>, </a:t>
            </a:r>
            <a:r>
              <a:rPr lang="cs-CZ" dirty="0" err="1" smtClean="0"/>
              <a:t>Aleksandra</a:t>
            </a:r>
            <a:r>
              <a:rPr lang="cs-CZ" dirty="0" smtClean="0"/>
              <a:t> </a:t>
            </a:r>
            <a:r>
              <a:rPr lang="cs-CZ" dirty="0" err="1" smtClean="0"/>
              <a:t>Rankoviće</a:t>
            </a:r>
            <a:r>
              <a:rPr lang="cs-CZ" dirty="0" smtClean="0"/>
              <a:t> a </a:t>
            </a:r>
            <a:r>
              <a:rPr lang="cs-CZ" dirty="0" err="1" smtClean="0"/>
              <a:t>Milovana</a:t>
            </a:r>
            <a:r>
              <a:rPr lang="cs-CZ" dirty="0" smtClean="0"/>
              <a:t> </a:t>
            </a:r>
            <a:r>
              <a:rPr lang="cs-CZ" dirty="0" err="1" smtClean="0"/>
              <a:t>Djilase</a:t>
            </a:r>
            <a:endParaRPr lang="cs-CZ" dirty="0" smtClean="0">
              <a:latin typeface="Arial Black" pitchFamily="34" charset="0"/>
            </a:endParaRPr>
          </a:p>
          <a:p>
            <a:pPr>
              <a:buNone/>
            </a:pPr>
            <a:r>
              <a:rPr lang="cs-CZ" dirty="0" smtClean="0">
                <a:latin typeface="Arial Black" pitchFamily="34" charset="0"/>
              </a:rPr>
              <a:t>Konflikt s východním blokem</a:t>
            </a:r>
          </a:p>
          <a:p>
            <a:pPr>
              <a:lnSpc>
                <a:spcPct val="80000"/>
              </a:lnSpc>
            </a:pPr>
            <a:r>
              <a:rPr lang="cs-CZ" sz="2700" dirty="0" smtClean="0"/>
              <a:t>Stalin nespokojen s koncepcí Jugoslávie jako velkého státního celku, </a:t>
            </a:r>
          </a:p>
          <a:p>
            <a:pPr>
              <a:lnSpc>
                <a:spcPct val="80000"/>
              </a:lnSpc>
            </a:pPr>
            <a:r>
              <a:rPr lang="cs-CZ" sz="2700" dirty="0" smtClean="0"/>
              <a:t>vznikla by země s potenciálem rovného partnerství se SSSR → Stalin však </a:t>
            </a:r>
            <a:r>
              <a:rPr lang="cs-CZ" sz="2700" u="sng" dirty="0" smtClean="0"/>
              <a:t>nestál o partnerství</a:t>
            </a:r>
            <a:r>
              <a:rPr lang="cs-CZ" sz="2700" dirty="0" smtClean="0"/>
              <a:t>, chtěl neomezenou moc</a:t>
            </a:r>
          </a:p>
          <a:p>
            <a:pPr>
              <a:lnSpc>
                <a:spcPct val="80000"/>
              </a:lnSpc>
            </a:pPr>
            <a:r>
              <a:rPr lang="cs-CZ" sz="2700" dirty="0" smtClean="0"/>
              <a:t>Stalin chtěl dále odstranit </a:t>
            </a:r>
            <a:r>
              <a:rPr lang="cs-CZ" sz="2700" dirty="0" err="1" smtClean="0"/>
              <a:t>Tita</a:t>
            </a:r>
            <a:r>
              <a:rPr lang="cs-CZ" sz="2700" dirty="0" smtClean="0"/>
              <a:t> jako velice vlivnou </a:t>
            </a:r>
            <a:r>
              <a:rPr lang="cs-CZ" sz="2700" dirty="0" smtClean="0">
                <a:latin typeface="Arial" charset="0"/>
              </a:rPr>
              <a:t/>
            </a:r>
            <a:br>
              <a:rPr lang="cs-CZ" sz="2700" dirty="0" smtClean="0">
                <a:latin typeface="Arial" charset="0"/>
              </a:rPr>
            </a:br>
            <a:r>
              <a:rPr lang="cs-CZ" sz="2700" dirty="0" smtClean="0"/>
              <a:t>a silnou osobnost, i přesto, že plnil do písmene Stalinovy rozkazy</a:t>
            </a:r>
          </a:p>
          <a:p>
            <a:pPr>
              <a:lnSpc>
                <a:spcPct val="80000"/>
              </a:lnSpc>
            </a:pPr>
            <a:r>
              <a:rPr lang="cs-CZ" sz="2700" u="sng" dirty="0" smtClean="0"/>
              <a:t>záminky</a:t>
            </a:r>
            <a:r>
              <a:rPr lang="cs-CZ" sz="2700" dirty="0" smtClean="0"/>
              <a:t> pro rozpoutání roztržky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rozmístění </a:t>
            </a:r>
            <a:r>
              <a:rPr lang="cs-CZ" sz="2400" dirty="0" err="1" smtClean="0"/>
              <a:t>jugoslávských</a:t>
            </a:r>
            <a:r>
              <a:rPr lang="cs-CZ" sz="2400" dirty="0" smtClean="0"/>
              <a:t> vojsk v Albánii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rozhovor s bulharským vůdcem </a:t>
            </a:r>
            <a:r>
              <a:rPr lang="cs-CZ" sz="2400" dirty="0" err="1" smtClean="0"/>
              <a:t>Georgi</a:t>
            </a:r>
            <a:r>
              <a:rPr lang="cs-CZ" sz="2400" dirty="0" smtClean="0"/>
              <a:t> </a:t>
            </a:r>
            <a:r>
              <a:rPr lang="cs-CZ" sz="2400" dirty="0" err="1" smtClean="0"/>
              <a:t>Dimitrovem</a:t>
            </a:r>
            <a:endParaRPr lang="cs-CZ" sz="2400" dirty="0" smtClean="0"/>
          </a:p>
          <a:p>
            <a:pPr lvl="2">
              <a:lnSpc>
                <a:spcPct val="80000"/>
              </a:lnSpc>
            </a:pPr>
            <a:r>
              <a:rPr lang="cs-CZ" sz="2000" dirty="0" smtClean="0"/>
              <a:t>formuloval jako reálnou možnost vznik </a:t>
            </a:r>
            <a:r>
              <a:rPr lang="cs-CZ" sz="2000" u="sng" dirty="0" smtClean="0"/>
              <a:t>federace Bulharska, Jugoslávie a Albánie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cs-CZ" dirty="0" smtClean="0"/>
              <a:t>Stalin zprávy považoval za </a:t>
            </a:r>
            <a:r>
              <a:rPr lang="cs-CZ" u="sng" dirty="0" smtClean="0"/>
              <a:t>pokus o narušení sovětské dominance ve východním bloku</a:t>
            </a:r>
          </a:p>
          <a:p>
            <a:pPr>
              <a:defRPr/>
            </a:pPr>
            <a:r>
              <a:rPr lang="cs-CZ" dirty="0" smtClean="0"/>
              <a:t>navrhnul jako součást intrik </a:t>
            </a:r>
            <a:r>
              <a:rPr lang="cs-CZ" u="sng" dirty="0" smtClean="0"/>
              <a:t>vytvoření společného státu z Jugoslávie a Bulharska</a:t>
            </a:r>
          </a:p>
          <a:p>
            <a:pPr lvl="1">
              <a:defRPr/>
            </a:pPr>
            <a:r>
              <a:rPr lang="cs-CZ" dirty="0" smtClean="0"/>
              <a:t>zřejmě chtěl nahradit vedení loajálními komunisty a podřídit útvar sovětské nadvládě</a:t>
            </a:r>
          </a:p>
          <a:p>
            <a:pPr lvl="1">
              <a:defRPr/>
            </a:pPr>
            <a:r>
              <a:rPr lang="cs-CZ" dirty="0" smtClean="0"/>
              <a:t>přesné důvody nejsou známy</a:t>
            </a:r>
          </a:p>
          <a:p>
            <a:pPr>
              <a:defRPr/>
            </a:pPr>
            <a:r>
              <a:rPr lang="cs-CZ" dirty="0" smtClean="0"/>
              <a:t>Svaz komunistů Jugoslávie (KSJ) v březnu 1948 návrh </a:t>
            </a:r>
            <a:r>
              <a:rPr lang="cs-CZ" u="sng" dirty="0" smtClean="0"/>
              <a:t>zamítlo</a:t>
            </a:r>
          </a:p>
          <a:p>
            <a:pPr>
              <a:defRPr/>
            </a:pPr>
            <a:r>
              <a:rPr lang="cs-CZ" dirty="0" smtClean="0"/>
              <a:t>Stalin si to vykládá jako vzpurný </a:t>
            </a:r>
            <a:r>
              <a:rPr lang="cs-CZ" dirty="0" err="1" smtClean="0"/>
              <a:t>Titův</a:t>
            </a:r>
            <a:r>
              <a:rPr lang="cs-CZ" dirty="0" smtClean="0"/>
              <a:t> postoj</a:t>
            </a:r>
          </a:p>
          <a:p>
            <a:pPr>
              <a:defRPr/>
            </a:pPr>
            <a:r>
              <a:rPr lang="cs-CZ" dirty="0" smtClean="0"/>
              <a:t>z </a:t>
            </a:r>
            <a:r>
              <a:rPr lang="cs-CZ" dirty="0" err="1" smtClean="0"/>
              <a:t>jugoslávské</a:t>
            </a:r>
            <a:r>
              <a:rPr lang="cs-CZ" dirty="0" smtClean="0"/>
              <a:t> armády a z civilního sektoru </a:t>
            </a:r>
            <a:r>
              <a:rPr lang="cs-CZ" u="sng" dirty="0" smtClean="0"/>
              <a:t>staženi sovětští poradci</a:t>
            </a:r>
          </a:p>
          <a:p>
            <a:pPr>
              <a:defRPr/>
            </a:pPr>
            <a:r>
              <a:rPr lang="cs-CZ" dirty="0" smtClean="0"/>
              <a:t>Stalin a Molotov posílají dopis s vysvětlením</a:t>
            </a:r>
          </a:p>
          <a:p>
            <a:pPr lvl="1">
              <a:defRPr/>
            </a:pPr>
            <a:r>
              <a:rPr lang="cs-CZ" dirty="0" smtClean="0"/>
              <a:t>kritizují rozpoutání atmosféry antisovětismu, šovinismu, podporu kapitalismu</a:t>
            </a:r>
          </a:p>
          <a:p>
            <a:pPr lvl="1">
              <a:defRPr/>
            </a:pPr>
            <a:r>
              <a:rPr lang="cs-CZ" dirty="0" smtClean="0"/>
              <a:t>kritizovali také kroky aplikované podle sovětského vzoru</a:t>
            </a:r>
          </a:p>
          <a:p>
            <a:pPr lvl="1">
              <a:defRPr/>
            </a:pPr>
            <a:r>
              <a:rPr lang="cs-CZ" dirty="0" smtClean="0"/>
              <a:t>označil </a:t>
            </a:r>
            <a:r>
              <a:rPr lang="cs-CZ" dirty="0" err="1" smtClean="0"/>
              <a:t>Djilase</a:t>
            </a:r>
            <a:r>
              <a:rPr lang="cs-CZ" dirty="0" smtClean="0"/>
              <a:t>, </a:t>
            </a:r>
            <a:r>
              <a:rPr lang="cs-CZ" dirty="0" err="1" smtClean="0"/>
              <a:t>Rankoviće</a:t>
            </a:r>
            <a:r>
              <a:rPr lang="cs-CZ" dirty="0" smtClean="0"/>
              <a:t>, </a:t>
            </a:r>
            <a:r>
              <a:rPr lang="cs-CZ" dirty="0" err="1" smtClean="0"/>
              <a:t>Kidriče</a:t>
            </a:r>
            <a:r>
              <a:rPr lang="cs-CZ" dirty="0" smtClean="0"/>
              <a:t> a </a:t>
            </a:r>
            <a:r>
              <a:rPr lang="cs-CZ" dirty="0" err="1" smtClean="0"/>
              <a:t>Vukmanoviće</a:t>
            </a:r>
            <a:r>
              <a:rPr lang="cs-CZ" dirty="0" smtClean="0"/>
              <a:t>-Tempa (nejbližší </a:t>
            </a:r>
            <a:r>
              <a:rPr lang="cs-CZ" dirty="0" err="1" smtClean="0"/>
              <a:t>Titovy</a:t>
            </a:r>
            <a:r>
              <a:rPr lang="cs-CZ" dirty="0" smtClean="0"/>
              <a:t> spolupracovníky) za pochybné marxisty -&gt; </a:t>
            </a:r>
            <a:r>
              <a:rPr lang="cs-CZ" u="sng" dirty="0" smtClean="0"/>
              <a:t>snaha o rozdělení vedení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50085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Tito </a:t>
            </a:r>
            <a:r>
              <a:rPr lang="cs-CZ" u="sng" dirty="0" smtClean="0"/>
              <a:t>odmítá jejich nabídku na rezignaci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ÚV KSJ  v dubnu 1948 </a:t>
            </a:r>
            <a:r>
              <a:rPr lang="cs-CZ" u="sng" dirty="0" smtClean="0"/>
              <a:t>odmítá</a:t>
            </a:r>
            <a:r>
              <a:rPr lang="cs-CZ" dirty="0" smtClean="0"/>
              <a:t> oficiálně sovětská obvinění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Tito nabízí dva zkompromitované </a:t>
            </a:r>
            <a:r>
              <a:rPr lang="cs-CZ" dirty="0" err="1" smtClean="0"/>
              <a:t>jugoslávské</a:t>
            </a:r>
            <a:r>
              <a:rPr lang="cs-CZ" dirty="0" smtClean="0"/>
              <a:t> prominenty jako vysvětlení příčiny problému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Stalin zostřuje obvinění, obviňuje </a:t>
            </a:r>
            <a:r>
              <a:rPr lang="cs-CZ" dirty="0" err="1" smtClean="0"/>
              <a:t>Tita</a:t>
            </a: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KSJ opět odmítá nařčení, vylučuje ze strany funkcionáře podporující sovětské stanovisko, </a:t>
            </a:r>
            <a:r>
              <a:rPr lang="cs-CZ" dirty="0" err="1" smtClean="0"/>
              <a:t>Hebranga</a:t>
            </a:r>
            <a:r>
              <a:rPr lang="cs-CZ" dirty="0" smtClean="0"/>
              <a:t> a </a:t>
            </a:r>
            <a:r>
              <a:rPr lang="cs-CZ" dirty="0" err="1" smtClean="0"/>
              <a:t>Žujoviće</a:t>
            </a:r>
            <a:endParaRPr lang="cs-CZ" dirty="0" smtClean="0"/>
          </a:p>
          <a:p>
            <a:r>
              <a:rPr lang="cs-CZ" u="sng" dirty="0" smtClean="0"/>
              <a:t>exkomunikace KSJ z </a:t>
            </a:r>
            <a:r>
              <a:rPr lang="cs-CZ" u="sng" dirty="0" err="1" smtClean="0"/>
              <a:t>Informbyra</a:t>
            </a:r>
            <a:endParaRPr lang="cs-CZ" u="sng" dirty="0" smtClean="0"/>
          </a:p>
          <a:p>
            <a:r>
              <a:rPr lang="cs-CZ" dirty="0" smtClean="0"/>
              <a:t>koncem roku 1948 se snižuje objem výměny zboží mezi zeměmi</a:t>
            </a:r>
          </a:p>
          <a:p>
            <a:r>
              <a:rPr lang="cs-CZ" u="sng" dirty="0" smtClean="0"/>
              <a:t>ozbrojené incidenty</a:t>
            </a:r>
            <a:r>
              <a:rPr lang="cs-CZ" dirty="0" smtClean="0"/>
              <a:t> na hranicích</a:t>
            </a:r>
          </a:p>
          <a:p>
            <a:r>
              <a:rPr lang="cs-CZ" dirty="0" smtClean="0"/>
              <a:t>v červnu 1949 </a:t>
            </a:r>
            <a:r>
              <a:rPr lang="cs-CZ" u="sng" dirty="0" smtClean="0"/>
              <a:t>přerušeny ekonomické kontakty</a:t>
            </a:r>
            <a:r>
              <a:rPr lang="cs-CZ" dirty="0" smtClean="0"/>
              <a:t>, v </a:t>
            </a:r>
            <a:r>
              <a:rPr lang="cs-CZ" u="sng" dirty="0" smtClean="0"/>
              <a:t>vypovězeny spojenecké smlouvy</a:t>
            </a:r>
            <a:r>
              <a:rPr lang="cs-CZ" dirty="0" smtClean="0"/>
              <a:t> se státy východního bloku</a:t>
            </a:r>
          </a:p>
          <a:p>
            <a:r>
              <a:rPr lang="cs-CZ" dirty="0" smtClean="0"/>
              <a:t>v polovině roku 1949 vedoucí členové KSJ </a:t>
            </a:r>
            <a:r>
              <a:rPr lang="cs-CZ" u="sng" dirty="0" smtClean="0"/>
              <a:t>Stalinův režim za diktaturu</a:t>
            </a:r>
            <a:r>
              <a:rPr lang="cs-CZ" dirty="0" smtClean="0"/>
              <a:t>, která nemá nic společného s marxismem</a:t>
            </a:r>
          </a:p>
          <a:p>
            <a:r>
              <a:rPr lang="cs-CZ" dirty="0" smtClean="0"/>
              <a:t>zahraniční politiku SSSR označili za imperialistickou</a:t>
            </a:r>
          </a:p>
          <a:p>
            <a:r>
              <a:rPr lang="cs-CZ" dirty="0" smtClean="0"/>
              <a:t>zřízen internační tábor pro sovětské sympatizanty -  </a:t>
            </a:r>
            <a:r>
              <a:rPr lang="cs-CZ" dirty="0" err="1" smtClean="0"/>
              <a:t>Goli</a:t>
            </a:r>
            <a:r>
              <a:rPr lang="cs-CZ" dirty="0" smtClean="0"/>
              <a:t> otok</a:t>
            </a:r>
          </a:p>
          <a:p>
            <a:r>
              <a:rPr lang="cs-CZ" dirty="0" smtClean="0"/>
              <a:t>sovětská </a:t>
            </a:r>
            <a:r>
              <a:rPr lang="cs-CZ" u="sng" dirty="0" smtClean="0"/>
              <a:t>vojenská intervence nebyla realizována</a:t>
            </a:r>
            <a:r>
              <a:rPr lang="cs-CZ" dirty="0" smtClean="0"/>
              <a:t> kvůli obavám z loajálního obyvatelstva a intervence západního světa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429420"/>
          </a:xfrm>
        </p:spPr>
        <p:txBody>
          <a:bodyPr>
            <a:normAutofit fontScale="92500"/>
          </a:bodyPr>
          <a:lstStyle/>
          <a:p>
            <a:r>
              <a:rPr lang="cs-CZ" dirty="0" smtClean="0">
                <a:latin typeface="Arial Black" pitchFamily="34" charset="0"/>
              </a:rPr>
              <a:t>Zlepšení vztahů se Západem </a:t>
            </a:r>
          </a:p>
          <a:p>
            <a:pPr>
              <a:defRPr/>
            </a:pPr>
            <a:r>
              <a:rPr lang="cs-CZ" dirty="0" smtClean="0"/>
              <a:t>Jugoslávie v tíživé ekonomické situaci a </a:t>
            </a:r>
            <a:r>
              <a:rPr lang="cs-CZ" u="sng" dirty="0" smtClean="0"/>
              <a:t>izolaci</a:t>
            </a:r>
          </a:p>
          <a:p>
            <a:pPr>
              <a:defRPr/>
            </a:pPr>
            <a:r>
              <a:rPr lang="cs-CZ" dirty="0" smtClean="0"/>
              <a:t>potřebuje navázat vztahy se Západem</a:t>
            </a:r>
          </a:p>
          <a:p>
            <a:pPr lvl="1">
              <a:defRPr/>
            </a:pPr>
            <a:r>
              <a:rPr lang="cs-CZ" dirty="0" smtClean="0"/>
              <a:t>ten vidí příležitost, jak zmenšit vliv východního bloku</a:t>
            </a:r>
          </a:p>
          <a:p>
            <a:pPr>
              <a:defRPr/>
            </a:pPr>
            <a:r>
              <a:rPr lang="cs-CZ" dirty="0" smtClean="0"/>
              <a:t>Jugoslávie získává půjčky, pomoc při potravinové krizi</a:t>
            </a:r>
          </a:p>
          <a:p>
            <a:pPr>
              <a:defRPr/>
            </a:pPr>
            <a:r>
              <a:rPr lang="cs-CZ" dirty="0" smtClean="0"/>
              <a:t>dostává výzbroj pro armádu</a:t>
            </a:r>
          </a:p>
          <a:p>
            <a:pPr>
              <a:defRPr/>
            </a:pPr>
            <a:r>
              <a:rPr lang="cs-CZ" dirty="0" smtClean="0"/>
              <a:t>Jugoslávie udržuje svou </a:t>
            </a:r>
            <a:r>
              <a:rPr lang="cs-CZ" u="sng" dirty="0" smtClean="0"/>
              <a:t>nezávislost a suverenitu</a:t>
            </a:r>
          </a:p>
          <a:p>
            <a:pPr>
              <a:defRPr/>
            </a:pPr>
            <a:r>
              <a:rPr lang="cs-CZ" dirty="0" smtClean="0"/>
              <a:t>1953 přijat </a:t>
            </a:r>
            <a:r>
              <a:rPr lang="cs-CZ" u="sng" dirty="0" smtClean="0"/>
              <a:t>Balkánský pakt </a:t>
            </a:r>
          </a:p>
          <a:p>
            <a:pPr lvl="1">
              <a:defRPr/>
            </a:pPr>
            <a:r>
              <a:rPr lang="cs-CZ" dirty="0" smtClean="0"/>
              <a:t>dohoda o přátelství mezi Řeckem, Tureckem a Jugoslávií</a:t>
            </a:r>
          </a:p>
          <a:p>
            <a:pPr lvl="1">
              <a:defRPr/>
            </a:pPr>
            <a:r>
              <a:rPr lang="cs-CZ" dirty="0" smtClean="0"/>
              <a:t>garantovala pomoc členů NATO při napadení</a:t>
            </a:r>
          </a:p>
          <a:p>
            <a:pPr>
              <a:defRPr/>
            </a:pPr>
            <a:r>
              <a:rPr lang="cs-CZ" dirty="0" smtClean="0"/>
              <a:t>Jugoslávie do NATO </a:t>
            </a:r>
            <a:r>
              <a:rPr lang="cs-CZ" u="sng" dirty="0" smtClean="0"/>
              <a:t>nevstoupila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http://www.</a:t>
            </a:r>
            <a:r>
              <a:rPr lang="cs-CZ" dirty="0" err="1" smtClean="0"/>
              <a:t>moderni</a:t>
            </a:r>
            <a:r>
              <a:rPr lang="cs-CZ" dirty="0" smtClean="0"/>
              <a:t>-</a:t>
            </a:r>
            <a:r>
              <a:rPr lang="cs-CZ" dirty="0" err="1" smtClean="0"/>
              <a:t>dejiny.cz</a:t>
            </a:r>
            <a:r>
              <a:rPr lang="cs-CZ" dirty="0" smtClean="0"/>
              <a:t>/</a:t>
            </a:r>
            <a:r>
              <a:rPr lang="cs-CZ" dirty="0" err="1" smtClean="0"/>
              <a:t>clanek</a:t>
            </a:r>
            <a:r>
              <a:rPr lang="cs-CZ" dirty="0" smtClean="0"/>
              <a:t>/historie-</a:t>
            </a:r>
            <a:r>
              <a:rPr lang="cs-CZ" dirty="0" err="1" smtClean="0"/>
              <a:t>jugoslavie</a:t>
            </a:r>
            <a:r>
              <a:rPr lang="cs-CZ" dirty="0" smtClean="0"/>
              <a:t>-i-od-vzniku-</a:t>
            </a:r>
            <a:r>
              <a:rPr lang="cs-CZ" dirty="0" err="1" smtClean="0"/>
              <a:t>statu</a:t>
            </a:r>
            <a:r>
              <a:rPr lang="cs-CZ" dirty="0" smtClean="0"/>
              <a:t>-do-kapitulace-1918-1941/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moderni</a:t>
            </a:r>
            <a:r>
              <a:rPr lang="cs-CZ" dirty="0" smtClean="0"/>
              <a:t>-</a:t>
            </a:r>
            <a:r>
              <a:rPr lang="cs-CZ" dirty="0" err="1" smtClean="0"/>
              <a:t>dejiny.cz</a:t>
            </a:r>
            <a:r>
              <a:rPr lang="cs-CZ" dirty="0" smtClean="0"/>
              <a:t>/</a:t>
            </a:r>
            <a:r>
              <a:rPr lang="cs-CZ" dirty="0" err="1" smtClean="0"/>
              <a:t>clanek</a:t>
            </a:r>
            <a:r>
              <a:rPr lang="cs-CZ" dirty="0" smtClean="0"/>
              <a:t>/historie-</a:t>
            </a:r>
            <a:r>
              <a:rPr lang="cs-CZ" dirty="0" err="1" smtClean="0"/>
              <a:t>jugoslavie</a:t>
            </a:r>
            <a:r>
              <a:rPr lang="cs-CZ" dirty="0" smtClean="0"/>
              <a:t>-</a:t>
            </a:r>
            <a:r>
              <a:rPr lang="cs-CZ" dirty="0" err="1" smtClean="0"/>
              <a:t>ii</a:t>
            </a:r>
            <a:r>
              <a:rPr lang="cs-CZ" dirty="0" smtClean="0"/>
              <a:t>-druha-</a:t>
            </a:r>
            <a:r>
              <a:rPr lang="cs-CZ" dirty="0" err="1" smtClean="0"/>
              <a:t>svetova</a:t>
            </a:r>
            <a:r>
              <a:rPr lang="cs-CZ" dirty="0" smtClean="0"/>
              <a:t>-</a:t>
            </a:r>
            <a:r>
              <a:rPr lang="cs-CZ" dirty="0" err="1" smtClean="0"/>
              <a:t>valka</a:t>
            </a:r>
            <a:r>
              <a:rPr lang="cs-CZ" dirty="0" smtClean="0"/>
              <a:t>-a-osvobozeni/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moderni</a:t>
            </a:r>
            <a:r>
              <a:rPr lang="cs-CZ" dirty="0" smtClean="0"/>
              <a:t>-</a:t>
            </a:r>
            <a:r>
              <a:rPr lang="cs-CZ" dirty="0" err="1" smtClean="0"/>
              <a:t>dejiny.cz</a:t>
            </a:r>
            <a:r>
              <a:rPr lang="cs-CZ" dirty="0" smtClean="0"/>
              <a:t>/</a:t>
            </a:r>
            <a:r>
              <a:rPr lang="cs-CZ" dirty="0" err="1" smtClean="0"/>
              <a:t>clanek</a:t>
            </a:r>
            <a:r>
              <a:rPr lang="cs-CZ" dirty="0" smtClean="0"/>
              <a:t>/historie-</a:t>
            </a:r>
            <a:r>
              <a:rPr lang="cs-CZ" dirty="0" err="1" smtClean="0"/>
              <a:t>jugoslavie</a:t>
            </a:r>
            <a:r>
              <a:rPr lang="cs-CZ" dirty="0" smtClean="0"/>
              <a:t>-</a:t>
            </a:r>
            <a:r>
              <a:rPr lang="cs-CZ" dirty="0" err="1" smtClean="0"/>
              <a:t>iii</a:t>
            </a:r>
            <a:r>
              <a:rPr lang="cs-CZ" dirty="0" smtClean="0"/>
              <a:t>-od-konce-</a:t>
            </a:r>
            <a:r>
              <a:rPr lang="cs-CZ" dirty="0" err="1" smtClean="0"/>
              <a:t>valky</a:t>
            </a:r>
            <a:r>
              <a:rPr lang="cs-CZ" dirty="0" smtClean="0"/>
              <a:t>-po-rozpad-federace/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/>
          </a:bodyPr>
          <a:lstStyle/>
          <a:p>
            <a:r>
              <a:rPr lang="cs-CZ" dirty="0" smtClean="0"/>
              <a:t>Severoatlantická smlouva z dubna 1949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928670"/>
            <a:ext cx="8786874" cy="5786478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Washington, D.C., 4. dubna 1949</a:t>
            </a:r>
            <a:br>
              <a:rPr lang="cs-CZ" b="1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/>
              <a:t>Smluvní strany této smlouvy znovu potvrzují svou víru v cíle a zásady Charty Spojených národů a svou touhu žít v míru se všemi národy a všemi vládami. Jsou odhodlány hájit svobodu, společné dědictví a kulturu svých národů, založenou na zásadách demokracie, svobody jednotlivce a právního řádu. Snaží se podporovat stabilitu a blahobyt národů v severoatlantické oblasti. Jsou rozhodnuty spojit své úsilí ke kolektivní obraně a k zachování míru a bezpečnosti.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429420"/>
          </a:xfrm>
        </p:spPr>
        <p:txBody>
          <a:bodyPr>
            <a:normAutofit/>
          </a:bodyPr>
          <a:lstStyle/>
          <a:p>
            <a:r>
              <a:rPr lang="cs-CZ" dirty="0" smtClean="0"/>
              <a:t>na jejíž základě vytvořena </a:t>
            </a:r>
            <a:r>
              <a:rPr lang="cs-CZ" b="1" dirty="0" smtClean="0"/>
              <a:t>Severoatlantická aliance – NATO </a:t>
            </a:r>
            <a:r>
              <a:rPr lang="cs-CZ" dirty="0" smtClean="0"/>
              <a:t>(Organizace severoatlantické smluv)</a:t>
            </a:r>
          </a:p>
          <a:p>
            <a:r>
              <a:rPr lang="cs-CZ" dirty="0" smtClean="0"/>
              <a:t>vznik aliance, aby její členové mohli spojit své úsilí ke kolektivní obraně a k zachování míru a bezpečnosti</a:t>
            </a:r>
          </a:p>
          <a:p>
            <a:r>
              <a:rPr lang="cs-CZ" dirty="0" smtClean="0"/>
              <a:t>Listinu podepsali ministři zahraničních věcí dvanácti zemí obou břehů Atlantiku - USA, Kanady, Belgie, Dánska, Francie, Islandu, Itálie, Lucemburska, Nizozemska, Norska, Portugalska a Británie s úmyslem vytvořit prostor pro kolektivní obranu proti možné ozbrojené agresi SSSR.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571480"/>
            <a:ext cx="8858312" cy="6143668"/>
          </a:xfrm>
        </p:spPr>
        <p:txBody>
          <a:bodyPr>
            <a:normAutofit/>
          </a:bodyPr>
          <a:lstStyle/>
          <a:p>
            <a:r>
              <a:rPr lang="cs-CZ" b="1" dirty="0" smtClean="0"/>
              <a:t>1955 Varšavská smlouva</a:t>
            </a:r>
            <a:r>
              <a:rPr lang="cs-CZ" dirty="0" smtClean="0"/>
              <a:t> (</a:t>
            </a:r>
            <a:r>
              <a:rPr lang="cs-CZ" b="1" dirty="0" smtClean="0"/>
              <a:t>Smlouva o přátelství, spolupráci a vzájemné pomoci</a:t>
            </a:r>
            <a:r>
              <a:rPr lang="cs-CZ" dirty="0" smtClean="0"/>
              <a:t>) </a:t>
            </a:r>
          </a:p>
          <a:p>
            <a:r>
              <a:rPr lang="cs-CZ" dirty="0" smtClean="0"/>
              <a:t>byl vojenský pakt evropských zemí východního bloku</a:t>
            </a:r>
          </a:p>
          <a:p>
            <a:r>
              <a:rPr lang="cs-CZ" dirty="0" smtClean="0"/>
              <a:t>Cílem podřídit armády členských států sovětskému velení, legitimizovat pobyt sovětských vojsk na území členských států, vytvoření systému kolektivní bezpečnosti v Evropě</a:t>
            </a:r>
          </a:p>
          <a:p>
            <a:r>
              <a:rPr lang="cs-CZ" dirty="0" smtClean="0"/>
              <a:t>vytvoření protipólu k severoatlantickému paktu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4525963"/>
          </a:xfrm>
        </p:spPr>
        <p:txBody>
          <a:bodyPr/>
          <a:lstStyle/>
          <a:p>
            <a:r>
              <a:rPr lang="cs-CZ" dirty="0" smtClean="0"/>
              <a:t>http://www.</a:t>
            </a:r>
            <a:r>
              <a:rPr lang="cs-CZ" dirty="0" err="1" smtClean="0"/>
              <a:t>moderni</a:t>
            </a:r>
            <a:r>
              <a:rPr lang="cs-CZ" dirty="0" smtClean="0"/>
              <a:t>-</a:t>
            </a:r>
            <a:r>
              <a:rPr lang="cs-CZ" dirty="0" err="1" smtClean="0"/>
              <a:t>dejiny.cz</a:t>
            </a:r>
            <a:r>
              <a:rPr lang="cs-CZ" dirty="0" smtClean="0"/>
              <a:t>/</a:t>
            </a:r>
            <a:r>
              <a:rPr lang="cs-CZ" dirty="0" err="1" smtClean="0"/>
              <a:t>clanek</a:t>
            </a:r>
            <a:r>
              <a:rPr lang="cs-CZ" dirty="0" smtClean="0"/>
              <a:t>/</a:t>
            </a:r>
            <a:r>
              <a:rPr lang="cs-CZ" dirty="0" err="1" smtClean="0"/>
              <a:t>severoatlanticka</a:t>
            </a:r>
            <a:r>
              <a:rPr lang="cs-CZ" dirty="0" smtClean="0"/>
              <a:t>-smlouva-4-dubna-1949/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614364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1. </a:t>
            </a:r>
            <a:r>
              <a:rPr lang="cs-CZ" dirty="0" err="1" smtClean="0"/>
              <a:t>prosincec</a:t>
            </a:r>
            <a:r>
              <a:rPr lang="cs-CZ" dirty="0" smtClean="0"/>
              <a:t> 1918 Stát Slovinců, Chorvatů a Srbů (Stát SHS)</a:t>
            </a:r>
          </a:p>
          <a:p>
            <a:r>
              <a:rPr lang="cs-CZ" dirty="0" smtClean="0"/>
              <a:t>1929 SHS přejmenováno na Království Jugoslávie</a:t>
            </a:r>
          </a:p>
          <a:p>
            <a:r>
              <a:rPr lang="cs-CZ" dirty="0" err="1" smtClean="0">
                <a:latin typeface="Arial Black" pitchFamily="34" charset="0"/>
              </a:rPr>
              <a:t>Josip</a:t>
            </a:r>
            <a:r>
              <a:rPr lang="cs-CZ" dirty="0" smtClean="0">
                <a:latin typeface="Arial Black" pitchFamily="34" charset="0"/>
              </a:rPr>
              <a:t> </a:t>
            </a:r>
            <a:r>
              <a:rPr lang="cs-CZ" dirty="0" err="1" smtClean="0">
                <a:latin typeface="Arial Black" pitchFamily="34" charset="0"/>
              </a:rPr>
              <a:t>Broz</a:t>
            </a:r>
            <a:r>
              <a:rPr lang="cs-CZ" dirty="0" smtClean="0">
                <a:latin typeface="Arial Black" pitchFamily="34" charset="0"/>
              </a:rPr>
              <a:t> „Tito“</a:t>
            </a:r>
          </a:p>
          <a:p>
            <a:pPr>
              <a:defRPr/>
            </a:pPr>
            <a:r>
              <a:rPr lang="cs-CZ" dirty="0" smtClean="0"/>
              <a:t>do Jugoslávie se vrací v roce 1920</a:t>
            </a:r>
          </a:p>
          <a:p>
            <a:pPr>
              <a:defRPr/>
            </a:pPr>
            <a:r>
              <a:rPr lang="cs-CZ" dirty="0" smtClean="0"/>
              <a:t>od roku 1934 působí jako profesionální revolucionář, generální tajemník Svaz komunistů Jugoslávie (KSJ)</a:t>
            </a:r>
          </a:p>
          <a:p>
            <a:pPr>
              <a:defRPr/>
            </a:pPr>
            <a:r>
              <a:rPr lang="cs-CZ" dirty="0" smtClean="0"/>
              <a:t>po vypuknutí války vyhlašuje vláda neutralitu</a:t>
            </a:r>
          </a:p>
          <a:p>
            <a:pPr>
              <a:defRPr/>
            </a:pPr>
            <a:r>
              <a:rPr lang="cs-CZ" dirty="0" smtClean="0"/>
              <a:t>italským útokem na Řecko v roce 1940 se válka přesouvá na Balkán</a:t>
            </a:r>
          </a:p>
          <a:p>
            <a:pPr>
              <a:defRPr/>
            </a:pPr>
            <a:r>
              <a:rPr lang="cs-CZ" dirty="0" smtClean="0"/>
              <a:t>Hitler chce získat přístup k </a:t>
            </a:r>
            <a:r>
              <a:rPr lang="cs-CZ" dirty="0" err="1" smtClean="0"/>
              <a:t>jugoslávským</a:t>
            </a:r>
            <a:r>
              <a:rPr lang="cs-CZ" dirty="0" smtClean="0"/>
              <a:t> surovinám a disponovat strategickým prostorem Jugoslávie</a:t>
            </a:r>
          </a:p>
          <a:p>
            <a:pPr>
              <a:defRPr/>
            </a:pPr>
            <a:r>
              <a:rPr lang="cs-CZ" dirty="0" smtClean="0"/>
              <a:t>Hitler vyvíjí tlak, chce po Jugoslávii </a:t>
            </a:r>
            <a:r>
              <a:rPr lang="cs-CZ" u="sng" dirty="0" smtClean="0"/>
              <a:t>opuštění </a:t>
            </a:r>
            <a:r>
              <a:rPr lang="cs-CZ" dirty="0" smtClean="0"/>
              <a:t>neutrálního postoje</a:t>
            </a:r>
          </a:p>
          <a:p>
            <a:pPr>
              <a:defRPr/>
            </a:pPr>
            <a:r>
              <a:rPr lang="cs-CZ" dirty="0" smtClean="0"/>
              <a:t>váhání ukončeno přistoupením Bulharska k Paktu tří v březnu 1941 – kompletní obklíčení vojsky Osy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85725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Vojenská porada v Moskvě v lednu 1951 – mýtus a skutečnost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142984"/>
            <a:ext cx="8858312" cy="557216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Situace se vyhrotila po vypuknutí války v Koreji v červnu 1950</a:t>
            </a:r>
          </a:p>
          <a:p>
            <a:r>
              <a:rPr lang="cs-CZ" dirty="0" smtClean="0"/>
              <a:t>reálné nebezpečí celosvětového konfliktu</a:t>
            </a:r>
          </a:p>
          <a:p>
            <a:r>
              <a:rPr lang="cs-CZ" dirty="0" smtClean="0"/>
              <a:t>Vyhodnocení zkušeností z počátečního období války, především poznatek, že nebyly použity jaderné zbraně a že americká technická a technologická převaha nestačí k zajištění vítězství a vyrovnání převahy v počtu bojujících jednotek, přivedlo sovětské stratégy na myšlenku využít převahy v konvenčních zbraních a připravenosti ozbrojených sil a dosáhnout v západní Evropě vítězství dříve, než USA budou schopny přisunout do Evropy dostatečné síly a rozhodujícím způsobem vychýlit rovnováhu sil ve prospěch SSSR. </a:t>
            </a:r>
          </a:p>
          <a:p>
            <a:r>
              <a:rPr lang="cs-CZ" dirty="0" smtClean="0"/>
              <a:t>v druhé polovině roku 1950 bylo rozhodnuto o urychlení výstavby ozbrojených sil všech států sovětského bloku.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0085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8. – 11. ledna 1951 v Moskvě přísně utajená schůzka, určen nový směr vývoje: socialistické státy budou zbrojit tak, aby dosáhly vojenské převahy nad Západem a mohly sáhnout ke strategii „aktivní obrany“</a:t>
            </a:r>
          </a:p>
          <a:p>
            <a:r>
              <a:rPr lang="cs-CZ" dirty="0" smtClean="0"/>
              <a:t>každý z ministrů obrany a zástupců jednotlivých zemí podal J. V. Stalinovi zprávu o situaci v armádě a ministři obrany byli seznámeni s požadavky na počet vojsk, jejich výzbroj, úkoly zbrojní výroby a byl s nimi sepsán závazný protokol. </a:t>
            </a:r>
          </a:p>
          <a:p>
            <a:r>
              <a:rPr lang="cs-CZ" dirty="0" smtClean="0"/>
              <a:t>O významu této schůzky svědčí i skutečnost, že byla velmi přísně utajena a dosud se nepodařilo najít žádný oficiální dokument o jejím průběhu (existoval-li vůbec). O jednáních se tak dovídáme z pozdějších vzpomínek či velmi stručných, heslovitých záznamů.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52"/>
            <a:ext cx="9001156" cy="6572296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24. ledna 1951 vydal ministr národní obrany armádní generál JUDr. A. Čepička náměstku pro věci materiální div. gen. B. Laštovičkovi ústní rozkaz zpracovat celkové hodnocení možností zbrojní výroby čs. průmyslu u nejdůležitějšího zbrojního materiálu pro požadované přezbrojení armády a doplnění jejích počtů.</a:t>
            </a:r>
          </a:p>
          <a:p>
            <a:r>
              <a:rPr lang="cs-CZ" dirty="0" smtClean="0"/>
              <a:t>v březnu zpracován Projekt plánu maximální zbrojní výroby. Jeho cílem bylo vyzbrojit čs. armádu novou vojenskou technikou vyráběnou převážně na základě sovětských licencí, a to tak, aby do konce roku 1954 byla připravena na vedení „aktivní obrany“</a:t>
            </a:r>
          </a:p>
          <a:p>
            <a:r>
              <a:rPr lang="cs-CZ" dirty="0" smtClean="0"/>
              <a:t>Československo pomoc armádám ostatních lidově demokratických zemí, především bulharské a rumunské armádě</a:t>
            </a:r>
          </a:p>
          <a:p>
            <a:r>
              <a:rPr lang="cs-CZ" dirty="0" smtClean="0"/>
              <a:t>dosaženo maximálním využitím kapacity existujících zbrojních závodů, jejich rozšířením, umístěním zbrojní výroby v dalších strojírenských závodech a rozsáhlou investiční výstavbou za využití materiální, technické a technologické spolupráce se SSSR. Opatření se blížila přechodu na válečné hospodářství a zásadním způsobem ovlivnila rozvoj mírové ekonomiky.</a:t>
            </a:r>
          </a:p>
          <a:p>
            <a:r>
              <a:rPr lang="cs-CZ" dirty="0" smtClean="0"/>
              <a:t>Výstavba nových kapacit, jejich projektová příprava, strojové vybavení a zajištění surovin spolu s nároky na bytovou výstavbu a občanskou vybavenost předpokládaly v letech 1951–1953 investice v úhrnné výši 30,2 miliardy Kč.</a:t>
            </a:r>
          </a:p>
          <a:p>
            <a:r>
              <a:rPr lang="cs-CZ" dirty="0" smtClean="0"/>
              <a:t>Na počátku 50. let minulého století také došlo k řadě politicky motivovaných procesů proti předním ekonomům, plánovačům a ředitelům podniků za údajnou sabotáž čs. ekonomiky, jejichž cílem bylo vymýtit jakýkoli náznak samostatného uvažování a připravit půdu pro hladké podřízení československé ekonomiky zájmům a potřebám vojensko-politických záměrů Sovětského svazu. Kompletně bylo také vyměněno nejvyšší velení čs. armády.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500858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V letech 1951 až 1953 v Československu vybudovány základy nové zbrojní výroby </a:t>
            </a:r>
          </a:p>
          <a:p>
            <a:r>
              <a:rPr lang="cs-CZ" dirty="0" smtClean="0"/>
              <a:t>závody vyrábějící spotřební zboží převedeny na výrobu zbraní, do zbrojního průmyslu směřovala také většina investic. </a:t>
            </a:r>
          </a:p>
          <a:p>
            <a:r>
              <a:rPr lang="cs-CZ" dirty="0" smtClean="0"/>
              <a:t>na domácím trhu chyběly základní potřeby a vybavení pro domácnosti – pračky, ledničky apod. </a:t>
            </a:r>
          </a:p>
          <a:p>
            <a:r>
              <a:rPr lang="cs-CZ" dirty="0" smtClean="0"/>
              <a:t>výdaje na zbrojení překračovaly dvacet procent.</a:t>
            </a:r>
          </a:p>
          <a:p>
            <a:r>
              <a:rPr lang="cs-CZ" dirty="0" smtClean="0"/>
              <a:t>Nereálné požadavky, četné změny výrobních programů, problémy se zvládnutím technologií atd. vedly k vynakládání značných finančních prostředků, k plýtvání materiálem, surovinami i pracovní silou a přivedly celé národní hospodářství do chaotického stavu</a:t>
            </a:r>
          </a:p>
          <a:p>
            <a:r>
              <a:rPr lang="cs-CZ" dirty="0" smtClean="0"/>
              <a:t>Významnou měrou se podílely na krizi celé společnosti a byly jednou z nejdůležitějších příčin měnové reformy v roce 1953.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http://www.</a:t>
            </a:r>
            <a:r>
              <a:rPr lang="cs-CZ" dirty="0" err="1" smtClean="0"/>
              <a:t>vhu.cz</a:t>
            </a:r>
            <a:r>
              <a:rPr lang="cs-CZ" dirty="0" smtClean="0"/>
              <a:t>/</a:t>
            </a:r>
            <a:r>
              <a:rPr lang="cs-CZ" dirty="0" err="1" smtClean="0"/>
              <a:t>prisne</a:t>
            </a:r>
            <a:r>
              <a:rPr lang="cs-CZ" dirty="0" smtClean="0"/>
              <a:t>-utajena-</a:t>
            </a:r>
            <a:r>
              <a:rPr lang="cs-CZ" dirty="0" err="1" smtClean="0"/>
              <a:t>schuzka</a:t>
            </a:r>
            <a:r>
              <a:rPr lang="cs-CZ" dirty="0" smtClean="0"/>
              <a:t>-pod-</a:t>
            </a:r>
            <a:r>
              <a:rPr lang="cs-CZ" dirty="0" err="1" smtClean="0"/>
              <a:t>stalinovym</a:t>
            </a:r>
            <a:r>
              <a:rPr lang="cs-CZ" dirty="0" smtClean="0"/>
              <a:t>-</a:t>
            </a:r>
            <a:r>
              <a:rPr lang="cs-CZ" dirty="0" err="1" smtClean="0"/>
              <a:t>vedenim</a:t>
            </a:r>
            <a:r>
              <a:rPr lang="cs-CZ" dirty="0" smtClean="0"/>
              <a:t>-a-</a:t>
            </a:r>
            <a:r>
              <a:rPr lang="cs-CZ" dirty="0" err="1" smtClean="0"/>
              <a:t>jeji</a:t>
            </a:r>
            <a:r>
              <a:rPr lang="cs-CZ" dirty="0" smtClean="0"/>
              <a:t>-</a:t>
            </a:r>
            <a:r>
              <a:rPr lang="cs-CZ" dirty="0" err="1" smtClean="0"/>
              <a:t>dusledky</a:t>
            </a:r>
            <a:r>
              <a:rPr lang="cs-CZ" dirty="0" smtClean="0"/>
              <a:t>-pro-</a:t>
            </a:r>
            <a:r>
              <a:rPr lang="cs-CZ" dirty="0" err="1" smtClean="0"/>
              <a:t>cs</a:t>
            </a:r>
            <a:r>
              <a:rPr lang="cs-CZ" dirty="0" smtClean="0"/>
              <a:t>-</a:t>
            </a:r>
            <a:r>
              <a:rPr lang="cs-CZ" dirty="0" err="1" smtClean="0"/>
              <a:t>hospodarstvi</a:t>
            </a:r>
            <a:r>
              <a:rPr lang="cs-CZ" dirty="0" smtClean="0"/>
              <a:t>/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Návrh SSSR na neutralizaci Německa z března 1952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0"/>
            <a:ext cx="8786874" cy="504351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Nedořešená německá otázka </a:t>
            </a:r>
          </a:p>
          <a:p>
            <a:r>
              <a:rPr lang="cs-CZ" dirty="0" smtClean="0"/>
              <a:t>Problém mezi Východem a Západem.</a:t>
            </a:r>
          </a:p>
          <a:p>
            <a:r>
              <a:rPr lang="cs-CZ" dirty="0" smtClean="0"/>
              <a:t>10. března 1952 Sovětský Svaz dlouho připravovaná a plánovaná politická ofenziva. </a:t>
            </a:r>
          </a:p>
          <a:p>
            <a:r>
              <a:rPr lang="cs-CZ" dirty="0" smtClean="0"/>
              <a:t>V nótě zaslané třem západním mocnostem poukazoval na nenormální situaci, která panuje v Německu sedm let po válce, a navrhoval neprodlené vypracování mírové smlouvy, na níž by se podílela také celoněmecká vláda</a:t>
            </a:r>
          </a:p>
          <a:p>
            <a:r>
              <a:rPr lang="cs-CZ" dirty="0" smtClean="0"/>
              <a:t>Sovětská nóta naznačovala možnosti jak dospět k sjednocenému, nezávislému, demokratickému a mírumilovnému Německu v hranicích stanovených Postupimskou dohodou, a slibovala stažení okupačních jednotek a odstranění všech vojenských základen během jednoho roku po podepsání mírové smlouvy.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429420"/>
          </a:xfrm>
        </p:spPr>
        <p:txBody>
          <a:bodyPr>
            <a:normAutofit/>
          </a:bodyPr>
          <a:lstStyle/>
          <a:p>
            <a:r>
              <a:rPr lang="cs-CZ" dirty="0" smtClean="0"/>
              <a:t> Německý stát se měl zřeknout účasti v jakýchkoli koalicích a vojenských paktech, mohl však mít vlastní ozbrojené síly a zbrojní průmysl v rozsahu, který by mírová smlouva přesně stanovila</a:t>
            </a:r>
          </a:p>
          <a:p>
            <a:r>
              <a:rPr lang="cs-CZ" dirty="0" smtClean="0"/>
              <a:t>Nóta propagandistická akce zaměřená na ovlivnění světového veřejného mínění a sloužící k zabrzdění procesu západoevropské integrace, nebo  seriózně myšlený krok vyvolaný tradiční obavou sovětských představitelů z kapitalistického obklíčení a negativními zkušenostmi z roku 1941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Nóta však vedle obecných formulací, které měly v německém obyvatelstvu vzbudit zdání, že jde o velkorysou podporu jejich přání po znovusjednocení, obsahovala i řadu skrytých požadavků.</a:t>
            </a:r>
          </a:p>
          <a:p>
            <a:r>
              <a:rPr lang="cs-CZ" dirty="0" smtClean="0"/>
              <a:t>Sjednocení v úvahu pouze v případě, že nový stát bude budován podle vzoru NDR</a:t>
            </a:r>
          </a:p>
          <a:p>
            <a:r>
              <a:rPr lang="cs-CZ" dirty="0" smtClean="0"/>
              <a:t>Události po 10. březnu – výměny čtyř sovětských a čtyř západních nót</a:t>
            </a:r>
          </a:p>
          <a:p>
            <a:r>
              <a:rPr lang="cs-CZ" dirty="0" smtClean="0"/>
              <a:t>problematika konání svobodných voleb na celém německém území, což Západní mocnosti považovaly za nezbytné pro další jednání – a také jednání sovětských politiků s představiteli Jednotné socialistické strany Německa (SED)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42942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Jednání v Moskvě 1. dubna 1952, za východoněmeckou stranu zúčastnili prezident NDR </a:t>
            </a:r>
            <a:r>
              <a:rPr lang="cs-CZ" dirty="0" err="1" smtClean="0"/>
              <a:t>Wilhelm</a:t>
            </a:r>
            <a:r>
              <a:rPr lang="cs-CZ" dirty="0" smtClean="0"/>
              <a:t> </a:t>
            </a:r>
            <a:r>
              <a:rPr lang="cs-CZ" dirty="0" err="1" smtClean="0"/>
              <a:t>Pieck</a:t>
            </a:r>
            <a:r>
              <a:rPr lang="cs-CZ" dirty="0" smtClean="0"/>
              <a:t>, předseda vlády Otto </a:t>
            </a:r>
            <a:r>
              <a:rPr lang="cs-CZ" dirty="0" err="1" smtClean="0"/>
              <a:t>Grotewohl</a:t>
            </a:r>
            <a:r>
              <a:rPr lang="cs-CZ" dirty="0" smtClean="0"/>
              <a:t> a Walter </a:t>
            </a:r>
            <a:r>
              <a:rPr lang="cs-CZ" dirty="0" err="1" smtClean="0"/>
              <a:t>Ulbricht</a:t>
            </a:r>
            <a:r>
              <a:rPr lang="cs-CZ" dirty="0" smtClean="0"/>
              <a:t>, Stalin přednesl své požadavky:</a:t>
            </a:r>
          </a:p>
          <a:p>
            <a:r>
              <a:rPr lang="cs-CZ" dirty="0" smtClean="0"/>
              <a:t>NDR měla ve velmi krátké době vybudovat armádu o 9-10 armádních sborech s celkem 30 divizemi o celkové síle 300 000 mužů, v NDR mělo vzniknout 8 vojenských okruhů. Současně se vyslovil pro zřízení branné výchovy na školách a založení polovojenských organizací. NDR nejen silné pozemní síly, ale i bombardovací letectvo a ponorkové loďstvo. </a:t>
            </a:r>
          </a:p>
          <a:p>
            <a:r>
              <a:rPr lang="cs-CZ" dirty="0" smtClean="0"/>
              <a:t>Hranice mezi NDR a SRN prohlášeny za nebezpečné a měly být stráženy jednotkami pohraniční policie a sovětskými vojáky.</a:t>
            </a:r>
          </a:p>
          <a:p>
            <a:r>
              <a:rPr lang="cs-CZ" dirty="0" smtClean="0"/>
              <a:t>14. a 18. dubna porady mezi </a:t>
            </a:r>
            <a:r>
              <a:rPr lang="cs-CZ" dirty="0" err="1" smtClean="0"/>
              <a:t>Pieckem</a:t>
            </a:r>
            <a:r>
              <a:rPr lang="cs-CZ" dirty="0" smtClean="0"/>
              <a:t> a představiteli Sovětské kontrolní komise, přijaty konkrétní kroky týkající se východoněmeckého zbrojního průmyslu.</a:t>
            </a:r>
          </a:p>
          <a:p>
            <a:r>
              <a:rPr lang="cs-CZ" dirty="0" smtClean="0"/>
              <a:t>V následujících měsících budování ozbrojených sil a urychlené vyzbrojování obrovské prostředky. </a:t>
            </a:r>
          </a:p>
          <a:p>
            <a:r>
              <a:rPr lang="cs-CZ" dirty="0" smtClean="0"/>
              <a:t>NDR omezování sociálních programů, napětí ve společnosti, povstání proti režimu v červnu 1953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http://www.</a:t>
            </a:r>
            <a:r>
              <a:rPr lang="cs-CZ" dirty="0" err="1" smtClean="0"/>
              <a:t>vhu.cz</a:t>
            </a:r>
            <a:r>
              <a:rPr lang="cs-CZ" dirty="0" smtClean="0"/>
              <a:t>/podle-</a:t>
            </a:r>
            <a:r>
              <a:rPr lang="cs-CZ" dirty="0" err="1" smtClean="0"/>
              <a:t>stalina</a:t>
            </a:r>
            <a:r>
              <a:rPr lang="cs-CZ" dirty="0" smtClean="0"/>
              <a:t>-mela-</a:t>
            </a:r>
            <a:r>
              <a:rPr lang="cs-CZ" dirty="0" err="1" smtClean="0"/>
              <a:t>mit</a:t>
            </a:r>
            <a:r>
              <a:rPr lang="cs-CZ" dirty="0" smtClean="0"/>
              <a:t>-</a:t>
            </a:r>
            <a:r>
              <a:rPr lang="cs-CZ" dirty="0" err="1" smtClean="0"/>
              <a:t>armada</a:t>
            </a:r>
            <a:r>
              <a:rPr lang="cs-CZ" dirty="0" smtClean="0"/>
              <a:t>-</a:t>
            </a:r>
            <a:r>
              <a:rPr lang="cs-CZ" dirty="0" err="1" smtClean="0"/>
              <a:t>ndr</a:t>
            </a:r>
            <a:r>
              <a:rPr lang="cs-CZ" dirty="0" smtClean="0"/>
              <a:t>-i-ponorky/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785818"/>
          </a:xfrm>
        </p:spPr>
        <p:txBody>
          <a:bodyPr>
            <a:normAutofit/>
          </a:bodyPr>
          <a:lstStyle/>
          <a:p>
            <a:r>
              <a:rPr lang="cs-CZ" sz="3500" dirty="0" smtClean="0"/>
              <a:t>Bánoviny (územní jednotky v královské Jugoslávii)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https://upload.wikimedia.org/wikipedia/commons/d/d9/Banovine_Jugoslavi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990079"/>
            <a:ext cx="7215238" cy="58679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4290"/>
            <a:ext cx="8929718" cy="6500858"/>
          </a:xfrm>
        </p:spPr>
        <p:txBody>
          <a:bodyPr>
            <a:normAutofit/>
          </a:bodyPr>
          <a:lstStyle/>
          <a:p>
            <a:r>
              <a:rPr lang="cs-CZ" b="1" dirty="0" smtClean="0"/>
              <a:t>Pakt tří</a:t>
            </a:r>
            <a:r>
              <a:rPr lang="cs-CZ" dirty="0" smtClean="0"/>
              <a:t> (</a:t>
            </a:r>
            <a:r>
              <a:rPr lang="cs-CZ" b="1" dirty="0" smtClean="0"/>
              <a:t>Tripartitní pakt</a:t>
            </a:r>
            <a:r>
              <a:rPr lang="cs-CZ" dirty="0" smtClean="0"/>
              <a:t>, </a:t>
            </a:r>
            <a:r>
              <a:rPr lang="cs-CZ" b="1" dirty="0" err="1" smtClean="0"/>
              <a:t>Pakt</a:t>
            </a:r>
            <a:r>
              <a:rPr lang="cs-CZ" b="1" dirty="0" smtClean="0"/>
              <a:t> tří velmocí</a:t>
            </a:r>
            <a:r>
              <a:rPr lang="cs-CZ" dirty="0" smtClean="0"/>
              <a:t>) </a:t>
            </a:r>
          </a:p>
          <a:p>
            <a:r>
              <a:rPr lang="cs-CZ" dirty="0" smtClean="0"/>
              <a:t>uzavřen 27. září 1940 mezi Třetí říší, Italským královstvím a Japonským císařstvím </a:t>
            </a:r>
          </a:p>
          <a:p>
            <a:r>
              <a:rPr lang="cs-CZ" dirty="0" smtClean="0"/>
              <a:t>Později připojení Maďarsko, Rumunsko, Slovensko, Bulharsko, Chorvatsko, Finsko</a:t>
            </a:r>
          </a:p>
          <a:p>
            <a:pPr>
              <a:defRPr/>
            </a:pPr>
            <a:r>
              <a:rPr lang="cs-CZ" dirty="0" smtClean="0"/>
              <a:t>25. března 1941 Jugoslávie přistupuje k Paktu tří</a:t>
            </a:r>
          </a:p>
          <a:p>
            <a:pPr lvl="1">
              <a:defRPr/>
            </a:pPr>
            <a:r>
              <a:rPr lang="cs-CZ" dirty="0" smtClean="0"/>
              <a:t>obyvatelstvo se bouří, největší nepokoje v Srbsku:</a:t>
            </a:r>
          </a:p>
          <a:p>
            <a:pPr lvl="1">
              <a:defRPr/>
            </a:pPr>
            <a:r>
              <a:rPr lang="cs-CZ" dirty="0" smtClean="0"/>
              <a:t>„Raději válku, než pakt.“, „Raději hrob než otroctví.“</a:t>
            </a:r>
          </a:p>
          <a:p>
            <a:pPr>
              <a:defRPr/>
            </a:pPr>
            <a:r>
              <a:rPr lang="cs-CZ" dirty="0" smtClean="0"/>
              <a:t>27. března převrat pod vedením generála letectva </a:t>
            </a:r>
            <a:r>
              <a:rPr lang="cs-CZ" dirty="0" err="1" smtClean="0"/>
              <a:t>Borivoje</a:t>
            </a:r>
            <a:r>
              <a:rPr lang="cs-CZ" dirty="0" smtClean="0"/>
              <a:t> </a:t>
            </a:r>
            <a:r>
              <a:rPr lang="cs-CZ" dirty="0" err="1" smtClean="0"/>
              <a:t>Mirkoviće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85728"/>
            <a:ext cx="9001156" cy="635798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 smtClean="0"/>
              <a:t>6. dubna německý </a:t>
            </a:r>
            <a:r>
              <a:rPr lang="cs-CZ" b="1" u="sng" dirty="0" smtClean="0"/>
              <a:t>útok</a:t>
            </a:r>
            <a:endParaRPr lang="cs-CZ" dirty="0" smtClean="0"/>
          </a:p>
          <a:p>
            <a:pPr lvl="1">
              <a:defRPr/>
            </a:pPr>
            <a:r>
              <a:rPr lang="cs-CZ" dirty="0" smtClean="0"/>
              <a:t>Jugoslávie je definitivně vtažena do války</a:t>
            </a:r>
          </a:p>
          <a:p>
            <a:pPr>
              <a:defRPr/>
            </a:pPr>
            <a:r>
              <a:rPr lang="cs-CZ" dirty="0" smtClean="0"/>
              <a:t>15. dubna porážka Jugoslávie</a:t>
            </a:r>
          </a:p>
          <a:p>
            <a:pPr>
              <a:defRPr/>
            </a:pPr>
            <a:r>
              <a:rPr lang="cs-CZ" dirty="0" smtClean="0"/>
              <a:t>Petr II. s vládou do exilu do Řecka, poté Británie</a:t>
            </a:r>
          </a:p>
          <a:p>
            <a:pPr>
              <a:defRPr/>
            </a:pPr>
            <a:r>
              <a:rPr lang="cs-CZ" dirty="0" smtClean="0"/>
              <a:t>17. dubna 1941 podepsána bezpodmínečná kapitulace, poté okupace</a:t>
            </a:r>
          </a:p>
          <a:p>
            <a:pPr>
              <a:defRPr/>
            </a:pPr>
            <a:r>
              <a:rPr lang="cs-CZ" b="1" dirty="0" smtClean="0"/>
              <a:t>Nezávislý stát Chorvatsko </a:t>
            </a:r>
            <a:r>
              <a:rPr lang="cs-CZ" dirty="0" smtClean="0"/>
              <a:t>(</a:t>
            </a:r>
            <a:r>
              <a:rPr lang="cs-CZ" i="1" dirty="0" err="1" smtClean="0"/>
              <a:t>Nezavisna</a:t>
            </a:r>
            <a:r>
              <a:rPr lang="cs-CZ" i="1" dirty="0" smtClean="0"/>
              <a:t> država </a:t>
            </a:r>
            <a:r>
              <a:rPr lang="cs-CZ" i="1" dirty="0" err="1" smtClean="0"/>
              <a:t>hrvatska</a:t>
            </a:r>
            <a:r>
              <a:rPr lang="cs-CZ" i="1" dirty="0" smtClean="0"/>
              <a:t> </a:t>
            </a:r>
            <a:r>
              <a:rPr lang="cs-CZ" dirty="0" smtClean="0"/>
              <a:t>– NDH)</a:t>
            </a:r>
          </a:p>
          <a:p>
            <a:pPr>
              <a:defRPr/>
            </a:pPr>
            <a:r>
              <a:rPr lang="cs-CZ" b="1" dirty="0" err="1" smtClean="0"/>
              <a:t>Ustaša</a:t>
            </a:r>
            <a:r>
              <a:rPr lang="cs-CZ" b="1" dirty="0" smtClean="0"/>
              <a:t>: </a:t>
            </a:r>
            <a:r>
              <a:rPr lang="cs-CZ" dirty="0" smtClean="0"/>
              <a:t>chorvatské </a:t>
            </a:r>
            <a:r>
              <a:rPr lang="cs-CZ" dirty="0" err="1" smtClean="0"/>
              <a:t>ultranacionální</a:t>
            </a:r>
            <a:r>
              <a:rPr lang="cs-CZ" dirty="0" smtClean="0"/>
              <a:t> hnutí </a:t>
            </a:r>
            <a:br>
              <a:rPr lang="cs-CZ" dirty="0" smtClean="0"/>
            </a:br>
            <a:r>
              <a:rPr lang="cs-CZ" dirty="0" smtClean="0"/>
              <a:t>s fašistickým programem</a:t>
            </a:r>
          </a:p>
          <a:p>
            <a:pPr>
              <a:defRPr/>
            </a:pPr>
            <a:r>
              <a:rPr lang="cs-CZ" dirty="0" smtClean="0"/>
              <a:t>cílem </a:t>
            </a:r>
            <a:r>
              <a:rPr lang="cs-CZ" u="sng" dirty="0" smtClean="0"/>
              <a:t>rozbití </a:t>
            </a:r>
            <a:r>
              <a:rPr lang="cs-CZ" u="sng" dirty="0" err="1" smtClean="0"/>
              <a:t>jugoslávského</a:t>
            </a:r>
            <a:r>
              <a:rPr lang="cs-CZ" u="sng" dirty="0" smtClean="0"/>
              <a:t> státu </a:t>
            </a:r>
            <a:br>
              <a:rPr lang="cs-CZ" u="sng" dirty="0" smtClean="0"/>
            </a:br>
            <a:r>
              <a:rPr lang="cs-CZ" u="sng" dirty="0" smtClean="0"/>
              <a:t>a osamostatnění Chorvatska</a:t>
            </a:r>
            <a:r>
              <a:rPr lang="cs-CZ" dirty="0" smtClean="0"/>
              <a:t> – pronásledování Srbů</a:t>
            </a:r>
          </a:p>
          <a:p>
            <a:pPr>
              <a:defRPr/>
            </a:pP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357166"/>
            <a:ext cx="8643998" cy="6286544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u="sng" dirty="0" smtClean="0"/>
              <a:t>Rezistence: </a:t>
            </a:r>
            <a:r>
              <a:rPr lang="cs-CZ" dirty="0" smtClean="0"/>
              <a:t>dvě skupiny: </a:t>
            </a:r>
            <a:r>
              <a:rPr lang="cs-CZ" i="1" dirty="0" smtClean="0"/>
              <a:t>četnický odboj</a:t>
            </a:r>
            <a:r>
              <a:rPr lang="cs-CZ" dirty="0" smtClean="0"/>
              <a:t> a </a:t>
            </a:r>
            <a:r>
              <a:rPr lang="cs-CZ" i="1" dirty="0" smtClean="0"/>
              <a:t>partyzánské skupiny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b="1" i="1" dirty="0" smtClean="0"/>
              <a:t>Četníci</a:t>
            </a:r>
            <a:r>
              <a:rPr lang="cs-CZ" i="1" dirty="0" smtClean="0"/>
              <a:t> :</a:t>
            </a:r>
            <a:r>
              <a:rPr lang="cs-CZ" dirty="0" smtClean="0"/>
              <a:t>velitelem plukovník </a:t>
            </a:r>
            <a:r>
              <a:rPr lang="cs-CZ" dirty="0" err="1" smtClean="0"/>
              <a:t>Dragoljub</a:t>
            </a:r>
            <a:r>
              <a:rPr lang="cs-CZ" dirty="0" smtClean="0"/>
              <a:t> (</a:t>
            </a:r>
            <a:r>
              <a:rPr lang="cs-CZ" dirty="0" err="1" smtClean="0"/>
              <a:t>Draža</a:t>
            </a:r>
            <a:r>
              <a:rPr lang="cs-CZ" dirty="0" smtClean="0"/>
              <a:t>) </a:t>
            </a:r>
            <a:r>
              <a:rPr lang="cs-CZ" dirty="0" err="1" smtClean="0"/>
              <a:t>Mihailović</a:t>
            </a:r>
            <a:endParaRPr lang="cs-CZ" dirty="0" smtClean="0"/>
          </a:p>
          <a:p>
            <a:pPr marL="342900" lvl="2" indent="-342900">
              <a:lnSpc>
                <a:spcPct val="90000"/>
              </a:lnSpc>
            </a:pPr>
            <a:r>
              <a:rPr lang="cs-CZ" sz="2000" dirty="0" smtClean="0"/>
              <a:t>opozice ke komunistům, </a:t>
            </a:r>
            <a:r>
              <a:rPr lang="cs-CZ" sz="2000" u="sng" dirty="0" smtClean="0"/>
              <a:t>kolaboranti nacistů, fašistů a </a:t>
            </a:r>
            <a:r>
              <a:rPr lang="cs-CZ" sz="2000" u="sng" dirty="0" err="1" smtClean="0"/>
              <a:t>ustašovců</a:t>
            </a:r>
            <a:endParaRPr lang="cs-CZ" sz="2000" u="sng" dirty="0" smtClean="0"/>
          </a:p>
          <a:p>
            <a:pPr>
              <a:defRPr/>
            </a:pPr>
            <a:r>
              <a:rPr lang="cs-CZ" sz="2000" b="1" i="1" dirty="0" smtClean="0"/>
              <a:t>Partyzáni: </a:t>
            </a:r>
            <a:r>
              <a:rPr lang="cs-CZ" sz="1800" u="sng" dirty="0" smtClean="0"/>
              <a:t>vrchním velitelem maršál </a:t>
            </a:r>
            <a:r>
              <a:rPr lang="cs-CZ" sz="1800" u="sng" dirty="0" err="1" smtClean="0"/>
              <a:t>Josip</a:t>
            </a:r>
            <a:r>
              <a:rPr lang="cs-CZ" sz="1800" u="sng" dirty="0" smtClean="0"/>
              <a:t> </a:t>
            </a:r>
            <a:r>
              <a:rPr lang="cs-CZ" sz="1800" u="sng" dirty="0" err="1" smtClean="0"/>
              <a:t>Broz</a:t>
            </a:r>
            <a:r>
              <a:rPr lang="cs-CZ" sz="1800" u="sng" dirty="0" smtClean="0"/>
              <a:t> Tito</a:t>
            </a:r>
            <a:endParaRPr lang="cs-CZ" sz="2000" b="1" i="1" dirty="0" smtClean="0"/>
          </a:p>
          <a:p>
            <a:pPr>
              <a:defRPr/>
            </a:pPr>
            <a:r>
              <a:rPr lang="cs-CZ" dirty="0" smtClean="0"/>
              <a:t>nerozbití Jugoslávie, idea federálního státu</a:t>
            </a:r>
          </a:p>
          <a:p>
            <a:pPr>
              <a:defRPr/>
            </a:pPr>
            <a:r>
              <a:rPr lang="cs-CZ" dirty="0" smtClean="0"/>
              <a:t>ultralevicový, ale ne nacionalistický program → přijetí širší veřejnosti</a:t>
            </a:r>
          </a:p>
          <a:p>
            <a:pPr>
              <a:defRPr/>
            </a:pPr>
            <a:r>
              <a:rPr lang="cs-CZ" dirty="0" smtClean="0"/>
              <a:t>jedině komunisté byli schopni stmelit odbojové hnutí v jednu společnou frontu</a:t>
            </a:r>
          </a:p>
          <a:p>
            <a:pPr>
              <a:defRPr/>
            </a:pPr>
            <a:r>
              <a:rPr lang="cs-CZ" dirty="0" smtClean="0"/>
              <a:t>většina partyzánů však </a:t>
            </a:r>
            <a:r>
              <a:rPr lang="cs-CZ" u="sng" dirty="0" smtClean="0"/>
              <a:t>nebyli komunisté</a:t>
            </a:r>
            <a:r>
              <a:rPr lang="cs-CZ" dirty="0" smtClean="0"/>
              <a:t>, byli to obyčejní lidé sdružení za účelem odporu</a:t>
            </a:r>
          </a:p>
          <a:p>
            <a:pPr marL="342900" lvl="2" indent="-342900">
              <a:lnSpc>
                <a:spcPct val="90000"/>
              </a:lnSpc>
            </a:pPr>
            <a:endParaRPr lang="cs-CZ" sz="2000" b="1" i="1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cs-CZ" i="1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cs-CZ" i="1" dirty="0" smtClean="0"/>
          </a:p>
          <a:p>
            <a:endParaRPr lang="cs-CZ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4294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Povstání: </a:t>
            </a:r>
            <a:r>
              <a:rPr lang="cs-CZ" sz="2500" dirty="0" smtClean="0"/>
              <a:t>začalo 7. 7. 1941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na konci roku 1941 bylo ve zbrani 60-70 tisíc partyzánů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komunisté v menšině, avšak ve velení</a:t>
            </a:r>
          </a:p>
          <a:p>
            <a:pPr>
              <a:lnSpc>
                <a:spcPct val="80000"/>
              </a:lnSpc>
            </a:pPr>
            <a:r>
              <a:rPr lang="cs-CZ" sz="3000" dirty="0" smtClean="0"/>
              <a:t>Němci represe</a:t>
            </a:r>
          </a:p>
          <a:p>
            <a:pPr>
              <a:lnSpc>
                <a:spcPct val="80000"/>
              </a:lnSpc>
            </a:pPr>
            <a:r>
              <a:rPr lang="cs-CZ" sz="3000" dirty="0" smtClean="0"/>
              <a:t>28. září 1941 zahájili </a:t>
            </a:r>
            <a:r>
              <a:rPr lang="cs-CZ" sz="3000" dirty="0" err="1" smtClean="0"/>
              <a:t>protipartyzánskou</a:t>
            </a:r>
            <a:r>
              <a:rPr lang="cs-CZ" sz="3000" dirty="0" smtClean="0"/>
              <a:t> ofenzivu</a:t>
            </a:r>
          </a:p>
          <a:p>
            <a:pPr>
              <a:lnSpc>
                <a:spcPct val="80000"/>
              </a:lnSpc>
            </a:pPr>
            <a:r>
              <a:rPr lang="cs-CZ" sz="3000" dirty="0" smtClean="0"/>
              <a:t>Tito utíká, do útoku přešli v létě 1942</a:t>
            </a:r>
          </a:p>
          <a:p>
            <a:pPr>
              <a:lnSpc>
                <a:spcPct val="80000"/>
              </a:lnSpc>
            </a:pPr>
            <a:r>
              <a:rPr lang="cs-CZ" sz="3000" dirty="0" smtClean="0"/>
              <a:t>koncem roku 1942 měli partyzáni kolem 150 tisíc mužů a 200 tisíc vojáků kolaborantských formací, vznikla </a:t>
            </a:r>
            <a:r>
              <a:rPr lang="cs-CZ" sz="3000" i="1" u="sng" dirty="0" smtClean="0"/>
              <a:t>Národní osvobozenecká armáda Jugoslávie </a:t>
            </a:r>
            <a:r>
              <a:rPr lang="cs-CZ" sz="3000" dirty="0" smtClean="0"/>
              <a:t>s </a:t>
            </a:r>
            <a:r>
              <a:rPr lang="cs-CZ" sz="3000" dirty="0" err="1" smtClean="0"/>
              <a:t>Titem</a:t>
            </a:r>
            <a:r>
              <a:rPr lang="cs-CZ" sz="3000" dirty="0" smtClean="0"/>
              <a:t> v čele</a:t>
            </a:r>
            <a:endParaRPr lang="cs-CZ" sz="3000" i="1" u="sng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podzim 1942 z vůdců partyzánů </a:t>
            </a:r>
            <a:br>
              <a:rPr lang="cs-CZ" dirty="0" smtClean="0"/>
            </a:br>
            <a:r>
              <a:rPr lang="cs-CZ" dirty="0" smtClean="0"/>
              <a:t>a inteligence vznikl </a:t>
            </a:r>
            <a:r>
              <a:rPr lang="cs-CZ" b="1" u="sng" dirty="0" smtClean="0"/>
              <a:t>AVNOJ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– </a:t>
            </a:r>
            <a:r>
              <a:rPr lang="cs-CZ" i="1" dirty="0" smtClean="0"/>
              <a:t>Antifašistická rada národního osvobození Jugoslávie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úlohy státní moci, nebyla prozatímní vládou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odsoudili kolaboraci </a:t>
            </a:r>
            <a:r>
              <a:rPr lang="cs-CZ" dirty="0" err="1" smtClean="0"/>
              <a:t>četniků</a:t>
            </a: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Nechtěli z Jugoslávie vytvořit komunistický stát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slíbili rovnost národů a menšin</a:t>
            </a:r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42942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500" dirty="0" smtClean="0"/>
              <a:t>1943 Londýn odvrátil od pasivního a kolaborujícího </a:t>
            </a:r>
            <a:r>
              <a:rPr lang="cs-CZ" sz="2500" dirty="0" err="1" smtClean="0"/>
              <a:t>Mihailoviće</a:t>
            </a:r>
            <a:endParaRPr lang="cs-CZ" sz="2500" dirty="0" smtClean="0"/>
          </a:p>
          <a:p>
            <a:pPr>
              <a:lnSpc>
                <a:spcPct val="80000"/>
              </a:lnSpc>
            </a:pPr>
            <a:r>
              <a:rPr lang="cs-CZ" sz="2500" dirty="0" smtClean="0"/>
              <a:t>styk s partyzány, uznal je jako legální odboj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Tito byl Velkou trojkou uznán za „samostatného spojeneckého vrchního velitele“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Tito se stal „</a:t>
            </a:r>
            <a:r>
              <a:rPr lang="cs-CZ" sz="2500" i="1" dirty="0" smtClean="0"/>
              <a:t>nejsilnějším mužem na Balkáně</a:t>
            </a:r>
            <a:r>
              <a:rPr lang="cs-CZ" sz="2500" dirty="0" smtClean="0"/>
              <a:t>“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listopad 1943 </a:t>
            </a:r>
            <a:r>
              <a:rPr lang="cs-CZ" sz="2500" b="1" dirty="0" smtClean="0"/>
              <a:t>druhá konference </a:t>
            </a:r>
            <a:r>
              <a:rPr lang="cs-CZ" sz="2500" b="1" dirty="0" err="1" smtClean="0"/>
              <a:t>AVNOJe</a:t>
            </a:r>
            <a:r>
              <a:rPr lang="cs-CZ" sz="2500" b="1" dirty="0" smtClean="0"/>
              <a:t> </a:t>
            </a:r>
            <a:r>
              <a:rPr lang="cs-CZ" sz="2500" dirty="0" smtClean="0"/>
              <a:t>v režii Komunistické strany Jugoslávie</a:t>
            </a:r>
          </a:p>
          <a:p>
            <a:pPr>
              <a:lnSpc>
                <a:spcPct val="80000"/>
              </a:lnSpc>
            </a:pPr>
            <a:r>
              <a:rPr lang="cs-CZ" sz="2200" dirty="0" smtClean="0"/>
              <a:t>vytvořit </a:t>
            </a:r>
            <a:r>
              <a:rPr lang="cs-CZ" sz="2200" u="sng" dirty="0" smtClean="0"/>
              <a:t>federativní Jugoslávii složenou z šesti republik</a:t>
            </a:r>
            <a:r>
              <a:rPr lang="cs-CZ" sz="2200" dirty="0" smtClean="0"/>
              <a:t>, ve kterých budou žít národy s rovnými právy – Srbové, Chorvati, Makedonci, Černohorci, Slovinci</a:t>
            </a:r>
          </a:p>
          <a:p>
            <a:pPr>
              <a:lnSpc>
                <a:spcPct val="80000"/>
              </a:lnSpc>
            </a:pPr>
            <a:r>
              <a:rPr lang="cs-CZ" sz="2200" dirty="0" smtClean="0"/>
              <a:t>zvolili </a:t>
            </a:r>
            <a:r>
              <a:rPr lang="cs-CZ" sz="2200" i="1" dirty="0" smtClean="0"/>
              <a:t>Národní výbor osvobození Jugoslávie </a:t>
            </a:r>
            <a:r>
              <a:rPr lang="cs-CZ" sz="2200" dirty="0" smtClean="0"/>
              <a:t>(NKOJ), </a:t>
            </a:r>
            <a:br>
              <a:rPr lang="cs-CZ" sz="2200" dirty="0" smtClean="0"/>
            </a:br>
            <a:r>
              <a:rPr lang="cs-CZ" sz="2200" dirty="0" smtClean="0"/>
              <a:t>jako </a:t>
            </a:r>
            <a:r>
              <a:rPr lang="cs-CZ" sz="2200" u="sng" dirty="0" smtClean="0"/>
              <a:t>prozatímní vláda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Tito </a:t>
            </a:r>
            <a:r>
              <a:rPr lang="cs-CZ" sz="2000" u="sng" dirty="0" smtClean="0"/>
              <a:t>maršálem Jugoslávie a premiérem </a:t>
            </a:r>
            <a:r>
              <a:rPr lang="cs-CZ" sz="2000" dirty="0" err="1" smtClean="0"/>
              <a:t>NKOJe</a:t>
            </a: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200" dirty="0" smtClean="0"/>
              <a:t>odvolali exilovou vládu</a:t>
            </a:r>
          </a:p>
          <a:p>
            <a:pPr>
              <a:lnSpc>
                <a:spcPct val="80000"/>
              </a:lnSpc>
            </a:pPr>
            <a:r>
              <a:rPr lang="cs-CZ" sz="2200" dirty="0" smtClean="0"/>
              <a:t>zakázali králi Petru II. návrat do země, dokud neproběhne referendum o postavení monarchie - </a:t>
            </a:r>
            <a:r>
              <a:rPr lang="cs-CZ" sz="2400" dirty="0" smtClean="0"/>
              <a:t>exilová vláda prohlásila usnesení </a:t>
            </a:r>
            <a:br>
              <a:rPr lang="cs-CZ" sz="2400" dirty="0" smtClean="0"/>
            </a:br>
            <a:r>
              <a:rPr lang="cs-CZ" sz="2400" dirty="0" smtClean="0"/>
              <a:t>za neplatná</a:t>
            </a:r>
            <a:endParaRPr lang="cs-CZ" sz="2200" dirty="0" smtClean="0"/>
          </a:p>
          <a:p>
            <a:pPr>
              <a:lnSpc>
                <a:spcPct val="80000"/>
              </a:lnSpc>
            </a:pPr>
            <a:endParaRPr lang="cs-CZ" sz="2500" dirty="0" smtClean="0"/>
          </a:p>
          <a:p>
            <a:pPr>
              <a:lnSpc>
                <a:spcPct val="80000"/>
              </a:lnSpc>
            </a:pPr>
            <a:endParaRPr lang="cs-CZ" sz="25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4294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sz="2500" dirty="0" smtClean="0"/>
              <a:t>Stalin popuzen, nebyl o jednání informován a údajně </a:t>
            </a:r>
            <a:r>
              <a:rPr lang="cs-CZ" sz="2500" dirty="0" err="1" smtClean="0"/>
              <a:t>Titovi</a:t>
            </a:r>
            <a:r>
              <a:rPr lang="cs-CZ" sz="2500" dirty="0" smtClean="0"/>
              <a:t> zakázal jmenovat prozatímní vládu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druhá konference budoucí Socialistické federativní republiky Jugoslávie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Roosevelt, </a:t>
            </a:r>
            <a:r>
              <a:rPr lang="cs-CZ" sz="2500" dirty="0" err="1" smtClean="0"/>
              <a:t>Churchill</a:t>
            </a:r>
            <a:r>
              <a:rPr lang="cs-CZ" sz="2500" dirty="0" smtClean="0"/>
              <a:t> a Stalin se v prosinci  1943 podporovat partyzány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září 1944 k hranicím Jugoslávie s Rumunskem </a:t>
            </a:r>
            <a:br>
              <a:rPr lang="cs-CZ" sz="2500" dirty="0" smtClean="0"/>
            </a:br>
            <a:r>
              <a:rPr lang="cs-CZ" sz="2500" dirty="0" smtClean="0"/>
              <a:t>a Bulharskem Rudá armáda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Tito jedná se Stalinem → dohoda o součinnosti vojsk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Rudá armáda pomoc při dobývání Bělehradu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po válce se stáhla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14. října dobyt Bělehrad, do konce roku 1944 dobyto Srbsko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Květen 1945 </a:t>
            </a:r>
            <a:r>
              <a:rPr lang="cs-CZ" sz="2500" dirty="0" err="1" smtClean="0"/>
              <a:t>Jugoslávská</a:t>
            </a:r>
            <a:r>
              <a:rPr lang="cs-CZ" sz="2500" dirty="0" smtClean="0"/>
              <a:t> armáda do Záhřebu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nová vláda byla vytvořena 7. března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předsedou a ministrem obrany jmenován Tito, důležité rezorty obsadili komunisté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Tito vyhlašuje amnestii pro kolaboranty a reorganizuje armádu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přejmenována na </a:t>
            </a:r>
            <a:r>
              <a:rPr lang="cs-CZ" sz="2200" dirty="0" err="1" smtClean="0"/>
              <a:t>Jugoslávskou</a:t>
            </a:r>
            <a:r>
              <a:rPr lang="cs-CZ" sz="2200" dirty="0" smtClean="0"/>
              <a:t> armádu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Jugoslávie vstupuje do poválečné éry jako federativní stát složený z šesti států: Srbska, Chorvatska, Makedonie, Černé Hory, Bosny a Hercegoviny a Slovinska</a:t>
            </a:r>
          </a:p>
          <a:p>
            <a:pPr>
              <a:lnSpc>
                <a:spcPct val="80000"/>
              </a:lnSpc>
              <a:buNone/>
            </a:pPr>
            <a:r>
              <a:rPr lang="cs-CZ" sz="2500" b="1" dirty="0" smtClean="0"/>
              <a:t>     = </a:t>
            </a:r>
            <a:r>
              <a:rPr lang="cs-CZ" sz="2500" b="1" u="sng" dirty="0" smtClean="0"/>
              <a:t>Socialistická federativní republika Jugoslávie</a:t>
            </a:r>
          </a:p>
          <a:p>
            <a:pPr>
              <a:lnSpc>
                <a:spcPct val="80000"/>
              </a:lnSpc>
            </a:pPr>
            <a:endParaRPr lang="cs-CZ" sz="25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1559</Words>
  <PresentationFormat>Předvádění na obrazovce (4:3)</PresentationFormat>
  <Paragraphs>188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sady Office</vt:lpstr>
      <vt:lpstr>Protijugoslávské rezoluce</vt:lpstr>
      <vt:lpstr>Snímek 2</vt:lpstr>
      <vt:lpstr>Bánoviny (územní jednotky v královské Jugoslávii)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Zdroje:</vt:lpstr>
      <vt:lpstr>Severoatlantická smlouva z dubna 1949</vt:lpstr>
      <vt:lpstr>Snímek 17</vt:lpstr>
      <vt:lpstr>Snímek 18</vt:lpstr>
      <vt:lpstr>Zdroje:</vt:lpstr>
      <vt:lpstr>Vojenská porada v Moskvě v lednu 1951 – mýtus a skutečnost</vt:lpstr>
      <vt:lpstr>Snímek 21</vt:lpstr>
      <vt:lpstr>Snímek 22</vt:lpstr>
      <vt:lpstr>Snímek 23</vt:lpstr>
      <vt:lpstr>Zdroje:</vt:lpstr>
      <vt:lpstr>Návrh SSSR na neutralizaci Německa z března 1952</vt:lpstr>
      <vt:lpstr>Snímek 26</vt:lpstr>
      <vt:lpstr>Snímek 27</vt:lpstr>
      <vt:lpstr>Snímek 28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Studená válka</dc:title>
  <dc:creator>Vít Němec</dc:creator>
  <cp:lastModifiedBy>Vít Němec</cp:lastModifiedBy>
  <cp:revision>58</cp:revision>
  <dcterms:created xsi:type="dcterms:W3CDTF">2019-09-23T23:04:06Z</dcterms:created>
  <dcterms:modified xsi:type="dcterms:W3CDTF">2020-10-20T10:31:34Z</dcterms:modified>
</cp:coreProperties>
</file>